
<file path=[Content_Types].xml><?xml version="1.0" encoding="utf-8"?>
<Types xmlns="http://schemas.openxmlformats.org/package/2006/content-types">
  <Override PartName="/ppt/slides/slide17.xml" ContentType="application/vnd.openxmlformats-officedocument.presentationml.slide+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2.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3.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png" ContentType="image/png"/>
  <Override PartName="/docProps/core.xml" ContentType="application/vnd.openxmlformats-package.core-properties+xml"/>
  <Override PartName="/ppt/slides/slide9.xml" ContentType="application/vnd.openxmlformats-officedocument.presentationml.slide+xml"/>
  <Default Extension="rels" ContentType="application/vnd.openxmlformats-package.relationships+xml"/>
  <Override PartName="/ppt/slides/slide24.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51" r:id="rId1"/>
  </p:sldMasterIdLst>
  <p:sldIdLst>
    <p:sldId id="256" r:id="rId2"/>
    <p:sldId id="313" r:id="rId3"/>
    <p:sldId id="264" r:id="rId4"/>
    <p:sldId id="301" r:id="rId5"/>
    <p:sldId id="261" r:id="rId6"/>
    <p:sldId id="268" r:id="rId7"/>
    <p:sldId id="262" r:id="rId8"/>
    <p:sldId id="257" r:id="rId9"/>
    <p:sldId id="310" r:id="rId10"/>
    <p:sldId id="273" r:id="rId11"/>
    <p:sldId id="274" r:id="rId12"/>
    <p:sldId id="308" r:id="rId13"/>
    <p:sldId id="309" r:id="rId14"/>
    <p:sldId id="284" r:id="rId15"/>
    <p:sldId id="321" r:id="rId16"/>
    <p:sldId id="298" r:id="rId17"/>
    <p:sldId id="311" r:id="rId18"/>
    <p:sldId id="315" r:id="rId19"/>
    <p:sldId id="316" r:id="rId20"/>
    <p:sldId id="318" r:id="rId21"/>
    <p:sldId id="319" r:id="rId22"/>
    <p:sldId id="320" r:id="rId23"/>
    <p:sldId id="314" r:id="rId24"/>
    <p:sldId id="312" r:id="rId25"/>
  </p:sldIdLst>
  <p:sldSz cx="9144000" cy="6858000" type="screen4x3"/>
  <p:notesSz cx="6858000" cy="9144000"/>
  <p:defaultTextStyle>
    <a:defPPr>
      <a:defRPr lang="tr-TR"/>
    </a:defPPr>
    <a:lvl1pPr algn="l" rtl="0" fontAlgn="base">
      <a:spcBef>
        <a:spcPct val="0"/>
      </a:spcBef>
      <a:spcAft>
        <a:spcPct val="0"/>
      </a:spcAft>
      <a:defRPr sz="2400" kern="1200">
        <a:solidFill>
          <a:schemeClr val="tx1"/>
        </a:solidFill>
        <a:latin typeface="Arial" charset="0"/>
        <a:ea typeface="ＭＳ Ｐゴシック" pitchFamily="-106"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06"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06"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06"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06" charset="-128"/>
        <a:cs typeface="+mn-cs"/>
      </a:defRPr>
    </a:lvl5pPr>
    <a:lvl6pPr marL="2286000" algn="l" defTabSz="914400" rtl="0" eaLnBrk="1" latinLnBrk="0" hangingPunct="1">
      <a:defRPr sz="2400" kern="1200">
        <a:solidFill>
          <a:schemeClr val="tx1"/>
        </a:solidFill>
        <a:latin typeface="Arial" charset="0"/>
        <a:ea typeface="ＭＳ Ｐゴシック" pitchFamily="-106" charset="-128"/>
        <a:cs typeface="+mn-cs"/>
      </a:defRPr>
    </a:lvl6pPr>
    <a:lvl7pPr marL="2743200" algn="l" defTabSz="914400" rtl="0" eaLnBrk="1" latinLnBrk="0" hangingPunct="1">
      <a:defRPr sz="2400" kern="1200">
        <a:solidFill>
          <a:schemeClr val="tx1"/>
        </a:solidFill>
        <a:latin typeface="Arial" charset="0"/>
        <a:ea typeface="ＭＳ Ｐゴシック" pitchFamily="-106" charset="-128"/>
        <a:cs typeface="+mn-cs"/>
      </a:defRPr>
    </a:lvl7pPr>
    <a:lvl8pPr marL="3200400" algn="l" defTabSz="914400" rtl="0" eaLnBrk="1" latinLnBrk="0" hangingPunct="1">
      <a:defRPr sz="2400" kern="1200">
        <a:solidFill>
          <a:schemeClr val="tx1"/>
        </a:solidFill>
        <a:latin typeface="Arial" charset="0"/>
        <a:ea typeface="ＭＳ Ｐゴシック" pitchFamily="-106" charset="-128"/>
        <a:cs typeface="+mn-cs"/>
      </a:defRPr>
    </a:lvl8pPr>
    <a:lvl9pPr marL="3657600" algn="l" defTabSz="914400" rtl="0" eaLnBrk="1" latinLnBrk="0" hangingPunct="1">
      <a:defRPr sz="2400" kern="1200">
        <a:solidFill>
          <a:schemeClr val="tx1"/>
        </a:solidFill>
        <a:latin typeface="Arial" charset="0"/>
        <a:ea typeface="ＭＳ Ｐゴシック" pitchFamily="-106" charset="-128"/>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4526"/>
    <a:srgbClr val="FF99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p:restoredLeft sz="15648" autoAdjust="0"/>
    <p:restoredTop sz="94579" autoAdjust="0"/>
  </p:normalViewPr>
  <p:slideViewPr>
    <p:cSldViewPr>
      <p:cViewPr varScale="1">
        <p:scale>
          <a:sx n="91" d="100"/>
          <a:sy n="91" d="100"/>
        </p:scale>
        <p:origin x="-1504" y="-112"/>
      </p:cViewPr>
      <p:guideLst>
        <p:guide orient="horz" pos="2160"/>
        <p:guide pos="2880"/>
      </p:guideLst>
    </p:cSldViewPr>
  </p:slideViewPr>
  <p:outlineViewPr>
    <p:cViewPr>
      <p:scale>
        <a:sx n="33" d="100"/>
        <a:sy n="33" d="100"/>
      </p:scale>
      <p:origin x="0" y="40152"/>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presProps" Target="presProps.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viewProps" Target="viewProps.xml"/><Relationship Id="rId26" Type="http://schemas.openxmlformats.org/officeDocument/2006/relationships/printerSettings" Target="printerSettings/printerSettings1.bin"/><Relationship Id="rId30" Type="http://schemas.openxmlformats.org/officeDocument/2006/relationships/tableStyles" Target="tableStyles.xml"/><Relationship Id="rId11" Type="http://schemas.openxmlformats.org/officeDocument/2006/relationships/slide" Target="slides/slide10.xml"/><Relationship Id="rId29" Type="http://schemas.openxmlformats.org/officeDocument/2006/relationships/theme" Target="theme/theme1.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latin typeface="Arial" pitchFamily="-106" charset="0"/>
                <a:ea typeface="+mn-ea"/>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latin typeface="Arial" pitchFamily="-106" charset="0"/>
                <a:ea typeface="+mn-ea"/>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latin typeface="Arial" pitchFamily="-106" charset="0"/>
                <a:ea typeface="+mn-ea"/>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latin typeface="Arial" pitchFamily="-106" charset="0"/>
                <a:ea typeface="+mn-ea"/>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latin typeface="Arial" pitchFamily="-106" charset="0"/>
                <a:ea typeface="+mn-ea"/>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latin typeface="Arial" pitchFamily="-106" charset="0"/>
                <a:ea typeface="+mn-ea"/>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latin typeface="Arial" pitchFamily="-106" charset="0"/>
                <a:ea typeface="+mn-ea"/>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latin typeface="Arial" pitchFamily="-106" charset="0"/>
                <a:ea typeface="+mn-ea"/>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latin typeface="Arial" pitchFamily="-106" charset="0"/>
                <a:ea typeface="+mn-ea"/>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latin typeface="Arial" pitchFamily="-106" charset="0"/>
                <a:ea typeface="+mn-ea"/>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latin typeface="Arial" pitchFamily="-106" charset="0"/>
                <a:ea typeface="+mn-ea"/>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latin typeface="Arial" pitchFamily="-106" charset="0"/>
                <a:ea typeface="+mn-ea"/>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grpSp>
      </p:grpSp>
      <p:sp>
        <p:nvSpPr>
          <p:cNvPr id="8234" name="Rectangle 42"/>
          <p:cNvSpPr>
            <a:spLocks noGrp="1" noChangeArrowheads="1"/>
          </p:cNvSpPr>
          <p:nvPr>
            <p:ph type="ctrTitle" sz="quarter"/>
          </p:nvPr>
        </p:nvSpPr>
        <p:spPr>
          <a:xfrm>
            <a:off x="457200" y="1600200"/>
            <a:ext cx="8229600" cy="1828800"/>
          </a:xfrm>
        </p:spPr>
        <p:txBody>
          <a:bodyPr/>
          <a:lstStyle>
            <a:lvl1pPr>
              <a:defRPr sz="4800"/>
            </a:lvl1pPr>
          </a:lstStyle>
          <a:p>
            <a:r>
              <a:rPr lang="tr-TR"/>
              <a:t>Click to edit Master title style</a:t>
            </a:r>
          </a:p>
        </p:txBody>
      </p:sp>
      <p:sp>
        <p:nvSpPr>
          <p:cNvPr id="823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106" charset="2"/>
              <a:buNone/>
              <a:defRPr sz="3600"/>
            </a:lvl1pPr>
          </a:lstStyle>
          <a:p>
            <a:r>
              <a:rPr lang="tr-TR"/>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tr-TR"/>
          </a:p>
        </p:txBody>
      </p:sp>
      <p:sp>
        <p:nvSpPr>
          <p:cNvPr id="45" name="Rectangle 45"/>
          <p:cNvSpPr>
            <a:spLocks noGrp="1" noChangeArrowheads="1"/>
          </p:cNvSpPr>
          <p:nvPr>
            <p:ph type="ftr" sz="quarter" idx="11"/>
          </p:nvPr>
        </p:nvSpPr>
        <p:spPr/>
        <p:txBody>
          <a:bodyPr/>
          <a:lstStyle>
            <a:lvl1pPr>
              <a:defRPr/>
            </a:lvl1pPr>
          </a:lstStyle>
          <a:p>
            <a:pPr>
              <a:defRPr/>
            </a:pPr>
            <a:endParaRPr lang="tr-TR"/>
          </a:p>
        </p:txBody>
      </p:sp>
      <p:sp>
        <p:nvSpPr>
          <p:cNvPr id="46" name="Rectangle 46"/>
          <p:cNvSpPr>
            <a:spLocks noGrp="1" noChangeArrowheads="1"/>
          </p:cNvSpPr>
          <p:nvPr>
            <p:ph type="sldNum" sz="quarter" idx="12"/>
          </p:nvPr>
        </p:nvSpPr>
        <p:spPr/>
        <p:txBody>
          <a:bodyPr/>
          <a:lstStyle>
            <a:lvl1pPr>
              <a:defRPr/>
            </a:lvl1pPr>
          </a:lstStyle>
          <a:p>
            <a:fld id="{2500E6A0-85F6-4C40-B535-7D044BD934B3}"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fld id="{663FC763-0D13-4DE1-9CA3-87F409E0A466}"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fld id="{4157A55E-B5A7-4214-9257-ED2882416353}"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fld id="{EB99801B-88F0-42DB-B48B-934D02E3D7BC}"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fld id="{D767155A-D628-4E8F-A8E1-E1832B463681}"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tr-TR"/>
          </a:p>
        </p:txBody>
      </p:sp>
      <p:sp>
        <p:nvSpPr>
          <p:cNvPr id="6" name="Rectangle 45"/>
          <p:cNvSpPr>
            <a:spLocks noGrp="1" noChangeArrowheads="1"/>
          </p:cNvSpPr>
          <p:nvPr>
            <p:ph type="ftr" sz="quarter" idx="11"/>
          </p:nvPr>
        </p:nvSpPr>
        <p:spPr>
          <a:ln/>
        </p:spPr>
        <p:txBody>
          <a:bodyPr/>
          <a:lstStyle>
            <a:lvl1pPr>
              <a:defRPr/>
            </a:lvl1pPr>
          </a:lstStyle>
          <a:p>
            <a:pPr>
              <a:defRPr/>
            </a:pPr>
            <a:endParaRPr lang="tr-TR"/>
          </a:p>
        </p:txBody>
      </p:sp>
      <p:sp>
        <p:nvSpPr>
          <p:cNvPr id="7" name="Rectangle 46"/>
          <p:cNvSpPr>
            <a:spLocks noGrp="1" noChangeArrowheads="1"/>
          </p:cNvSpPr>
          <p:nvPr>
            <p:ph type="sldNum" sz="quarter" idx="12"/>
          </p:nvPr>
        </p:nvSpPr>
        <p:spPr>
          <a:ln/>
        </p:spPr>
        <p:txBody>
          <a:bodyPr/>
          <a:lstStyle>
            <a:lvl1pPr>
              <a:defRPr/>
            </a:lvl1pPr>
          </a:lstStyle>
          <a:p>
            <a:fld id="{E1E379E2-7C3B-4D6F-8523-3B6CBD6C69E4}"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tr-TR"/>
          </a:p>
        </p:txBody>
      </p:sp>
      <p:sp>
        <p:nvSpPr>
          <p:cNvPr id="8" name="Rectangle 45"/>
          <p:cNvSpPr>
            <a:spLocks noGrp="1" noChangeArrowheads="1"/>
          </p:cNvSpPr>
          <p:nvPr>
            <p:ph type="ftr" sz="quarter" idx="11"/>
          </p:nvPr>
        </p:nvSpPr>
        <p:spPr>
          <a:ln/>
        </p:spPr>
        <p:txBody>
          <a:bodyPr/>
          <a:lstStyle>
            <a:lvl1pPr>
              <a:defRPr/>
            </a:lvl1pPr>
          </a:lstStyle>
          <a:p>
            <a:pPr>
              <a:defRPr/>
            </a:pPr>
            <a:endParaRPr lang="tr-TR"/>
          </a:p>
        </p:txBody>
      </p:sp>
      <p:sp>
        <p:nvSpPr>
          <p:cNvPr id="9" name="Rectangle 46"/>
          <p:cNvSpPr>
            <a:spLocks noGrp="1" noChangeArrowheads="1"/>
          </p:cNvSpPr>
          <p:nvPr>
            <p:ph type="sldNum" sz="quarter" idx="12"/>
          </p:nvPr>
        </p:nvSpPr>
        <p:spPr>
          <a:ln/>
        </p:spPr>
        <p:txBody>
          <a:bodyPr/>
          <a:lstStyle>
            <a:lvl1pPr>
              <a:defRPr/>
            </a:lvl1pPr>
          </a:lstStyle>
          <a:p>
            <a:fld id="{3B240C50-A0A5-4BF7-B120-06FAF306DB9B}"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tr-TR"/>
          </a:p>
        </p:txBody>
      </p:sp>
      <p:sp>
        <p:nvSpPr>
          <p:cNvPr id="4" name="Rectangle 45"/>
          <p:cNvSpPr>
            <a:spLocks noGrp="1" noChangeArrowheads="1"/>
          </p:cNvSpPr>
          <p:nvPr>
            <p:ph type="ftr" sz="quarter" idx="11"/>
          </p:nvPr>
        </p:nvSpPr>
        <p:spPr>
          <a:ln/>
        </p:spPr>
        <p:txBody>
          <a:bodyPr/>
          <a:lstStyle>
            <a:lvl1pPr>
              <a:defRPr/>
            </a:lvl1pPr>
          </a:lstStyle>
          <a:p>
            <a:pPr>
              <a:defRPr/>
            </a:pPr>
            <a:endParaRPr lang="tr-TR"/>
          </a:p>
        </p:txBody>
      </p:sp>
      <p:sp>
        <p:nvSpPr>
          <p:cNvPr id="5" name="Rectangle 46"/>
          <p:cNvSpPr>
            <a:spLocks noGrp="1" noChangeArrowheads="1"/>
          </p:cNvSpPr>
          <p:nvPr>
            <p:ph type="sldNum" sz="quarter" idx="12"/>
          </p:nvPr>
        </p:nvSpPr>
        <p:spPr>
          <a:ln/>
        </p:spPr>
        <p:txBody>
          <a:bodyPr/>
          <a:lstStyle>
            <a:lvl1pPr>
              <a:defRPr/>
            </a:lvl1pPr>
          </a:lstStyle>
          <a:p>
            <a:fld id="{617F553D-8CE9-44B7-8759-3F3D0AAFF62C}"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tr-TR"/>
          </a:p>
        </p:txBody>
      </p:sp>
      <p:sp>
        <p:nvSpPr>
          <p:cNvPr id="3" name="Rectangle 45"/>
          <p:cNvSpPr>
            <a:spLocks noGrp="1" noChangeArrowheads="1"/>
          </p:cNvSpPr>
          <p:nvPr>
            <p:ph type="ftr" sz="quarter" idx="11"/>
          </p:nvPr>
        </p:nvSpPr>
        <p:spPr>
          <a:ln/>
        </p:spPr>
        <p:txBody>
          <a:bodyPr/>
          <a:lstStyle>
            <a:lvl1pPr>
              <a:defRPr/>
            </a:lvl1pPr>
          </a:lstStyle>
          <a:p>
            <a:pPr>
              <a:defRPr/>
            </a:pPr>
            <a:endParaRPr lang="tr-TR"/>
          </a:p>
        </p:txBody>
      </p:sp>
      <p:sp>
        <p:nvSpPr>
          <p:cNvPr id="4" name="Rectangle 46"/>
          <p:cNvSpPr>
            <a:spLocks noGrp="1" noChangeArrowheads="1"/>
          </p:cNvSpPr>
          <p:nvPr>
            <p:ph type="sldNum" sz="quarter" idx="12"/>
          </p:nvPr>
        </p:nvSpPr>
        <p:spPr>
          <a:ln/>
        </p:spPr>
        <p:txBody>
          <a:bodyPr/>
          <a:lstStyle>
            <a:lvl1pPr>
              <a:defRPr/>
            </a:lvl1pPr>
          </a:lstStyle>
          <a:p>
            <a:fld id="{66683B54-7C91-41AD-901F-17EA860D70F5}"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tr-TR"/>
          </a:p>
        </p:txBody>
      </p:sp>
      <p:sp>
        <p:nvSpPr>
          <p:cNvPr id="6" name="Rectangle 45"/>
          <p:cNvSpPr>
            <a:spLocks noGrp="1" noChangeArrowheads="1"/>
          </p:cNvSpPr>
          <p:nvPr>
            <p:ph type="ftr" sz="quarter" idx="11"/>
          </p:nvPr>
        </p:nvSpPr>
        <p:spPr>
          <a:ln/>
        </p:spPr>
        <p:txBody>
          <a:bodyPr/>
          <a:lstStyle>
            <a:lvl1pPr>
              <a:defRPr/>
            </a:lvl1pPr>
          </a:lstStyle>
          <a:p>
            <a:pPr>
              <a:defRPr/>
            </a:pPr>
            <a:endParaRPr lang="tr-TR"/>
          </a:p>
        </p:txBody>
      </p:sp>
      <p:sp>
        <p:nvSpPr>
          <p:cNvPr id="7" name="Rectangle 46"/>
          <p:cNvSpPr>
            <a:spLocks noGrp="1" noChangeArrowheads="1"/>
          </p:cNvSpPr>
          <p:nvPr>
            <p:ph type="sldNum" sz="quarter" idx="12"/>
          </p:nvPr>
        </p:nvSpPr>
        <p:spPr>
          <a:ln/>
        </p:spPr>
        <p:txBody>
          <a:bodyPr/>
          <a:lstStyle>
            <a:lvl1pPr>
              <a:defRPr/>
            </a:lvl1pPr>
          </a:lstStyle>
          <a:p>
            <a:fld id="{B00F0CBA-D3BD-4C8D-96FD-F109A4A32071}"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tr-TR"/>
          </a:p>
        </p:txBody>
      </p:sp>
      <p:sp>
        <p:nvSpPr>
          <p:cNvPr id="6" name="Rectangle 45"/>
          <p:cNvSpPr>
            <a:spLocks noGrp="1" noChangeArrowheads="1"/>
          </p:cNvSpPr>
          <p:nvPr>
            <p:ph type="ftr" sz="quarter" idx="11"/>
          </p:nvPr>
        </p:nvSpPr>
        <p:spPr>
          <a:ln/>
        </p:spPr>
        <p:txBody>
          <a:bodyPr/>
          <a:lstStyle>
            <a:lvl1pPr>
              <a:defRPr/>
            </a:lvl1pPr>
          </a:lstStyle>
          <a:p>
            <a:pPr>
              <a:defRPr/>
            </a:pPr>
            <a:endParaRPr lang="tr-TR"/>
          </a:p>
        </p:txBody>
      </p:sp>
      <p:sp>
        <p:nvSpPr>
          <p:cNvPr id="7" name="Rectangle 46"/>
          <p:cNvSpPr>
            <a:spLocks noGrp="1" noChangeArrowheads="1"/>
          </p:cNvSpPr>
          <p:nvPr>
            <p:ph type="sldNum" sz="quarter" idx="12"/>
          </p:nvPr>
        </p:nvSpPr>
        <p:spPr>
          <a:ln/>
        </p:spPr>
        <p:txBody>
          <a:bodyPr/>
          <a:lstStyle>
            <a:lvl1pPr>
              <a:defRPr/>
            </a:lvl1pPr>
          </a:lstStyle>
          <a:p>
            <a:fld id="{ADE9B1B4-C007-474C-BC75-4AFE93511323}"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image" Target="../media/image2.png"/><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png"/><Relationship Id="rId10" Type="http://schemas.openxmlformats.org/officeDocument/2006/relationships/slideLayout" Target="../slideLayouts/slideLayout10.xml"/><Relationship Id="rId5" Type="http://schemas.openxmlformats.org/officeDocument/2006/relationships/slideLayout" Target="../slideLayouts/slideLayout5.xml"/><Relationship Id="rId15" Type="http://schemas.openxmlformats.org/officeDocument/2006/relationships/image" Target="../media/image3.png"/><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717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latin typeface="Arial" pitchFamily="-106" charset="0"/>
                <a:ea typeface="+mn-ea"/>
              </a:endParaRPr>
            </a:p>
          </p:txBody>
        </p:sp>
        <p:sp>
          <p:nvSpPr>
            <p:cNvPr id="717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17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latin typeface="Arial" pitchFamily="-106" charset="0"/>
                <a:ea typeface="+mn-ea"/>
              </a:endParaRPr>
            </a:p>
          </p:txBody>
        </p:sp>
        <p:sp>
          <p:nvSpPr>
            <p:cNvPr id="717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717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latin typeface="Arial" pitchFamily="-106" charset="0"/>
                <a:ea typeface="+mn-ea"/>
              </a:endParaRPr>
            </a:p>
          </p:txBody>
        </p:sp>
        <p:sp>
          <p:nvSpPr>
            <p:cNvPr id="717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717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717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717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718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718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718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18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718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latin typeface="Arial" pitchFamily="-106" charset="0"/>
                <a:ea typeface="+mn-ea"/>
              </a:endParaRPr>
            </a:p>
          </p:txBody>
        </p:sp>
        <p:sp>
          <p:nvSpPr>
            <p:cNvPr id="718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18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718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latin typeface="Arial" pitchFamily="-106" charset="0"/>
                <a:ea typeface="+mn-ea"/>
              </a:endParaRPr>
            </a:p>
          </p:txBody>
        </p:sp>
        <p:sp>
          <p:nvSpPr>
            <p:cNvPr id="718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18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latin typeface="Arial" pitchFamily="-106" charset="0"/>
                <a:ea typeface="+mn-ea"/>
              </a:endParaRPr>
            </a:p>
          </p:txBody>
        </p:sp>
        <p:sp>
          <p:nvSpPr>
            <p:cNvPr id="719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19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latin typeface="Arial" pitchFamily="-106" charset="0"/>
                <a:ea typeface="+mn-ea"/>
              </a:endParaRPr>
            </a:p>
          </p:txBody>
        </p:sp>
        <p:sp>
          <p:nvSpPr>
            <p:cNvPr id="719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719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latin typeface="Arial" pitchFamily="-106" charset="0"/>
                <a:ea typeface="+mn-ea"/>
              </a:endParaRPr>
            </a:p>
          </p:txBody>
        </p:sp>
        <p:sp>
          <p:nvSpPr>
            <p:cNvPr id="719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latin typeface="Arial" pitchFamily="-106" charset="0"/>
                <a:ea typeface="+mn-ea"/>
              </a:endParaRPr>
            </a:p>
          </p:txBody>
        </p:sp>
        <p:sp>
          <p:nvSpPr>
            <p:cNvPr id="719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latin typeface="Arial" pitchFamily="-106" charset="0"/>
                <a:ea typeface="+mn-ea"/>
              </a:endParaRPr>
            </a:p>
          </p:txBody>
        </p:sp>
        <p:sp>
          <p:nvSpPr>
            <p:cNvPr id="719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latin typeface="Arial" pitchFamily="-106" charset="0"/>
                <a:ea typeface="+mn-ea"/>
              </a:endParaRPr>
            </a:p>
          </p:txBody>
        </p:sp>
        <p:sp>
          <p:nvSpPr>
            <p:cNvPr id="719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19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latin typeface="Arial" pitchFamily="-106" charset="0"/>
                <a:ea typeface="+mn-ea"/>
              </a:endParaRPr>
            </a:p>
          </p:txBody>
        </p:sp>
        <p:sp>
          <p:nvSpPr>
            <p:cNvPr id="719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20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720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20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20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latin typeface="Arial" pitchFamily="-106" charset="0"/>
                <a:ea typeface="+mn-ea"/>
              </a:endParaRPr>
            </a:p>
          </p:txBody>
        </p:sp>
        <p:sp>
          <p:nvSpPr>
            <p:cNvPr id="720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20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20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nvGrpSpPr>
            <p:cNvPr id="1068" name="Group 39"/>
            <p:cNvGrpSpPr>
              <a:grpSpLocks/>
            </p:cNvGrpSpPr>
            <p:nvPr userDrawn="1"/>
          </p:nvGrpSpPr>
          <p:grpSpPr bwMode="auto">
            <a:xfrm>
              <a:off x="0" y="1632"/>
              <a:ext cx="5758" cy="1858"/>
              <a:chOff x="0" y="1632"/>
              <a:chExt cx="5758" cy="1858"/>
            </a:xfrm>
          </p:grpSpPr>
          <p:sp>
            <p:nvSpPr>
              <p:cNvPr id="720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pitchFamily="-106" charset="0"/>
                  <a:ea typeface="+mn-ea"/>
                </a:endParaRPr>
              </a:p>
            </p:txBody>
          </p:sp>
          <p:sp>
            <p:nvSpPr>
              <p:cNvPr id="720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grpSp>
      </p:grpSp>
      <p:sp>
        <p:nvSpPr>
          <p:cNvPr id="721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a:t>Click to edit Master title style</a:t>
            </a:r>
          </a:p>
        </p:txBody>
      </p:sp>
      <p:sp>
        <p:nvSpPr>
          <p:cNvPr id="721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p>
        </p:txBody>
      </p:sp>
      <p:sp>
        <p:nvSpPr>
          <p:cNvPr id="721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Arial" pitchFamily="-106" charset="0"/>
                <a:ea typeface="+mn-ea"/>
              </a:defRPr>
            </a:lvl1pPr>
          </a:lstStyle>
          <a:p>
            <a:pPr>
              <a:defRPr/>
            </a:pPr>
            <a:endParaRPr lang="tr-TR"/>
          </a:p>
        </p:txBody>
      </p:sp>
      <p:sp>
        <p:nvSpPr>
          <p:cNvPr id="721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Arial" pitchFamily="-106" charset="0"/>
                <a:ea typeface="+mn-ea"/>
              </a:defRPr>
            </a:lvl1pPr>
          </a:lstStyle>
          <a:p>
            <a:pPr>
              <a:defRPr/>
            </a:pPr>
            <a:endParaRPr lang="tr-TR"/>
          </a:p>
        </p:txBody>
      </p:sp>
      <p:sp>
        <p:nvSpPr>
          <p:cNvPr id="721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57F1464D-49A7-4021-9E5C-00F45B83B26F}" type="slidenum">
              <a:rPr lang="tr-TR"/>
              <a:pPr/>
              <a:t>‹#›</a:t>
            </a:fld>
            <a:endParaRPr lang="tr-TR"/>
          </a:p>
        </p:txBody>
      </p:sp>
    </p:spTree>
  </p:cSld>
  <p:clrMap bg1="dk2" tx1="lt1" bg2="dk1" tx2="lt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ＭＳ Ｐゴシック" pitchFamily="-106" charset="-128"/>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106" charset="0"/>
          <a:ea typeface="ＭＳ Ｐゴシック" pitchFamily="-106" charset="-128"/>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106" charset="0"/>
          <a:ea typeface="ＭＳ Ｐゴシック" pitchFamily="-106" charset="-128"/>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106" charset="0"/>
          <a:ea typeface="ＭＳ Ｐゴシック" pitchFamily="-106" charset="-128"/>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106" charset="0"/>
          <a:ea typeface="ＭＳ Ｐゴシック" pitchFamily="-106" charset="-128"/>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106"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106"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106"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106"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106" charset="2"/>
        <a:buBlip>
          <a:blip r:embed="rId13"/>
        </a:buBlip>
        <a:defRPr sz="3200">
          <a:solidFill>
            <a:schemeClr val="tx1"/>
          </a:solidFill>
          <a:effectLst>
            <a:outerShdw blurRad="38100" dist="38100" dir="2700000" algn="tl">
              <a:srgbClr val="000000"/>
            </a:outerShdw>
          </a:effectLst>
          <a:latin typeface="+mn-lt"/>
          <a:ea typeface="ＭＳ Ｐゴシック" pitchFamily="-106" charset="-128"/>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pitchFamily="-106" charset="-128"/>
        </a:defRPr>
      </a:lvl2pPr>
      <a:lvl3pPr marL="1143000" indent="-228600" algn="l" rtl="0" eaLnBrk="0" fontAlgn="base" hangingPunct="0">
        <a:spcBef>
          <a:spcPct val="20000"/>
        </a:spcBef>
        <a:spcAft>
          <a:spcPct val="0"/>
        </a:spcAft>
        <a:buClr>
          <a:schemeClr val="accent2"/>
        </a:buClr>
        <a:buSzPct val="90000"/>
        <a:buFont typeface="Wingdings" pitchFamily="-106" charset="2"/>
        <a:buBlip>
          <a:blip r:embed="rId14"/>
        </a:buBlip>
        <a:defRPr sz="2400">
          <a:solidFill>
            <a:schemeClr val="tx1"/>
          </a:solidFill>
          <a:effectLst>
            <a:outerShdw blurRad="38100" dist="38100" dir="2700000" algn="tl">
              <a:srgbClr val="000000"/>
            </a:outerShdw>
          </a:effectLst>
          <a:latin typeface="+mn-lt"/>
          <a:ea typeface="ＭＳ Ｐゴシック" pitchFamily="-106" charset="-128"/>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pitchFamily="-106" charset="-128"/>
        </a:defRPr>
      </a:lvl4pPr>
      <a:lvl5pPr marL="2057400" indent="-228600" algn="l" rtl="0" eaLnBrk="0" fontAlgn="base" hangingPunct="0">
        <a:spcBef>
          <a:spcPct val="20000"/>
        </a:spcBef>
        <a:spcAft>
          <a:spcPct val="0"/>
        </a:spcAft>
        <a:buClr>
          <a:schemeClr val="folHlink"/>
        </a:buClr>
        <a:buSzPct val="90000"/>
        <a:buFont typeface="Wingdings" pitchFamily="-106" charset="2"/>
        <a:buBlip>
          <a:blip r:embed="rId15"/>
        </a:buBlip>
        <a:defRPr sz="2000">
          <a:solidFill>
            <a:schemeClr val="tx1"/>
          </a:solidFill>
          <a:effectLst>
            <a:outerShdw blurRad="38100" dist="38100" dir="2700000" algn="tl">
              <a:srgbClr val="000000"/>
            </a:outerShdw>
          </a:effectLst>
          <a:latin typeface="+mn-lt"/>
          <a:ea typeface="ＭＳ Ｐゴシック" pitchFamily="-106" charset="-128"/>
        </a:defRPr>
      </a:lvl5pPr>
      <a:lvl6pPr marL="2514600" indent="-228600" algn="l" rtl="0" fontAlgn="base">
        <a:spcBef>
          <a:spcPct val="20000"/>
        </a:spcBef>
        <a:spcAft>
          <a:spcPct val="0"/>
        </a:spcAft>
        <a:buClr>
          <a:schemeClr val="folHlink"/>
        </a:buClr>
        <a:buSzPct val="90000"/>
        <a:buFont typeface="Wingdings" pitchFamily="-106" charset="2"/>
        <a:buBlip>
          <a:blip r:embed="rId15"/>
        </a:buBlip>
        <a:defRPr sz="2000">
          <a:solidFill>
            <a:schemeClr val="tx1"/>
          </a:solidFill>
          <a:effectLst>
            <a:outerShdw blurRad="38100" dist="38100" dir="2700000" algn="tl">
              <a:srgbClr val="000000"/>
            </a:outerShdw>
          </a:effectLst>
          <a:latin typeface="+mn-lt"/>
          <a:ea typeface="ＭＳ Ｐゴシック" pitchFamily="-106" charset="-128"/>
        </a:defRPr>
      </a:lvl6pPr>
      <a:lvl7pPr marL="2971800" indent="-228600" algn="l" rtl="0" fontAlgn="base">
        <a:spcBef>
          <a:spcPct val="20000"/>
        </a:spcBef>
        <a:spcAft>
          <a:spcPct val="0"/>
        </a:spcAft>
        <a:buClr>
          <a:schemeClr val="folHlink"/>
        </a:buClr>
        <a:buSzPct val="90000"/>
        <a:buFont typeface="Wingdings" pitchFamily="-106" charset="2"/>
        <a:buBlip>
          <a:blip r:embed="rId15"/>
        </a:buBlip>
        <a:defRPr sz="2000">
          <a:solidFill>
            <a:schemeClr val="tx1"/>
          </a:solidFill>
          <a:effectLst>
            <a:outerShdw blurRad="38100" dist="38100" dir="2700000" algn="tl">
              <a:srgbClr val="000000"/>
            </a:outerShdw>
          </a:effectLst>
          <a:latin typeface="+mn-lt"/>
          <a:ea typeface="ＭＳ Ｐゴシック" pitchFamily="-106" charset="-128"/>
        </a:defRPr>
      </a:lvl7pPr>
      <a:lvl8pPr marL="3429000" indent="-228600" algn="l" rtl="0" fontAlgn="base">
        <a:spcBef>
          <a:spcPct val="20000"/>
        </a:spcBef>
        <a:spcAft>
          <a:spcPct val="0"/>
        </a:spcAft>
        <a:buClr>
          <a:schemeClr val="folHlink"/>
        </a:buClr>
        <a:buSzPct val="90000"/>
        <a:buFont typeface="Wingdings" pitchFamily="-106" charset="2"/>
        <a:buBlip>
          <a:blip r:embed="rId15"/>
        </a:buBlip>
        <a:defRPr sz="2000">
          <a:solidFill>
            <a:schemeClr val="tx1"/>
          </a:solidFill>
          <a:effectLst>
            <a:outerShdw blurRad="38100" dist="38100" dir="2700000" algn="tl">
              <a:srgbClr val="000000"/>
            </a:outerShdw>
          </a:effectLst>
          <a:latin typeface="+mn-lt"/>
          <a:ea typeface="ＭＳ Ｐゴシック" pitchFamily="-106" charset="-128"/>
        </a:defRPr>
      </a:lvl8pPr>
      <a:lvl9pPr marL="3886200" indent="-228600" algn="l" rtl="0" fontAlgn="base">
        <a:spcBef>
          <a:spcPct val="20000"/>
        </a:spcBef>
        <a:spcAft>
          <a:spcPct val="0"/>
        </a:spcAft>
        <a:buClr>
          <a:schemeClr val="folHlink"/>
        </a:buClr>
        <a:buSzPct val="90000"/>
        <a:buFont typeface="Wingdings" pitchFamily="-106" charset="2"/>
        <a:buBlip>
          <a:blip r:embed="rId15"/>
        </a:buBlip>
        <a:defRPr sz="2000">
          <a:solidFill>
            <a:schemeClr val="tx1"/>
          </a:solidFill>
          <a:effectLst>
            <a:outerShdw blurRad="38100" dist="38100" dir="2700000" algn="tl">
              <a:srgbClr val="000000"/>
            </a:outerShdw>
          </a:effectLst>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webometrics.info/methodology.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533400"/>
            <a:ext cx="8229600" cy="1752600"/>
          </a:xfrm>
        </p:spPr>
        <p:txBody>
          <a:bodyPr/>
          <a:lstStyle/>
          <a:p>
            <a:pPr eaLnBrk="1" hangingPunct="1"/>
            <a:r>
              <a:rPr lang="tr-TR" sz="2400" b="1" dirty="0" smtClean="0">
                <a:solidFill>
                  <a:srgbClr val="FFCC00"/>
                </a:solidFill>
              </a:rPr>
              <a:t>ACADEMIC FREEDOM AND INSTITUTIONAL  AUTONOMY:  RELEVANCE FOR INTERNATIONAL NETWORKING AND COLLABORATION AMONG INSTITUTIONS OF HIGHER EDUCATION</a:t>
            </a:r>
            <a:endParaRPr lang="tr-TR" sz="2400" b="1" dirty="0" smtClean="0">
              <a:solidFill>
                <a:srgbClr val="FF9900"/>
              </a:solidFill>
            </a:endParaRPr>
          </a:p>
        </p:txBody>
      </p:sp>
      <p:sp>
        <p:nvSpPr>
          <p:cNvPr id="2051" name="Rectangle 3"/>
          <p:cNvSpPr>
            <a:spLocks noGrp="1" noChangeArrowheads="1"/>
          </p:cNvSpPr>
          <p:nvPr>
            <p:ph type="subTitle" idx="1"/>
          </p:nvPr>
        </p:nvSpPr>
        <p:spPr>
          <a:xfrm>
            <a:off x="1371600" y="2286000"/>
            <a:ext cx="6400800" cy="4572000"/>
          </a:xfrm>
        </p:spPr>
        <p:txBody>
          <a:bodyPr/>
          <a:lstStyle/>
          <a:p>
            <a:pPr eaLnBrk="1" hangingPunct="1"/>
            <a:r>
              <a:rPr lang="tr-TR" sz="1800" b="1" dirty="0" smtClean="0"/>
              <a:t> ÜSTÜN ERGÜDER</a:t>
            </a:r>
          </a:p>
          <a:p>
            <a:pPr eaLnBrk="1" hangingPunct="1"/>
            <a:r>
              <a:rPr lang="tr-TR" sz="1800" b="1" dirty="0" smtClean="0"/>
              <a:t>PROFESSOR EMERITUS AT SABANCI UNIVERSITY</a:t>
            </a:r>
          </a:p>
          <a:p>
            <a:pPr eaLnBrk="1" hangingPunct="1"/>
            <a:r>
              <a:rPr lang="tr-TR" sz="1800" b="1" dirty="0" smtClean="0"/>
              <a:t>Istanbul, Turkey</a:t>
            </a:r>
          </a:p>
          <a:p>
            <a:pPr eaLnBrk="1" hangingPunct="1"/>
            <a:r>
              <a:rPr lang="tr-TR" sz="1800" b="1" dirty="0" smtClean="0"/>
              <a:t>and</a:t>
            </a:r>
          </a:p>
          <a:p>
            <a:pPr eaLnBrk="1" hangingPunct="1"/>
            <a:r>
              <a:rPr lang="tr-TR" sz="1800" b="1" dirty="0" smtClean="0"/>
              <a:t>PRESIDENT, MAGNA CHARTA OBSERVATORY</a:t>
            </a:r>
          </a:p>
          <a:p>
            <a:pPr eaLnBrk="1" hangingPunct="1"/>
            <a:r>
              <a:rPr lang="tr-TR" sz="1800" b="1" dirty="0" smtClean="0"/>
              <a:t>Bologna, Italy</a:t>
            </a:r>
          </a:p>
          <a:p>
            <a:pPr eaLnBrk="1" hangingPunct="1"/>
            <a:endParaRPr lang="tr-TR" sz="1800" b="1" dirty="0" smtClean="0"/>
          </a:p>
          <a:p>
            <a:pPr eaLnBrk="1" hangingPunct="1"/>
            <a:endParaRPr lang="tr-TR" sz="1800" b="1" dirty="0" smtClean="0"/>
          </a:p>
          <a:p>
            <a:pPr eaLnBrk="1" hangingPunct="1"/>
            <a:r>
              <a:rPr lang="tr-TR" sz="1800" b="1" dirty="0" smtClean="0">
                <a:solidFill>
                  <a:srgbClr val="FFFF00"/>
                </a:solidFill>
              </a:rPr>
              <a:t>2</a:t>
            </a:r>
            <a:r>
              <a:rPr lang="tr-TR" sz="1800" b="1" baseline="30000" dirty="0" smtClean="0">
                <a:solidFill>
                  <a:srgbClr val="FFFF00"/>
                </a:solidFill>
              </a:rPr>
              <a:t>nd</a:t>
            </a:r>
            <a:r>
              <a:rPr lang="tr-TR" sz="1800" b="1" dirty="0" smtClean="0">
                <a:solidFill>
                  <a:srgbClr val="FFFF00"/>
                </a:solidFill>
              </a:rPr>
              <a:t> Eurasion Silk Road Convention (ESRUC)</a:t>
            </a:r>
          </a:p>
          <a:p>
            <a:pPr eaLnBrk="1" hangingPunct="1"/>
            <a:r>
              <a:rPr lang="tr-TR" sz="1800" b="1" dirty="0" smtClean="0">
                <a:solidFill>
                  <a:srgbClr val="FFFF00"/>
                </a:solidFill>
              </a:rPr>
              <a:t>ATATÜRK UNIVERSITY</a:t>
            </a:r>
          </a:p>
          <a:p>
            <a:pPr eaLnBrk="1" hangingPunct="1"/>
            <a:r>
              <a:rPr lang="tr-TR" sz="1800" b="1" dirty="0" smtClean="0">
                <a:solidFill>
                  <a:srgbClr val="FFFF00"/>
                </a:solidFill>
              </a:rPr>
              <a:t>ERZURUM</a:t>
            </a:r>
          </a:p>
          <a:p>
            <a:pPr eaLnBrk="1" hangingPunct="1"/>
            <a:r>
              <a:rPr lang="tr-TR" sz="1800" b="1" dirty="0" smtClean="0">
                <a:solidFill>
                  <a:srgbClr val="FFFF00"/>
                </a:solidFill>
              </a:rPr>
              <a:t>JUNE 3-6, 2011</a:t>
            </a:r>
          </a:p>
          <a:p>
            <a:pPr eaLnBrk="1" hangingPunct="1"/>
            <a:endParaRPr lang="tr-TR" sz="2000" b="1" dirty="0" smtClean="0"/>
          </a:p>
        </p:txBody>
      </p:sp>
      <p:pic>
        <p:nvPicPr>
          <p:cNvPr id="4" name="Picture 5" descr="Logo"/>
          <p:cNvPicPr>
            <a:picLocks noChangeAspect="1" noChangeArrowheads="1"/>
          </p:cNvPicPr>
          <p:nvPr/>
        </p:nvPicPr>
        <p:blipFill>
          <a:blip r:embed="rId2"/>
          <a:srcRect/>
          <a:stretch>
            <a:fillRect/>
          </a:stretch>
        </p:blipFill>
        <p:spPr bwMode="auto">
          <a:xfrm>
            <a:off x="6553200" y="5516563"/>
            <a:ext cx="2590800" cy="114776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7813"/>
            <a:ext cx="8077200" cy="1779587"/>
          </a:xfrm>
        </p:spPr>
        <p:txBody>
          <a:bodyPr/>
          <a:lstStyle/>
          <a:p>
            <a:pPr eaLnBrk="1" hangingPunct="1">
              <a:defRPr/>
            </a:pPr>
            <a:r>
              <a:rPr lang="tr-TR" sz="3200" b="1" dirty="0">
                <a:solidFill>
                  <a:srgbClr val="FFCC00"/>
                </a:solidFill>
                <a:ea typeface="+mj-ea"/>
              </a:rPr>
              <a:t>UNIVERSITY AUTONOMY</a:t>
            </a:r>
            <a:br>
              <a:rPr lang="tr-TR" sz="3200" b="1" dirty="0">
                <a:solidFill>
                  <a:srgbClr val="FFCC00"/>
                </a:solidFill>
                <a:ea typeface="+mj-ea"/>
              </a:rPr>
            </a:br>
            <a:r>
              <a:rPr lang="tr-TR" sz="3200" b="1" smtClean="0">
                <a:solidFill>
                  <a:srgbClr val="FFCC00"/>
                </a:solidFill>
                <a:ea typeface="+mj-ea"/>
              </a:rPr>
              <a:t>AND THE CHANGING </a:t>
            </a:r>
            <a:r>
              <a:rPr lang="tr-TR" sz="3200" b="1" dirty="0" smtClean="0">
                <a:solidFill>
                  <a:srgbClr val="FFCC00"/>
                </a:solidFill>
                <a:ea typeface="+mj-ea"/>
              </a:rPr>
              <a:t>ROLE OF THE STATE</a:t>
            </a:r>
            <a:endParaRPr lang="tr-TR" sz="3200" b="1" dirty="0">
              <a:solidFill>
                <a:srgbClr val="FFCC00"/>
              </a:solidFill>
              <a:ea typeface="+mj-ea"/>
            </a:endParaRPr>
          </a:p>
        </p:txBody>
      </p:sp>
      <p:sp>
        <p:nvSpPr>
          <p:cNvPr id="26627" name="Rectangle 3"/>
          <p:cNvSpPr>
            <a:spLocks noGrp="1" noChangeArrowheads="1"/>
          </p:cNvSpPr>
          <p:nvPr>
            <p:ph type="body" idx="1"/>
          </p:nvPr>
        </p:nvSpPr>
        <p:spPr>
          <a:xfrm>
            <a:off x="457200" y="1981201"/>
            <a:ext cx="8229600" cy="4876800"/>
          </a:xfrm>
        </p:spPr>
        <p:txBody>
          <a:bodyPr/>
          <a:lstStyle/>
          <a:p>
            <a:pPr eaLnBrk="1" hangingPunct="1">
              <a:buClr>
                <a:srgbClr val="FFFF00"/>
              </a:buClr>
              <a:buFont typeface="Wingdings" charset="2"/>
              <a:buChar char="u"/>
              <a:defRPr/>
            </a:pPr>
            <a:r>
              <a:rPr lang="en-US" sz="2800" b="1" dirty="0" smtClean="0">
                <a:ea typeface="+mn-ea"/>
              </a:rPr>
              <a:t>Before the mid 1980s</a:t>
            </a:r>
          </a:p>
          <a:p>
            <a:pPr lvl="1" eaLnBrk="1" hangingPunct="1">
              <a:buClr>
                <a:srgbClr val="FFFF00"/>
              </a:buClr>
              <a:buSzPct val="85000"/>
              <a:buFont typeface="Wingdings" charset="2"/>
              <a:buChar char="u"/>
              <a:defRPr/>
            </a:pPr>
            <a:r>
              <a:rPr lang="en-US" sz="2400" b="1" dirty="0" smtClean="0">
                <a:ea typeface="+mn-ea"/>
              </a:rPr>
              <a:t>Regulatory state: Prescribes through input controls</a:t>
            </a:r>
          </a:p>
          <a:p>
            <a:pPr eaLnBrk="1" hangingPunct="1">
              <a:buClr>
                <a:srgbClr val="FFFF00"/>
              </a:buClr>
              <a:buFont typeface="Wingdings" charset="2"/>
              <a:buChar char="u"/>
              <a:defRPr/>
            </a:pPr>
            <a:r>
              <a:rPr lang="en-US" sz="2800" b="1" dirty="0" smtClean="0">
                <a:ea typeface="+mn-ea"/>
              </a:rPr>
              <a:t>In the global knowledge economy</a:t>
            </a:r>
          </a:p>
          <a:p>
            <a:pPr lvl="1" eaLnBrk="1" hangingPunct="1">
              <a:buClr>
                <a:srgbClr val="FFFF00"/>
              </a:buClr>
              <a:buSzPct val="85000"/>
              <a:buFont typeface="Wingdings" charset="2"/>
              <a:buChar char="u"/>
              <a:defRPr/>
            </a:pPr>
            <a:r>
              <a:rPr lang="en-US" sz="2400" b="1" dirty="0" smtClean="0">
                <a:ea typeface="+mn-ea"/>
              </a:rPr>
              <a:t>Evaluative state: evaluates outcomes and outputs</a:t>
            </a:r>
          </a:p>
          <a:p>
            <a:pPr eaLnBrk="1" hangingPunct="1">
              <a:buClr>
                <a:srgbClr val="FFFF00"/>
              </a:buClr>
              <a:buFont typeface="Wingdings" charset="2"/>
              <a:buChar char="u"/>
              <a:defRPr/>
            </a:pPr>
            <a:r>
              <a:rPr lang="en-US" sz="2800" b="1" dirty="0" smtClean="0">
                <a:ea typeface="+mn-ea"/>
              </a:rPr>
              <a:t> Emergence of national and supranational agencies of quality and accreditation.</a:t>
            </a:r>
          </a:p>
          <a:p>
            <a:pPr eaLnBrk="1" hangingPunct="1">
              <a:buClr>
                <a:srgbClr val="FFFF00"/>
              </a:buClr>
              <a:buFont typeface="Wingdings" charset="2"/>
              <a:buChar char="u"/>
              <a:defRPr/>
            </a:pPr>
            <a:r>
              <a:rPr lang="en-US" sz="2800" b="1" dirty="0" smtClean="0">
                <a:solidFill>
                  <a:srgbClr val="FFFF00"/>
                </a:solidFill>
              </a:rPr>
              <a:t>Accountability</a:t>
            </a:r>
            <a:r>
              <a:rPr lang="en-US" sz="2800" b="1" dirty="0" smtClean="0"/>
              <a:t> becomes the third and complementary concept to academic freedom and institutional autonomy.</a:t>
            </a:r>
          </a:p>
          <a:p>
            <a:pPr eaLnBrk="1" hangingPunct="1">
              <a:buClr>
                <a:srgbClr val="FFFF00"/>
              </a:buClr>
              <a:buFont typeface="Wingdings" pitchFamily="2" charset="2"/>
              <a:buChar char="§"/>
              <a:defRPr/>
            </a:pPr>
            <a:endParaRPr lang="tr-TR" b="1" dirty="0">
              <a:ea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sz="3200" b="1" i="1" dirty="0" smtClean="0">
                <a:solidFill>
                  <a:srgbClr val="FFCC00"/>
                </a:solidFill>
              </a:rPr>
              <a:t>TRADITIONAL UNIVERSITY AUTONOMY: Freedom from (State) Interference</a:t>
            </a:r>
            <a:r>
              <a:rPr lang="tr-TR" sz="2800" b="1" i="1" dirty="0" smtClean="0">
                <a:solidFill>
                  <a:srgbClr val="FFCC00"/>
                </a:solidFill>
              </a:rPr>
              <a:t/>
            </a:r>
            <a:br>
              <a:rPr lang="tr-TR" sz="2800" b="1" i="1" dirty="0" smtClean="0">
                <a:solidFill>
                  <a:srgbClr val="FFCC00"/>
                </a:solidFill>
              </a:rPr>
            </a:br>
            <a:endParaRPr lang="tr-TR" sz="1800" b="1" i="1" dirty="0" smtClean="0">
              <a:solidFill>
                <a:srgbClr val="FFC000"/>
              </a:solidFill>
            </a:endParaRPr>
          </a:p>
        </p:txBody>
      </p:sp>
      <p:sp>
        <p:nvSpPr>
          <p:cNvPr id="27651" name="Rectangle 3"/>
          <p:cNvSpPr>
            <a:spLocks noGrp="1" noChangeArrowheads="1"/>
          </p:cNvSpPr>
          <p:nvPr>
            <p:ph type="body" idx="1"/>
          </p:nvPr>
        </p:nvSpPr>
        <p:spPr>
          <a:xfrm>
            <a:off x="457200" y="1752600"/>
            <a:ext cx="8229600" cy="4724400"/>
          </a:xfrm>
        </p:spPr>
        <p:txBody>
          <a:bodyPr/>
          <a:lstStyle/>
          <a:p>
            <a:pPr eaLnBrk="1" hangingPunct="1">
              <a:buClr>
                <a:srgbClr val="FFFF00"/>
              </a:buClr>
              <a:buFont typeface="Wingdings" charset="2"/>
              <a:buChar char="u"/>
              <a:defRPr/>
            </a:pPr>
            <a:r>
              <a:rPr lang="tr-TR" sz="3100" b="1" dirty="0">
                <a:ea typeface="+mn-ea"/>
              </a:rPr>
              <a:t>Who will teach?</a:t>
            </a:r>
          </a:p>
          <a:p>
            <a:pPr eaLnBrk="1" hangingPunct="1">
              <a:buClr>
                <a:srgbClr val="FFFF00"/>
              </a:buClr>
              <a:buFont typeface="Wingdings" charset="2"/>
              <a:buChar char="u"/>
              <a:defRPr/>
            </a:pPr>
            <a:r>
              <a:rPr lang="tr-TR" sz="3100" b="1" dirty="0">
                <a:ea typeface="+mn-ea"/>
              </a:rPr>
              <a:t>Who will be taught?</a:t>
            </a:r>
          </a:p>
          <a:p>
            <a:pPr eaLnBrk="1" hangingPunct="1">
              <a:buClr>
                <a:srgbClr val="FFFF00"/>
              </a:buClr>
              <a:buFont typeface="Wingdings" charset="2"/>
              <a:buChar char="u"/>
              <a:defRPr/>
            </a:pPr>
            <a:r>
              <a:rPr lang="tr-TR" sz="3100" b="1" dirty="0">
                <a:ea typeface="+mn-ea"/>
              </a:rPr>
              <a:t>What will be taught?</a:t>
            </a:r>
          </a:p>
          <a:p>
            <a:pPr eaLnBrk="1" hangingPunct="1">
              <a:buClr>
                <a:srgbClr val="FFFF00"/>
              </a:buClr>
              <a:buFont typeface="Wingdings" charset="2"/>
              <a:buChar char="u"/>
              <a:defRPr/>
            </a:pPr>
            <a:r>
              <a:rPr lang="tr-TR" sz="3100" b="1" dirty="0">
                <a:ea typeface="+mn-ea"/>
              </a:rPr>
              <a:t>Who will be awarded degrees?</a:t>
            </a:r>
          </a:p>
          <a:p>
            <a:pPr eaLnBrk="1" hangingPunct="1">
              <a:buClr>
                <a:srgbClr val="FFFF00"/>
              </a:buClr>
              <a:buFont typeface="Wingdings" charset="2"/>
              <a:buChar char="u"/>
              <a:defRPr/>
            </a:pPr>
            <a:r>
              <a:rPr lang="tr-TR" sz="3100" b="1" dirty="0">
                <a:ea typeface="+mn-ea"/>
              </a:rPr>
              <a:t>What will be researched</a:t>
            </a:r>
            <a:r>
              <a:rPr lang="tr-TR" sz="3100" b="1" dirty="0" smtClean="0">
                <a:ea typeface="+mn-ea"/>
              </a:rPr>
              <a:t>?</a:t>
            </a:r>
          </a:p>
          <a:p>
            <a:pPr eaLnBrk="1" hangingPunct="1">
              <a:buClr>
                <a:srgbClr val="FFFF00"/>
              </a:buClr>
              <a:buNone/>
              <a:defRPr/>
            </a:pPr>
            <a:r>
              <a:rPr lang="tr-TR" sz="3100" b="1" dirty="0" smtClean="0">
                <a:solidFill>
                  <a:srgbClr val="FFFF00"/>
                </a:solidFill>
                <a:ea typeface="+mn-ea"/>
              </a:rPr>
              <a:t>Almost no emphasis on financial matters:</a:t>
            </a:r>
          </a:p>
          <a:p>
            <a:pPr eaLnBrk="1" hangingPunct="1">
              <a:buClr>
                <a:srgbClr val="FFFF00"/>
              </a:buClr>
              <a:buFont typeface="Wingdings" charset="2"/>
              <a:buChar char="u"/>
              <a:defRPr/>
            </a:pPr>
            <a:r>
              <a:rPr lang="tr-TR" sz="3100" b="1" dirty="0" smtClean="0">
                <a:solidFill>
                  <a:srgbClr val="FFFFFF"/>
                </a:solidFill>
                <a:ea typeface="+mn-ea"/>
              </a:rPr>
              <a:t>Freedom to (strategic planning, mission and vision)</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FFC000"/>
                </a:solidFill>
              </a:rPr>
              <a:t>OECD IDENTIFIES EIGHT </a:t>
            </a:r>
            <a:r>
              <a:rPr lang="tr-TR" sz="3600" b="1" dirty="0" smtClean="0">
                <a:solidFill>
                  <a:srgbClr val="FFC000"/>
                </a:solidFill>
              </a:rPr>
              <a:t>CRITERIA</a:t>
            </a:r>
            <a:br>
              <a:rPr lang="tr-TR" sz="3600" b="1" dirty="0" smtClean="0">
                <a:solidFill>
                  <a:srgbClr val="FFC000"/>
                </a:solidFill>
              </a:rPr>
            </a:br>
            <a:r>
              <a:rPr lang="en-US" sz="1700" b="1" dirty="0" smtClean="0">
                <a:solidFill>
                  <a:srgbClr val="FFCC00"/>
                </a:solidFill>
              </a:rPr>
              <a:t>OECD</a:t>
            </a:r>
            <a:r>
              <a:rPr lang="en-US" sz="1700" dirty="0" smtClean="0">
                <a:solidFill>
                  <a:srgbClr val="FFCC00"/>
                </a:solidFill>
              </a:rPr>
              <a:t>, </a:t>
            </a:r>
            <a:r>
              <a:rPr lang="en-US" sz="1700" b="1" i="1" dirty="0" smtClean="0">
                <a:solidFill>
                  <a:srgbClr val="FFCC00"/>
                </a:solidFill>
              </a:rPr>
              <a:t>Education Policy Analysis 2003</a:t>
            </a:r>
            <a:r>
              <a:rPr lang="en-US" sz="1700" dirty="0" smtClean="0">
                <a:solidFill>
                  <a:srgbClr val="FFCC00"/>
                </a:solidFill>
              </a:rPr>
              <a:t> .Chapter on </a:t>
            </a:r>
            <a:r>
              <a:rPr lang="en-US" sz="1700" b="1" dirty="0" smtClean="0">
                <a:solidFill>
                  <a:srgbClr val="FFCC00"/>
                </a:solidFill>
              </a:rPr>
              <a:t>CHANGING PATTERNS OF GOVERNANCE IN HIGHER EDUCATION</a:t>
            </a:r>
            <a:r>
              <a:rPr lang="en-US" sz="1700" dirty="0" smtClean="0">
                <a:solidFill>
                  <a:srgbClr val="FF0000"/>
                </a:solidFill>
              </a:rPr>
              <a:t/>
            </a:r>
            <a:br>
              <a:rPr lang="en-US" sz="1700" dirty="0" smtClean="0">
                <a:solidFill>
                  <a:srgbClr val="FF0000"/>
                </a:solidFill>
              </a:rPr>
            </a:br>
            <a:endParaRPr lang="en-US" sz="1700" b="1" dirty="0" smtClean="0">
              <a:solidFill>
                <a:srgbClr val="FF00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en-US" sz="2400" b="1" dirty="0" smtClean="0"/>
              <a:t>Ownership of property: buildings and grounds</a:t>
            </a:r>
          </a:p>
          <a:p>
            <a:pPr>
              <a:buClr>
                <a:srgbClr val="FFFF00"/>
              </a:buClr>
              <a:buFont typeface="Wingdings" charset="2"/>
              <a:buChar char="u"/>
            </a:pPr>
            <a:r>
              <a:rPr lang="en-US" sz="2400" b="1" dirty="0" smtClean="0"/>
              <a:t>Ability to borrow and spend</a:t>
            </a:r>
          </a:p>
          <a:p>
            <a:pPr>
              <a:buClr>
                <a:srgbClr val="FFFF00"/>
              </a:buClr>
              <a:buFont typeface="Wingdings" charset="2"/>
              <a:buChar char="u"/>
            </a:pPr>
            <a:r>
              <a:rPr lang="en-US" sz="2400" b="1" dirty="0" smtClean="0"/>
              <a:t>Ability to make budgets and spend according to strategic goals.</a:t>
            </a:r>
          </a:p>
          <a:p>
            <a:pPr>
              <a:buClr>
                <a:srgbClr val="FFFF00"/>
              </a:buClr>
              <a:buFont typeface="Wingdings" charset="2"/>
              <a:buChar char="u"/>
            </a:pPr>
            <a:r>
              <a:rPr lang="en-US" sz="2400" b="1" dirty="0" smtClean="0"/>
              <a:t>To be able to make your academic design and set course structure</a:t>
            </a:r>
          </a:p>
          <a:p>
            <a:pPr>
              <a:buClr>
                <a:srgbClr val="FFFF00"/>
              </a:buClr>
              <a:buFont typeface="Wingdings" charset="2"/>
              <a:buChar char="u"/>
            </a:pPr>
            <a:r>
              <a:rPr lang="en-US" sz="2400" b="1" dirty="0" smtClean="0"/>
              <a:t>Hiring and firing of academic and administrative personnel.</a:t>
            </a:r>
          </a:p>
          <a:p>
            <a:pPr>
              <a:buClr>
                <a:srgbClr val="FFFF00"/>
              </a:buClr>
              <a:buFont typeface="Wingdings" charset="2"/>
              <a:buChar char="u"/>
            </a:pPr>
            <a:r>
              <a:rPr lang="en-US" sz="2400" b="1" dirty="0" smtClean="0"/>
              <a:t>Determining salaries.</a:t>
            </a:r>
          </a:p>
          <a:p>
            <a:pPr>
              <a:buClr>
                <a:srgbClr val="FFFF00"/>
              </a:buClr>
              <a:buFont typeface="Wingdings" charset="2"/>
              <a:buChar char="u"/>
            </a:pPr>
            <a:r>
              <a:rPr lang="en-US" sz="2400" b="1" dirty="0" smtClean="0"/>
              <a:t>Deciding on student intake</a:t>
            </a:r>
          </a:p>
          <a:p>
            <a:pPr>
              <a:buClr>
                <a:srgbClr val="FFFF00"/>
              </a:buClr>
              <a:buFont typeface="Wingdings" charset="2"/>
              <a:buChar char="u"/>
            </a:pPr>
            <a:r>
              <a:rPr lang="en-US" sz="2400" b="1" dirty="0" smtClean="0"/>
              <a:t>Setting tuition for students</a:t>
            </a:r>
            <a:endParaRPr lang="en-US"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2"/>
            <a:ext cx="8229600" cy="1398587"/>
          </a:xfrm>
        </p:spPr>
        <p:txBody>
          <a:bodyPr/>
          <a:lstStyle/>
          <a:p>
            <a:r>
              <a:rPr lang="tr-TR" sz="3200" b="1" dirty="0" smtClean="0">
                <a:solidFill>
                  <a:srgbClr val="FFC000"/>
                </a:solidFill>
              </a:rPr>
              <a:t>RECENT EUA STUDY TO TAKE STOCK OF UNIVERSITY AUTONOMY IN EUROPE</a:t>
            </a:r>
            <a:br>
              <a:rPr lang="tr-TR" sz="3200" b="1" dirty="0" smtClean="0">
                <a:solidFill>
                  <a:srgbClr val="FFC000"/>
                </a:solidFill>
              </a:rPr>
            </a:br>
            <a:r>
              <a:rPr lang="tr-TR" sz="1600" b="1" dirty="0" smtClean="0">
                <a:solidFill>
                  <a:srgbClr val="FFCC00"/>
                </a:solidFill>
              </a:rPr>
              <a:t>Thomas Estermann and Terhi Nokkola,” </a:t>
            </a:r>
            <a:r>
              <a:rPr lang="tr-TR" sz="1600" b="1" i="1" dirty="0" smtClean="0">
                <a:solidFill>
                  <a:srgbClr val="FFCC00"/>
                </a:solidFill>
              </a:rPr>
              <a:t>Unıversity in Europe. An Exploratory Study</a:t>
            </a:r>
            <a:r>
              <a:rPr lang="tr-TR" sz="1600" i="1" dirty="0" smtClean="0">
                <a:solidFill>
                  <a:srgbClr val="FFCC00"/>
                </a:solidFill>
              </a:rPr>
              <a:t>”.</a:t>
            </a:r>
            <a:endParaRPr lang="tr-TR" sz="1600" dirty="0">
              <a:solidFill>
                <a:srgbClr val="FFCC00"/>
              </a:solidFill>
            </a:endParaRPr>
          </a:p>
        </p:txBody>
      </p:sp>
      <p:sp>
        <p:nvSpPr>
          <p:cNvPr id="3" name="Content Placeholder 2"/>
          <p:cNvSpPr>
            <a:spLocks noGrp="1"/>
          </p:cNvSpPr>
          <p:nvPr>
            <p:ph sz="half" idx="1"/>
          </p:nvPr>
        </p:nvSpPr>
        <p:spPr>
          <a:xfrm>
            <a:off x="457200" y="1981200"/>
            <a:ext cx="4038600" cy="4149725"/>
          </a:xfrm>
        </p:spPr>
        <p:txBody>
          <a:bodyPr/>
          <a:lstStyle/>
          <a:p>
            <a:pPr marL="457200" indent="-457200">
              <a:buClr>
                <a:srgbClr val="FFFF00"/>
              </a:buClr>
              <a:buFont typeface="Wingdings" charset="2"/>
              <a:buChar char="u"/>
            </a:pPr>
            <a:r>
              <a:rPr lang="tr-TR" sz="2400" b="1" dirty="0" smtClean="0"/>
              <a:t>Organizational Autonomy</a:t>
            </a:r>
          </a:p>
          <a:p>
            <a:pPr marL="914400" lvl="1" indent="-457200">
              <a:buClr>
                <a:srgbClr val="FFFF00"/>
              </a:buClr>
              <a:buFont typeface="Wingdings" pitchFamily="2" charset="2"/>
              <a:buChar char="§"/>
            </a:pPr>
            <a:r>
              <a:rPr lang="tr-TR" sz="2000" b="1" dirty="0" smtClean="0">
                <a:effectLst/>
              </a:rPr>
              <a:t>Internal Academic Structures</a:t>
            </a:r>
          </a:p>
          <a:p>
            <a:pPr marL="914400" lvl="1" indent="-457200">
              <a:buClr>
                <a:srgbClr val="FFFF00"/>
              </a:buClr>
              <a:buFont typeface="Wingdings" pitchFamily="2" charset="2"/>
              <a:buChar char="§"/>
            </a:pPr>
            <a:r>
              <a:rPr lang="tr-TR" sz="2000" b="1" dirty="0" smtClean="0">
                <a:effectLst/>
              </a:rPr>
              <a:t>Governing Bodies</a:t>
            </a:r>
          </a:p>
          <a:p>
            <a:pPr marL="914400" lvl="1" indent="-457200">
              <a:buClr>
                <a:srgbClr val="FFFF00"/>
              </a:buClr>
              <a:buFont typeface="Wingdings" pitchFamily="2" charset="2"/>
              <a:buChar char="§"/>
            </a:pPr>
            <a:r>
              <a:rPr lang="tr-TR" sz="2000" b="1" dirty="0" smtClean="0">
                <a:effectLst/>
              </a:rPr>
              <a:t>Executive leadership</a:t>
            </a:r>
          </a:p>
          <a:p>
            <a:pPr marL="457200" indent="-457200">
              <a:buClr>
                <a:srgbClr val="FFFF00"/>
              </a:buClr>
              <a:buFont typeface="Wingdings" charset="2"/>
              <a:buChar char="u"/>
            </a:pPr>
            <a:r>
              <a:rPr lang="tr-TR" sz="2400" b="1" dirty="0" smtClean="0"/>
              <a:t>Financial Autonomy</a:t>
            </a:r>
          </a:p>
          <a:p>
            <a:pPr marL="914400" lvl="1" indent="-457200">
              <a:buClr>
                <a:srgbClr val="FFFF00"/>
              </a:buClr>
              <a:buFont typeface="Wingdings" pitchFamily="2" charset="2"/>
              <a:buChar char="§"/>
            </a:pPr>
            <a:r>
              <a:rPr lang="tr-TR" sz="2000" b="1" dirty="0" smtClean="0"/>
              <a:t>Funding Framework</a:t>
            </a:r>
          </a:p>
          <a:p>
            <a:pPr marL="914400" lvl="1" indent="-457200">
              <a:buClr>
                <a:srgbClr val="FFFF00"/>
              </a:buClr>
              <a:buFont typeface="Wingdings" pitchFamily="2" charset="2"/>
              <a:buChar char="§"/>
            </a:pPr>
            <a:r>
              <a:rPr lang="tr-TR" sz="2000" b="1" dirty="0" smtClean="0"/>
              <a:t>Funding Capacity</a:t>
            </a:r>
          </a:p>
          <a:p>
            <a:endParaRPr lang="tr-TR" sz="1800" b="1" dirty="0"/>
          </a:p>
        </p:txBody>
      </p:sp>
      <p:sp>
        <p:nvSpPr>
          <p:cNvPr id="4" name="Content Placeholder 3"/>
          <p:cNvSpPr>
            <a:spLocks noGrp="1"/>
          </p:cNvSpPr>
          <p:nvPr>
            <p:ph sz="half" idx="2"/>
          </p:nvPr>
        </p:nvSpPr>
        <p:spPr>
          <a:xfrm>
            <a:off x="4648200" y="1981200"/>
            <a:ext cx="4038600" cy="4149725"/>
          </a:xfrm>
        </p:spPr>
        <p:txBody>
          <a:bodyPr/>
          <a:lstStyle/>
          <a:p>
            <a:pPr>
              <a:buClr>
                <a:srgbClr val="FFFF00"/>
              </a:buClr>
              <a:buFont typeface="Wingdings" charset="2"/>
              <a:buChar char="u"/>
            </a:pPr>
            <a:r>
              <a:rPr lang="tr-TR" sz="2400" b="1" dirty="0" smtClean="0"/>
              <a:t>Staffing Autonomy</a:t>
            </a:r>
          </a:p>
          <a:p>
            <a:pPr lvl="1">
              <a:buClr>
                <a:srgbClr val="FFFF00"/>
              </a:buClr>
              <a:buFont typeface="Wingdings" pitchFamily="2" charset="2"/>
              <a:buChar char="§"/>
            </a:pPr>
            <a:r>
              <a:rPr lang="tr-TR" sz="2000" b="1" dirty="0" smtClean="0"/>
              <a:t>Recruitment of staff</a:t>
            </a:r>
          </a:p>
          <a:p>
            <a:pPr lvl="1">
              <a:buClr>
                <a:srgbClr val="FFFF00"/>
              </a:buClr>
              <a:buFont typeface="Wingdings" pitchFamily="2" charset="2"/>
              <a:buChar char="§"/>
            </a:pPr>
            <a:r>
              <a:rPr lang="tr-TR" sz="2000" b="1" dirty="0" smtClean="0"/>
              <a:t>Civil servant status</a:t>
            </a:r>
          </a:p>
          <a:p>
            <a:pPr lvl="1">
              <a:buClr>
                <a:srgbClr val="FFFF00"/>
              </a:buClr>
              <a:buFont typeface="Wingdings" pitchFamily="2" charset="2"/>
              <a:buChar char="§"/>
            </a:pPr>
            <a:endParaRPr lang="tr-TR" sz="2000" b="1" dirty="0" smtClean="0"/>
          </a:p>
          <a:p>
            <a:pPr>
              <a:buClr>
                <a:srgbClr val="FFFF00"/>
              </a:buClr>
              <a:buFont typeface="Wingdings" charset="2"/>
              <a:buChar char="u"/>
            </a:pPr>
            <a:r>
              <a:rPr lang="tr-TR" sz="2400" b="1" dirty="0" smtClean="0"/>
              <a:t>Academic Autonomy</a:t>
            </a:r>
            <a:endParaRPr lang="tr-TR" sz="2000" b="1" dirty="0" smtClean="0"/>
          </a:p>
          <a:p>
            <a:pPr lvl="1">
              <a:buClr>
                <a:srgbClr val="FFFF00"/>
              </a:buClr>
              <a:buFont typeface="Wingdings" pitchFamily="2" charset="2"/>
              <a:buChar char="§"/>
            </a:pPr>
            <a:r>
              <a:rPr lang="tr-TR" sz="1800" b="1" dirty="0" smtClean="0"/>
              <a:t>Institutonal Strategy</a:t>
            </a:r>
          </a:p>
          <a:p>
            <a:pPr lvl="1">
              <a:buClr>
                <a:srgbClr val="FFFF00"/>
              </a:buClr>
              <a:buFont typeface="Wingdings" pitchFamily="2" charset="2"/>
              <a:buChar char="§"/>
            </a:pPr>
            <a:r>
              <a:rPr lang="tr-TR" sz="1800" b="1" dirty="0" smtClean="0"/>
              <a:t>Academic Profile</a:t>
            </a:r>
          </a:p>
          <a:p>
            <a:pPr lvl="1">
              <a:buClr>
                <a:srgbClr val="FFFF00"/>
              </a:buClr>
              <a:buFont typeface="Wingdings" pitchFamily="2" charset="2"/>
              <a:buChar char="§"/>
            </a:pPr>
            <a:r>
              <a:rPr lang="tr-TR" sz="1800" b="1" dirty="0" smtClean="0"/>
              <a:t>Degree Programmes</a:t>
            </a:r>
          </a:p>
          <a:p>
            <a:pPr lvl="1">
              <a:buClr>
                <a:srgbClr val="FFFF00"/>
              </a:buClr>
              <a:buFont typeface="Wingdings" pitchFamily="2" charset="2"/>
              <a:buChar char="§"/>
            </a:pPr>
            <a:r>
              <a:rPr lang="tr-TR" sz="1800" b="1" dirty="0" smtClean="0"/>
              <a:t>Stdent admission</a:t>
            </a:r>
            <a:endParaRPr lang="tr-TR" b="1"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tr-TR" sz="2400" b="1" dirty="0" smtClean="0">
                <a:solidFill>
                  <a:srgbClr val="FFC000"/>
                </a:solidFill>
                <a:ea typeface="+mj-ea"/>
              </a:rPr>
              <a:t>MAJOR  DEVELOPMENTS/CHALLENGES  IMPACTING THE </a:t>
            </a:r>
            <a:r>
              <a:rPr lang="tr-TR" sz="2400" b="1" dirty="0">
                <a:solidFill>
                  <a:srgbClr val="FFC000"/>
                </a:solidFill>
                <a:ea typeface="+mj-ea"/>
              </a:rPr>
              <a:t>GLOBAL HIGHER EDUCATION </a:t>
            </a:r>
            <a:r>
              <a:rPr lang="tr-TR" sz="2400" b="1" dirty="0" smtClean="0">
                <a:solidFill>
                  <a:srgbClr val="FFC000"/>
                </a:solidFill>
                <a:ea typeface="+mj-ea"/>
              </a:rPr>
              <a:t>AGENDA</a:t>
            </a:r>
            <a:endParaRPr lang="tr-TR" sz="2400" b="1" dirty="0">
              <a:solidFill>
                <a:srgbClr val="FFC000"/>
              </a:solidFill>
              <a:ea typeface="+mj-ea"/>
            </a:endParaRPr>
          </a:p>
        </p:txBody>
      </p:sp>
      <p:sp>
        <p:nvSpPr>
          <p:cNvPr id="37891" name="Rectangle 3"/>
          <p:cNvSpPr>
            <a:spLocks noGrp="1" noChangeArrowheads="1"/>
          </p:cNvSpPr>
          <p:nvPr>
            <p:ph type="body" idx="1"/>
          </p:nvPr>
        </p:nvSpPr>
        <p:spPr>
          <a:xfrm>
            <a:off x="457200" y="1600200"/>
            <a:ext cx="8229600" cy="4953000"/>
          </a:xfrm>
        </p:spPr>
        <p:txBody>
          <a:bodyPr/>
          <a:lstStyle/>
          <a:p>
            <a:pPr eaLnBrk="1" hangingPunct="1">
              <a:buClr>
                <a:srgbClr val="FFFF00"/>
              </a:buClr>
              <a:buFont typeface="Wingdings" charset="2"/>
              <a:buChar char="u"/>
              <a:defRPr/>
            </a:pPr>
            <a:r>
              <a:rPr lang="en-GB" sz="2400" b="1" dirty="0" smtClean="0">
                <a:ea typeface="+mn-ea"/>
              </a:rPr>
              <a:t>Increasing demand  and </a:t>
            </a:r>
            <a:r>
              <a:rPr lang="en-GB" sz="2400" b="1" dirty="0" err="1" smtClean="0">
                <a:ea typeface="+mn-ea"/>
              </a:rPr>
              <a:t>massification</a:t>
            </a:r>
            <a:r>
              <a:rPr lang="en-GB" sz="2400" b="1" dirty="0" smtClean="0">
                <a:ea typeface="+mn-ea"/>
              </a:rPr>
              <a:t> of higher education</a:t>
            </a:r>
            <a:endParaRPr lang="tr-TR" sz="2400" b="1" dirty="0" smtClean="0">
              <a:ea typeface="+mn-ea"/>
            </a:endParaRPr>
          </a:p>
          <a:p>
            <a:pPr eaLnBrk="1" hangingPunct="1">
              <a:buClr>
                <a:srgbClr val="FFFF00"/>
              </a:buClr>
              <a:buFont typeface="Wingdings" charset="2"/>
              <a:buChar char="u"/>
              <a:defRPr/>
            </a:pPr>
            <a:r>
              <a:rPr lang="tr-TR" sz="2400" b="1" dirty="0" smtClean="0">
                <a:ea typeface="+mn-ea"/>
              </a:rPr>
              <a:t>Growth in the number of institutions and diversification</a:t>
            </a:r>
          </a:p>
          <a:p>
            <a:pPr marL="742950" lvl="2" indent="-342900" eaLnBrk="1" hangingPunct="1">
              <a:buClr>
                <a:srgbClr val="FFFF00"/>
              </a:buClr>
              <a:buFont typeface="Wingdings" charset="2"/>
              <a:buChar char="u"/>
              <a:defRPr/>
            </a:pPr>
            <a:r>
              <a:rPr lang="en-GB" sz="2000" b="1" dirty="0" smtClean="0"/>
              <a:t>New providers, private institutions and increasing competition </a:t>
            </a:r>
            <a:endParaRPr lang="tr-TR" sz="2000" b="1" dirty="0" smtClean="0"/>
          </a:p>
          <a:p>
            <a:pPr marL="742950" lvl="2" indent="-342900" eaLnBrk="1" hangingPunct="1">
              <a:buClr>
                <a:srgbClr val="FFFF00"/>
              </a:buClr>
              <a:buFont typeface="Wingdings" charset="2"/>
              <a:buChar char="u"/>
              <a:defRPr/>
            </a:pPr>
            <a:r>
              <a:rPr lang="tr-TR" sz="2000" b="1" dirty="0" smtClean="0"/>
              <a:t>Impact on institutional autonomy – calls for national agencies to control.</a:t>
            </a:r>
            <a:endParaRPr lang="en-GB" sz="2000" b="1" dirty="0" smtClean="0"/>
          </a:p>
          <a:p>
            <a:pPr eaLnBrk="1" hangingPunct="1">
              <a:buClr>
                <a:srgbClr val="FFFF00"/>
              </a:buClr>
              <a:buFont typeface="Wingdings" charset="2"/>
              <a:buChar char="u"/>
              <a:defRPr/>
            </a:pPr>
            <a:r>
              <a:rPr lang="en-GB" sz="2400" b="1" dirty="0" smtClean="0">
                <a:ea typeface="+mn-ea"/>
              </a:rPr>
              <a:t>Demographic shift in the world – population explosion versus aging</a:t>
            </a:r>
          </a:p>
          <a:p>
            <a:pPr lvl="1" eaLnBrk="1" hangingPunct="1">
              <a:buClr>
                <a:srgbClr val="FFFF00"/>
              </a:buClr>
              <a:buFont typeface="Wingdings" charset="2"/>
              <a:buChar char="u"/>
              <a:defRPr/>
            </a:pPr>
            <a:r>
              <a:rPr lang="en-GB" sz="2000" b="1" dirty="0" smtClean="0">
                <a:ea typeface="+mn-ea"/>
              </a:rPr>
              <a:t>Non-traditional students</a:t>
            </a:r>
          </a:p>
          <a:p>
            <a:pPr eaLnBrk="1" hangingPunct="1">
              <a:buClr>
                <a:srgbClr val="FFFF00"/>
              </a:buClr>
              <a:buFont typeface="Wingdings" charset="2"/>
              <a:buChar char="u"/>
              <a:defRPr/>
            </a:pPr>
            <a:endParaRPr lang="en-GB" sz="2400" b="1" dirty="0">
              <a:solidFill>
                <a:srgbClr val="FFFF00"/>
              </a:solidFill>
              <a:ea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200" b="1" dirty="0" smtClean="0">
                <a:solidFill>
                  <a:srgbClr val="FFC000"/>
                </a:solidFill>
              </a:rPr>
              <a:t>MAJOR  DEVELOPMENTS/CHALLENGES (cont...............)</a:t>
            </a:r>
            <a:endParaRPr lang="en-US" sz="3200" dirty="0"/>
          </a:p>
        </p:txBody>
      </p:sp>
      <p:sp>
        <p:nvSpPr>
          <p:cNvPr id="3" name="Content Placeholder 2"/>
          <p:cNvSpPr>
            <a:spLocks noGrp="1"/>
          </p:cNvSpPr>
          <p:nvPr>
            <p:ph idx="1"/>
          </p:nvPr>
        </p:nvSpPr>
        <p:spPr>
          <a:xfrm>
            <a:off x="457200" y="1981200"/>
            <a:ext cx="8229600" cy="4149725"/>
          </a:xfrm>
        </p:spPr>
        <p:txBody>
          <a:bodyPr/>
          <a:lstStyle/>
          <a:p>
            <a:pPr eaLnBrk="1" hangingPunct="1">
              <a:buClr>
                <a:srgbClr val="FFFF00"/>
              </a:buClr>
              <a:buFont typeface="Wingdings" charset="2"/>
              <a:buChar char="u"/>
              <a:defRPr/>
            </a:pPr>
            <a:r>
              <a:rPr lang="en-GB" sz="2400" b="1" dirty="0" smtClean="0"/>
              <a:t>The rise of market forces</a:t>
            </a:r>
          </a:p>
          <a:p>
            <a:pPr eaLnBrk="1" hangingPunct="1">
              <a:buClr>
                <a:srgbClr val="FFFF00"/>
              </a:buClr>
              <a:buFont typeface="Wingdings" charset="2"/>
              <a:buChar char="u"/>
              <a:defRPr/>
            </a:pPr>
            <a:r>
              <a:rPr lang="en-GB" sz="2400" b="1" dirty="0" smtClean="0"/>
              <a:t>Impact of technology </a:t>
            </a:r>
          </a:p>
          <a:p>
            <a:pPr eaLnBrk="1" hangingPunct="1">
              <a:buClr>
                <a:srgbClr val="FFFF00"/>
              </a:buClr>
              <a:buFont typeface="Wingdings" charset="2"/>
              <a:buChar char="u"/>
              <a:defRPr/>
            </a:pPr>
            <a:r>
              <a:rPr lang="en-GB" sz="2400" b="1" dirty="0" smtClean="0"/>
              <a:t>Internationalization in response to globalization</a:t>
            </a:r>
          </a:p>
          <a:p>
            <a:pPr eaLnBrk="1" hangingPunct="1">
              <a:buClr>
                <a:srgbClr val="FFFF00"/>
              </a:buClr>
              <a:buFont typeface="Wingdings" charset="2"/>
              <a:buChar char="u"/>
              <a:defRPr/>
            </a:pPr>
            <a:r>
              <a:rPr lang="en-GB" sz="2400" b="1" dirty="0" smtClean="0"/>
              <a:t>Universities in the service of society</a:t>
            </a:r>
          </a:p>
          <a:p>
            <a:pPr eaLnBrk="1" hangingPunct="1">
              <a:buClr>
                <a:srgbClr val="FFFF00"/>
              </a:buClr>
              <a:buFont typeface="Wingdings" charset="2"/>
              <a:buChar char="u"/>
              <a:defRPr/>
            </a:pPr>
            <a:r>
              <a:rPr lang="en-GB" sz="2400" b="1" dirty="0" smtClean="0"/>
              <a:t>Decline in public spending and a corresponding need for income generation</a:t>
            </a:r>
          </a:p>
          <a:p>
            <a:pPr eaLnBrk="1" hangingPunct="1">
              <a:buClr>
                <a:srgbClr val="FFFF00"/>
              </a:buClr>
              <a:buFont typeface="Wingdings" charset="2"/>
              <a:buChar char="u"/>
              <a:defRPr/>
            </a:pPr>
            <a:r>
              <a:rPr lang="en-GB" sz="2400" b="1" dirty="0" smtClean="0"/>
              <a:t>Fund raising</a:t>
            </a:r>
          </a:p>
          <a:p>
            <a:pPr eaLnBrk="1" hangingPunct="1">
              <a:buClr>
                <a:srgbClr val="FFFF00"/>
              </a:buClr>
              <a:buFont typeface="Wingdings" charset="2"/>
              <a:buChar char="u"/>
              <a:defRPr/>
            </a:pPr>
            <a:r>
              <a:rPr lang="en-GB" sz="2400" b="1" dirty="0" smtClean="0"/>
              <a:t>Diffusion of lay governance : </a:t>
            </a:r>
            <a:r>
              <a:rPr lang="en-GB" sz="2400" b="1" dirty="0" smtClean="0">
                <a:solidFill>
                  <a:srgbClr val="FFFF00"/>
                </a:solidFill>
              </a:rPr>
              <a:t>Burton Clark</a:t>
            </a:r>
            <a:r>
              <a:rPr lang="en-GB" sz="2400" b="1" dirty="0" smtClean="0"/>
              <a:t> and his concept of </a:t>
            </a:r>
            <a:r>
              <a:rPr lang="en-GB" sz="2400" b="1" i="1" dirty="0" smtClean="0">
                <a:solidFill>
                  <a:srgbClr val="FFFF00"/>
                </a:solidFill>
              </a:rPr>
              <a:t>Creating Entrepreneurial University</a:t>
            </a:r>
            <a:endParaRPr lang="tr-TR" sz="2400" b="1" i="1" dirty="0" smtClean="0">
              <a:solidFill>
                <a:srgbClr val="FFFF00"/>
              </a:solidFill>
            </a:endParaRPr>
          </a:p>
          <a:p>
            <a:pPr lvl="1" eaLnBrk="1" hangingPunct="1">
              <a:buClr>
                <a:srgbClr val="FFFF00"/>
              </a:buClr>
              <a:buFont typeface="Wingdings" charset="2"/>
              <a:buChar char="u"/>
              <a:defRPr/>
            </a:pPr>
            <a:r>
              <a:rPr lang="en-GB" sz="2000" b="1" dirty="0" smtClean="0"/>
              <a:t>Rise of lay governance in some  European countries</a:t>
            </a:r>
            <a:r>
              <a:rPr lang="en-GB" sz="2000" b="1" i="1" dirty="0" smtClean="0">
                <a:solidFill>
                  <a:srgbClr val="FFFF00"/>
                </a:solidFill>
              </a:rPr>
              <a:t>.</a:t>
            </a:r>
          </a:p>
          <a:p>
            <a:pPr eaLnBrk="1" hangingPunct="1">
              <a:buClr>
                <a:srgbClr val="FFFF00"/>
              </a:buClr>
              <a:buNone/>
              <a:defRPr/>
            </a:pP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tr-TR" sz="2800" b="1">
                <a:solidFill>
                  <a:srgbClr val="FFCC00"/>
                </a:solidFill>
                <a:ea typeface="+mj-ea"/>
              </a:rPr>
              <a:t>NEW ACTORS/AGENTS IN UNIVERSITY AUTONOMY AND ACCOUNTABILITY</a:t>
            </a:r>
          </a:p>
        </p:txBody>
      </p:sp>
      <p:sp>
        <p:nvSpPr>
          <p:cNvPr id="52227" name="Rectangle 3"/>
          <p:cNvSpPr>
            <a:spLocks noGrp="1" noChangeArrowheads="1"/>
          </p:cNvSpPr>
          <p:nvPr>
            <p:ph type="body" idx="1"/>
          </p:nvPr>
        </p:nvSpPr>
        <p:spPr>
          <a:xfrm>
            <a:off x="381000" y="1752600"/>
            <a:ext cx="8229600" cy="4530725"/>
          </a:xfrm>
        </p:spPr>
        <p:txBody>
          <a:bodyPr/>
          <a:lstStyle/>
          <a:p>
            <a:pPr eaLnBrk="1" hangingPunct="1">
              <a:buClr>
                <a:srgbClr val="FFFF00"/>
              </a:buClr>
              <a:buFont typeface="Wingdings" charset="2"/>
              <a:buChar char="u"/>
              <a:defRPr/>
            </a:pPr>
            <a:r>
              <a:rPr lang="en-US" sz="2400" b="1" dirty="0" smtClean="0">
                <a:ea typeface="+mn-ea"/>
              </a:rPr>
              <a:t>International quality assurance networks </a:t>
            </a:r>
            <a:r>
              <a:rPr lang="en-US" sz="2400" b="1" dirty="0" smtClean="0"/>
              <a:t>such as ENQA/EQAR, INQAAHE</a:t>
            </a:r>
          </a:p>
          <a:p>
            <a:pPr eaLnBrk="1" hangingPunct="1">
              <a:buClr>
                <a:srgbClr val="FFFF00"/>
              </a:buClr>
              <a:buFont typeface="Wingdings" charset="2"/>
              <a:buChar char="u"/>
              <a:defRPr/>
            </a:pPr>
            <a:r>
              <a:rPr lang="en-US" sz="2400" b="1" dirty="0" smtClean="0">
                <a:ea typeface="+mn-ea"/>
              </a:rPr>
              <a:t>National accreditation agencies playing an international role (ABET)</a:t>
            </a:r>
          </a:p>
          <a:p>
            <a:pPr eaLnBrk="1" hangingPunct="1">
              <a:buClr>
                <a:srgbClr val="FFFF00"/>
              </a:buClr>
              <a:buFont typeface="Wingdings" charset="2"/>
              <a:buChar char="u"/>
              <a:defRPr/>
            </a:pPr>
            <a:r>
              <a:rPr lang="en-US" sz="2400" b="1" dirty="0" smtClean="0">
                <a:ea typeface="+mn-ea"/>
              </a:rPr>
              <a:t>OECD-UNESCO guidelines</a:t>
            </a:r>
          </a:p>
          <a:p>
            <a:pPr eaLnBrk="1" hangingPunct="1">
              <a:buClr>
                <a:srgbClr val="FFFF00"/>
              </a:buClr>
              <a:buFont typeface="Wingdings" charset="2"/>
              <a:buChar char="u"/>
              <a:defRPr/>
            </a:pPr>
            <a:r>
              <a:rPr lang="en-US" sz="2400" b="1" dirty="0" smtClean="0">
                <a:ea typeface="+mn-ea"/>
              </a:rPr>
              <a:t>Bologna Process</a:t>
            </a:r>
          </a:p>
          <a:p>
            <a:pPr eaLnBrk="1" hangingPunct="1">
              <a:buClr>
                <a:srgbClr val="FFFF00"/>
              </a:buClr>
              <a:buFont typeface="Wingdings" charset="2"/>
              <a:buChar char="u"/>
              <a:defRPr/>
            </a:pPr>
            <a:r>
              <a:rPr lang="en-US" sz="2400" b="1" dirty="0" smtClean="0">
                <a:ea typeface="+mn-ea"/>
              </a:rPr>
              <a:t>GATS (General Agreement on Trade and Services) –Market Intrusion and Commercialization?</a:t>
            </a:r>
          </a:p>
          <a:p>
            <a:pPr eaLnBrk="1" hangingPunct="1">
              <a:buClr>
                <a:srgbClr val="FFFF00"/>
              </a:buClr>
              <a:buFont typeface="Wingdings" charset="2"/>
              <a:buChar char="u"/>
              <a:defRPr/>
            </a:pPr>
            <a:r>
              <a:rPr lang="en-US" sz="2400" b="1" dirty="0" smtClean="0">
                <a:ea typeface="+mn-ea"/>
              </a:rPr>
              <a:t>Magna Charta Observatory (MCO) as a watchdog of academic freedom and institutional autonomy</a:t>
            </a:r>
          </a:p>
          <a:p>
            <a:pPr lvl="1" eaLnBrk="1" hangingPunct="1">
              <a:buClr>
                <a:srgbClr val="FFFF00"/>
              </a:buClr>
              <a:buFont typeface="Wingdings" pitchFamily="2" charset="2"/>
              <a:buChar char="§"/>
              <a:defRPr/>
            </a:pPr>
            <a:endParaRPr lang="en-US" sz="1800" b="1" dirty="0" smtClean="0"/>
          </a:p>
          <a:p>
            <a:pPr lvl="1" eaLnBrk="1" hangingPunct="1">
              <a:buClr>
                <a:srgbClr val="FFFF00"/>
              </a:buClr>
              <a:buFont typeface="Wingdings" pitchFamily="2" charset="2"/>
              <a:buChar char="§"/>
              <a:defRPr/>
            </a:pPr>
            <a:endParaRPr lang="tr-TR" sz="2000" b="1" dirty="0" smtClean="0">
              <a:ea typeface="+mn-ea"/>
            </a:endParaRPr>
          </a:p>
          <a:p>
            <a:pPr eaLnBrk="1" hangingPunct="1">
              <a:buClr>
                <a:srgbClr val="FFFF00"/>
              </a:buClr>
              <a:buFont typeface="Wingdings" pitchFamily="2" charset="2"/>
              <a:buChar char="§"/>
              <a:defRPr/>
            </a:pPr>
            <a:endParaRPr lang="tr-TR" sz="2400" b="1" dirty="0">
              <a:ea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b="1" dirty="0" smtClean="0">
                <a:solidFill>
                  <a:srgbClr val="FFC000"/>
                </a:solidFill>
              </a:rPr>
              <a:t>CHALLENGES?</a:t>
            </a:r>
            <a:endParaRPr lang="tr-TR" sz="3600" b="1" dirty="0">
              <a:solidFill>
                <a:srgbClr val="FFC0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en-GB" sz="2000" b="1" dirty="0" smtClean="0"/>
              <a:t>Preserving the integrity of the university.</a:t>
            </a:r>
          </a:p>
          <a:p>
            <a:pPr lvl="1">
              <a:buClr>
                <a:srgbClr val="FFFF00"/>
              </a:buClr>
              <a:buFont typeface="Arial"/>
              <a:buChar char="•"/>
            </a:pPr>
            <a:r>
              <a:rPr lang="en-GB" sz="2000" b="1" dirty="0" smtClean="0"/>
              <a:t>Research</a:t>
            </a:r>
          </a:p>
          <a:p>
            <a:pPr lvl="1">
              <a:buClr>
                <a:srgbClr val="FFFF00"/>
              </a:buClr>
              <a:buFont typeface="Arial"/>
              <a:buChar char="•"/>
            </a:pPr>
            <a:r>
              <a:rPr lang="en-GB" sz="2000" b="1" dirty="0" smtClean="0"/>
              <a:t>Ethical values</a:t>
            </a:r>
          </a:p>
          <a:p>
            <a:pPr lvl="1">
              <a:buClr>
                <a:srgbClr val="FFFF00"/>
              </a:buClr>
              <a:buFont typeface="Arial"/>
              <a:buChar char="•"/>
            </a:pPr>
            <a:r>
              <a:rPr lang="en-GB" sz="2000" b="1" dirty="0" smtClean="0"/>
              <a:t>Malpractice</a:t>
            </a:r>
          </a:p>
          <a:p>
            <a:pPr lvl="1">
              <a:buClr>
                <a:srgbClr val="FFFF00"/>
              </a:buClr>
              <a:buFont typeface="Arial"/>
              <a:buChar char="•"/>
            </a:pPr>
            <a:r>
              <a:rPr lang="en-GB" sz="2000" b="1" dirty="0" smtClean="0"/>
              <a:t>Income generation</a:t>
            </a:r>
          </a:p>
          <a:p>
            <a:pPr lvl="1">
              <a:buClr>
                <a:srgbClr val="FFFF00"/>
              </a:buClr>
              <a:buFont typeface="Arial"/>
              <a:buChar char="•"/>
            </a:pPr>
            <a:r>
              <a:rPr lang="en-GB" sz="2000" b="1" dirty="0" smtClean="0"/>
              <a:t>Intrusive quality processes</a:t>
            </a:r>
          </a:p>
          <a:p>
            <a:pPr>
              <a:buClr>
                <a:srgbClr val="FFFF00"/>
              </a:buClr>
              <a:buFont typeface="Wingdings" charset="2"/>
              <a:buChar char="u"/>
            </a:pPr>
            <a:r>
              <a:rPr lang="en-GB" sz="2000" b="1" dirty="0" smtClean="0"/>
              <a:t>Reconciling managerial efficiency with </a:t>
            </a:r>
            <a:r>
              <a:rPr lang="en-GB" sz="2000" b="1" dirty="0" err="1" smtClean="0"/>
              <a:t>collegialism</a:t>
            </a:r>
            <a:r>
              <a:rPr lang="en-GB" sz="2000" b="1" dirty="0" smtClean="0"/>
              <a:t>.</a:t>
            </a:r>
          </a:p>
          <a:p>
            <a:pPr lvl="1">
              <a:buClr>
                <a:srgbClr val="FFFF00"/>
              </a:buClr>
              <a:buFont typeface="Arial"/>
              <a:buChar char="•"/>
            </a:pPr>
            <a:r>
              <a:rPr lang="en-GB" sz="2000" b="1" dirty="0" smtClean="0"/>
              <a:t>A distinct type of executive leadership: Burton Clark’s </a:t>
            </a:r>
            <a:r>
              <a:rPr lang="en-GB" sz="2000" b="1" i="1" dirty="0" smtClean="0">
                <a:solidFill>
                  <a:srgbClr val="FFFF00"/>
                </a:solidFill>
              </a:rPr>
              <a:t>“academic core</a:t>
            </a:r>
            <a:r>
              <a:rPr lang="en-GB" sz="2000" b="1" i="1" dirty="0" smtClean="0">
                <a:solidFill>
                  <a:srgbClr val="FFCC00"/>
                </a:solidFill>
              </a:rPr>
              <a:t>.”</a:t>
            </a:r>
            <a:r>
              <a:rPr lang="en-GB" sz="2000" b="1" dirty="0" smtClean="0">
                <a:solidFill>
                  <a:srgbClr val="FFCC00"/>
                </a:solidFill>
              </a:rPr>
              <a:t> Burton R. Clark, </a:t>
            </a:r>
            <a:r>
              <a:rPr lang="en-GB" sz="2000" b="1" i="1" dirty="0" smtClean="0">
                <a:solidFill>
                  <a:srgbClr val="FFCC00"/>
                </a:solidFill>
              </a:rPr>
              <a:t>Sustaining Change in Universities. </a:t>
            </a:r>
            <a:r>
              <a:rPr lang="en-GB" sz="2000" b="1" dirty="0" smtClean="0">
                <a:solidFill>
                  <a:srgbClr val="FFCC00"/>
                </a:solidFill>
              </a:rPr>
              <a:t>New York: Open University Press, 2004.</a:t>
            </a:r>
          </a:p>
          <a:p>
            <a:pPr>
              <a:buClr>
                <a:srgbClr val="FFFF00"/>
              </a:buClr>
              <a:buFont typeface="Wingdings" charset="2"/>
              <a:buChar char="u"/>
            </a:pPr>
            <a:r>
              <a:rPr lang="en-GB" sz="2000" b="1" dirty="0" smtClean="0">
                <a:solidFill>
                  <a:srgbClr val="FFFFFF"/>
                </a:solidFill>
              </a:rPr>
              <a:t>Need for innovation in technology in </a:t>
            </a:r>
            <a:r>
              <a:rPr lang="en-GB" sz="2000" b="1" i="1" dirty="0" smtClean="0">
                <a:solidFill>
                  <a:srgbClr val="FFFF00"/>
                </a:solidFill>
              </a:rPr>
              <a:t>Energy and Environment Era</a:t>
            </a:r>
            <a:r>
              <a:rPr lang="en-GB" sz="2000" b="1" i="1" dirty="0" smtClean="0">
                <a:solidFill>
                  <a:schemeClr val="tx2"/>
                </a:solidFill>
              </a:rPr>
              <a:t>.</a:t>
            </a:r>
            <a:r>
              <a:rPr lang="en-GB" sz="2000" b="1" dirty="0" smtClean="0">
                <a:solidFill>
                  <a:schemeClr val="tx2"/>
                </a:solidFill>
              </a:rPr>
              <a:t>  </a:t>
            </a:r>
            <a:r>
              <a:rPr lang="en-GB" sz="2000" b="1" dirty="0" smtClean="0">
                <a:solidFill>
                  <a:srgbClr val="FFCC00"/>
                </a:solidFill>
              </a:rPr>
              <a:t>Thomas L. Friedman, </a:t>
            </a:r>
            <a:r>
              <a:rPr lang="en-GB" sz="2000" b="1" i="1" dirty="0" smtClean="0">
                <a:solidFill>
                  <a:srgbClr val="FFCC00"/>
                </a:solidFill>
              </a:rPr>
              <a:t>Hot, Flat, and Crowded. </a:t>
            </a:r>
            <a:r>
              <a:rPr lang="en-GB" sz="2000" b="1" dirty="0" smtClean="0">
                <a:solidFill>
                  <a:srgbClr val="FFCC00"/>
                </a:solidFill>
                <a:effectLst/>
              </a:rPr>
              <a:t>London:</a:t>
            </a:r>
            <a:r>
              <a:rPr lang="en-GB" sz="2000" b="1" i="1" dirty="0" smtClean="0">
                <a:solidFill>
                  <a:srgbClr val="FFCC00"/>
                </a:solidFill>
                <a:effectLst/>
              </a:rPr>
              <a:t> Penguin, 2010</a:t>
            </a:r>
            <a:r>
              <a:rPr lang="en-GB" sz="2000" b="1" dirty="0" smtClean="0">
                <a:solidFill>
                  <a:srgbClr val="FFCC00"/>
                </a:solidFill>
                <a:effectLst/>
              </a:rPr>
              <a:t> .</a:t>
            </a:r>
            <a:endParaRPr lang="en-GB" sz="2000" b="1" i="1" dirty="0" smtClean="0">
              <a:solidFill>
                <a:srgbClr val="FFCC00"/>
              </a:solidFill>
              <a:effectLst/>
            </a:endParaRPr>
          </a:p>
          <a:p>
            <a:pPr>
              <a:buClr>
                <a:srgbClr val="FFFF00"/>
              </a:buClr>
              <a:buFont typeface="Wingdings" charset="2"/>
              <a:buChar char="u"/>
            </a:pPr>
            <a:endParaRPr lang="en-GB" sz="2200" b="1" dirty="0" smtClean="0"/>
          </a:p>
          <a:p>
            <a:pPr>
              <a:buClr>
                <a:srgbClr val="FFFF00"/>
              </a:buClr>
              <a:buFont typeface="Wingdings" charset="2"/>
              <a:buChar char="§"/>
            </a:pP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FF9900"/>
                </a:solidFill>
              </a:rPr>
              <a:t>How Do We Meet Those Challenges ?</a:t>
            </a:r>
            <a:endParaRPr lang="en-US" sz="3600" b="1" dirty="0">
              <a:solidFill>
                <a:srgbClr val="FF9900"/>
              </a:solidFill>
            </a:endParaRPr>
          </a:p>
        </p:txBody>
      </p:sp>
      <p:sp>
        <p:nvSpPr>
          <p:cNvPr id="3" name="Content Placeholder 2"/>
          <p:cNvSpPr>
            <a:spLocks noGrp="1"/>
          </p:cNvSpPr>
          <p:nvPr>
            <p:ph idx="1"/>
          </p:nvPr>
        </p:nvSpPr>
        <p:spPr/>
        <p:txBody>
          <a:bodyPr/>
          <a:lstStyle/>
          <a:p>
            <a:pPr>
              <a:buNone/>
            </a:pPr>
            <a:r>
              <a:rPr lang="en-US" dirty="0" smtClean="0">
                <a:solidFill>
                  <a:srgbClr val="FFFF00"/>
                </a:solidFill>
              </a:rPr>
              <a:t>T</a:t>
            </a:r>
            <a:r>
              <a:rPr lang="en-US" dirty="0" smtClean="0">
                <a:solidFill>
                  <a:srgbClr val="FFFF00"/>
                </a:solidFill>
                <a:effectLst/>
              </a:rPr>
              <a:t>hree levels:</a:t>
            </a:r>
          </a:p>
          <a:p>
            <a:pPr marL="514350" indent="-514350">
              <a:spcAft>
                <a:spcPts val="1200"/>
              </a:spcAft>
              <a:buClr>
                <a:srgbClr val="FFFF00"/>
              </a:buClr>
              <a:buFont typeface="+mj-lt"/>
              <a:buAutoNum type="arabicPeriod"/>
            </a:pPr>
            <a:r>
              <a:rPr lang="en-US" dirty="0" smtClean="0"/>
              <a:t>Institutional</a:t>
            </a:r>
          </a:p>
          <a:p>
            <a:pPr marL="514350" indent="-514350">
              <a:spcAft>
                <a:spcPts val="1200"/>
              </a:spcAft>
              <a:buClr>
                <a:srgbClr val="FFFF00"/>
              </a:buClr>
              <a:buFont typeface="+mj-lt"/>
              <a:buAutoNum type="arabicPeriod"/>
            </a:pPr>
            <a:r>
              <a:rPr lang="en-US" dirty="0" smtClean="0"/>
              <a:t>Local</a:t>
            </a:r>
          </a:p>
          <a:p>
            <a:pPr marL="514350" indent="-514350">
              <a:spcAft>
                <a:spcPts val="1200"/>
              </a:spcAft>
              <a:buClr>
                <a:srgbClr val="FFFF00"/>
              </a:buClr>
              <a:buFont typeface="+mj-lt"/>
              <a:buAutoNum type="arabicPeriod"/>
            </a:pPr>
            <a:r>
              <a:rPr lang="en-US" dirty="0" smtClean="0"/>
              <a:t>International</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FF9900"/>
                </a:solidFill>
              </a:rPr>
              <a:t>Institutional Level</a:t>
            </a:r>
            <a:endParaRPr lang="en-US" sz="4000" b="1" dirty="0">
              <a:solidFill>
                <a:srgbClr val="FF9900"/>
              </a:solidFill>
            </a:endParaRPr>
          </a:p>
        </p:txBody>
      </p:sp>
      <p:sp>
        <p:nvSpPr>
          <p:cNvPr id="3" name="Content Placeholder 2"/>
          <p:cNvSpPr>
            <a:spLocks noGrp="1"/>
          </p:cNvSpPr>
          <p:nvPr>
            <p:ph idx="1"/>
          </p:nvPr>
        </p:nvSpPr>
        <p:spPr>
          <a:xfrm>
            <a:off x="457200" y="1219200"/>
            <a:ext cx="8229600" cy="5105400"/>
          </a:xfrm>
        </p:spPr>
        <p:txBody>
          <a:bodyPr/>
          <a:lstStyle/>
          <a:p>
            <a:pPr>
              <a:buClr>
                <a:srgbClr val="FFFF00"/>
              </a:buClr>
              <a:buFont typeface="Wingdings" charset="2"/>
              <a:buChar char="u"/>
            </a:pPr>
            <a:r>
              <a:rPr lang="en-GB" sz="2000" b="1" dirty="0" smtClean="0">
                <a:solidFill>
                  <a:srgbClr val="FFFF00"/>
                </a:solidFill>
              </a:rPr>
              <a:t>Internalization </a:t>
            </a:r>
            <a:r>
              <a:rPr lang="en-GB" sz="2000" b="1" dirty="0" smtClean="0"/>
              <a:t>of the </a:t>
            </a:r>
            <a:r>
              <a:rPr lang="en-GB" sz="2000" b="1" dirty="0" smtClean="0">
                <a:solidFill>
                  <a:srgbClr val="FFFF00"/>
                </a:solidFill>
              </a:rPr>
              <a:t>universal</a:t>
            </a:r>
            <a:r>
              <a:rPr lang="en-GB" sz="2000" b="1" dirty="0" smtClean="0"/>
              <a:t> values that make our institutions very distinctive </a:t>
            </a:r>
            <a:r>
              <a:rPr lang="en-GB" sz="2000" b="1" dirty="0" smtClean="0">
                <a:solidFill>
                  <a:srgbClr val="FFFF00"/>
                </a:solidFill>
              </a:rPr>
              <a:t>by leaders, academic and administrative staff and students</a:t>
            </a:r>
            <a:r>
              <a:rPr lang="en-GB" sz="2000" b="1" dirty="0" smtClean="0"/>
              <a:t> is critically important in the operationalization of these values.  </a:t>
            </a:r>
            <a:endParaRPr lang="en-US" sz="2000" b="1" dirty="0" smtClean="0"/>
          </a:p>
          <a:p>
            <a:pPr>
              <a:buClr>
                <a:srgbClr val="FFFF00"/>
              </a:buClr>
              <a:buFont typeface="Wingdings" charset="2"/>
              <a:buChar char="u"/>
            </a:pPr>
            <a:r>
              <a:rPr lang="en-GB" sz="2000" b="1" dirty="0" smtClean="0"/>
              <a:t>This is one of the reasons why we </a:t>
            </a:r>
            <a:r>
              <a:rPr lang="en-GB" sz="2000" b="1" dirty="0" smtClean="0">
                <a:solidFill>
                  <a:srgbClr val="FFFF00"/>
                </a:solidFill>
              </a:rPr>
              <a:t>(MCO) </a:t>
            </a:r>
            <a:r>
              <a:rPr lang="en-GB" sz="2000" b="1" dirty="0" smtClean="0"/>
              <a:t>ask our signatories to </a:t>
            </a:r>
            <a:r>
              <a:rPr lang="en-GB" sz="2000" b="1" dirty="0" smtClean="0">
                <a:solidFill>
                  <a:srgbClr val="FFFF00"/>
                </a:solidFill>
              </a:rPr>
              <a:t>post on their websites</a:t>
            </a:r>
            <a:r>
              <a:rPr lang="en-GB" sz="2000" b="1" dirty="0" smtClean="0"/>
              <a:t> a symbol or a statement that they have </a:t>
            </a:r>
            <a:r>
              <a:rPr lang="en-GB" sz="2000" b="1" dirty="0" smtClean="0">
                <a:solidFill>
                  <a:srgbClr val="FFFF00"/>
                </a:solidFill>
              </a:rPr>
              <a:t>signed the Magna Charta Universitatum</a:t>
            </a:r>
            <a:r>
              <a:rPr lang="en-GB" sz="2000" b="1" dirty="0" smtClean="0"/>
              <a:t>.  We believe that this will be a small but an important </a:t>
            </a:r>
            <a:r>
              <a:rPr lang="en-GB" sz="2000" b="1" dirty="0" smtClean="0">
                <a:solidFill>
                  <a:srgbClr val="FFFF00"/>
                </a:solidFill>
              </a:rPr>
              <a:t>step towards the internalization of the values enshrined in the Universitatum.</a:t>
            </a:r>
            <a:r>
              <a:rPr lang="en-GB" sz="2000" b="1" dirty="0" smtClean="0"/>
              <a:t>  It will also help universities shield themselves from pressures coming from outside the institution.</a:t>
            </a:r>
          </a:p>
          <a:p>
            <a:pPr>
              <a:buClr>
                <a:srgbClr val="FFFF00"/>
              </a:buClr>
              <a:buFont typeface="Wingdings" charset="2"/>
              <a:buChar char="u"/>
            </a:pPr>
            <a:r>
              <a:rPr lang="en-GB" sz="2000" b="1" dirty="0" smtClean="0">
                <a:solidFill>
                  <a:srgbClr val="FFFF00"/>
                </a:solidFill>
              </a:rPr>
              <a:t>Good practice:</a:t>
            </a:r>
          </a:p>
          <a:p>
            <a:pPr lvl="1">
              <a:buClr>
                <a:srgbClr val="FFFF00"/>
              </a:buClr>
              <a:buFont typeface="Wingdings" charset="2"/>
              <a:buChar char="u"/>
            </a:pPr>
            <a:r>
              <a:rPr lang="en-GB" sz="1600" b="1" dirty="0" err="1" smtClean="0"/>
              <a:t>Sabancı</a:t>
            </a:r>
            <a:r>
              <a:rPr lang="en-GB" sz="1600" b="1" dirty="0" smtClean="0"/>
              <a:t> University statement of academic freedom with reference to the values enshrined in the MAGNA CHARTA  UNIVERSITATUM.   See: </a:t>
            </a:r>
            <a:r>
              <a:rPr lang="en-GB" sz="1600" b="1" dirty="0" err="1" smtClean="0">
                <a:solidFill>
                  <a:srgbClr val="FFFF00"/>
                </a:solidFill>
              </a:rPr>
              <a:t>http://www.sabanciuniv.edu/eng/?genel_bilgi/felsefemiz/akademik_ozgurluk_anlayisimiz.html</a:t>
            </a:r>
            <a:endParaRPr lang="en-US" sz="1600" b="1" dirty="0" smtClean="0">
              <a:solidFill>
                <a:srgbClr val="FFFF00"/>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9900"/>
                </a:solidFill>
              </a:rPr>
              <a:t>What I Plan To Do?</a:t>
            </a:r>
            <a:endParaRPr lang="en-US" b="1" dirty="0">
              <a:solidFill>
                <a:srgbClr val="FF9900"/>
              </a:solidFill>
            </a:endParaRPr>
          </a:p>
        </p:txBody>
      </p:sp>
      <p:sp>
        <p:nvSpPr>
          <p:cNvPr id="3" name="Content Placeholder 2"/>
          <p:cNvSpPr>
            <a:spLocks noGrp="1"/>
          </p:cNvSpPr>
          <p:nvPr>
            <p:ph idx="1"/>
          </p:nvPr>
        </p:nvSpPr>
        <p:spPr/>
        <p:txBody>
          <a:bodyPr/>
          <a:lstStyle/>
          <a:p>
            <a:pPr marL="514350" indent="-514350">
              <a:buClr>
                <a:srgbClr val="FF9900"/>
              </a:buClr>
              <a:buFont typeface="+mj-lt"/>
              <a:buAutoNum type="arabicPeriod"/>
            </a:pPr>
            <a:r>
              <a:rPr lang="en-US" dirty="0" smtClean="0"/>
              <a:t>A Brief Historical Outlook</a:t>
            </a:r>
          </a:p>
          <a:p>
            <a:pPr marL="514350" indent="-514350">
              <a:buClr>
                <a:srgbClr val="FF9900"/>
              </a:buClr>
              <a:buFont typeface="+mj-lt"/>
              <a:buAutoNum type="arabicPeriod"/>
            </a:pPr>
            <a:r>
              <a:rPr lang="en-US" dirty="0" smtClean="0"/>
              <a:t>Significance </a:t>
            </a:r>
          </a:p>
          <a:p>
            <a:pPr marL="514350" indent="-514350">
              <a:buClr>
                <a:srgbClr val="FF9900"/>
              </a:buClr>
              <a:buFont typeface="+mj-lt"/>
              <a:buAutoNum type="arabicPeriod"/>
            </a:pPr>
            <a:r>
              <a:rPr lang="tr-TR" dirty="0" smtClean="0"/>
              <a:t>Contemporary </a:t>
            </a:r>
            <a:r>
              <a:rPr lang="en-US" dirty="0" smtClean="0"/>
              <a:t>Challenges</a:t>
            </a:r>
          </a:p>
          <a:p>
            <a:pPr marL="514350" indent="-514350">
              <a:buClr>
                <a:srgbClr val="FF9900"/>
              </a:buClr>
              <a:buFont typeface="+mj-lt"/>
              <a:buAutoNum type="arabicPeriod"/>
            </a:pPr>
            <a:r>
              <a:rPr lang="en-US" dirty="0" smtClean="0"/>
              <a:t>Concluding Remarks</a:t>
            </a:r>
            <a:r>
              <a:rPr lang="tr-TR" dirty="0" smtClean="0"/>
              <a:t> with Emphasis on International Networking</a:t>
            </a:r>
            <a:endParaRPr lang="en-US" dirty="0" smtClean="0"/>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FF9900"/>
                </a:solidFill>
              </a:rPr>
              <a:t>National Context</a:t>
            </a:r>
            <a:endParaRPr lang="en-US" sz="4000" b="1" dirty="0">
              <a:solidFill>
                <a:srgbClr val="FF9900"/>
              </a:solidFill>
            </a:endParaRPr>
          </a:p>
        </p:txBody>
      </p:sp>
      <p:sp>
        <p:nvSpPr>
          <p:cNvPr id="3" name="Content Placeholder 2"/>
          <p:cNvSpPr>
            <a:spLocks noGrp="1"/>
          </p:cNvSpPr>
          <p:nvPr>
            <p:ph idx="1"/>
          </p:nvPr>
        </p:nvSpPr>
        <p:spPr>
          <a:xfrm>
            <a:off x="457200" y="1371600"/>
            <a:ext cx="8229600" cy="4759325"/>
          </a:xfrm>
        </p:spPr>
        <p:txBody>
          <a:bodyPr/>
          <a:lstStyle/>
          <a:p>
            <a:pPr>
              <a:buClr>
                <a:srgbClr val="FFFF00"/>
              </a:buClr>
              <a:buFont typeface="Wingdings" charset="2"/>
              <a:buChar char="u"/>
            </a:pPr>
            <a:r>
              <a:rPr lang="en-US" sz="1800" b="1" dirty="0" smtClean="0"/>
              <a:t>Each one of our institutions operate </a:t>
            </a:r>
            <a:r>
              <a:rPr lang="en-US" sz="1800" b="1" dirty="0" smtClean="0">
                <a:solidFill>
                  <a:srgbClr val="FFFF00"/>
                </a:solidFill>
              </a:rPr>
              <a:t>in a complex cultural setting that may or may not be supportive</a:t>
            </a:r>
            <a:r>
              <a:rPr lang="en-US" sz="1800" b="1" dirty="0" smtClean="0"/>
              <a:t> of our values. Our legal framework may be too intrusive.</a:t>
            </a:r>
          </a:p>
          <a:p>
            <a:pPr>
              <a:buClr>
                <a:srgbClr val="FFFF00"/>
              </a:buClr>
              <a:buFont typeface="Wingdings" charset="2"/>
              <a:buChar char="u"/>
            </a:pPr>
            <a:r>
              <a:rPr lang="en-US" sz="1800" b="1" dirty="0" smtClean="0"/>
              <a:t>We are called </a:t>
            </a:r>
            <a:r>
              <a:rPr lang="en-US" sz="1800" b="1" dirty="0" smtClean="0">
                <a:solidFill>
                  <a:srgbClr val="FFFF00"/>
                </a:solidFill>
              </a:rPr>
              <a:t>upon to teach more students and perform better on research:</a:t>
            </a:r>
            <a:r>
              <a:rPr lang="en-US" sz="1800" b="1" dirty="0" smtClean="0">
                <a:solidFill>
                  <a:srgbClr val="FFCC00"/>
                </a:solidFill>
              </a:rPr>
              <a:t> </a:t>
            </a:r>
            <a:r>
              <a:rPr lang="en-US" sz="1800" b="1" dirty="0" smtClean="0"/>
              <a:t>To secure this states often</a:t>
            </a:r>
            <a:r>
              <a:rPr lang="en-US" sz="1800" b="1" dirty="0" smtClean="0">
                <a:solidFill>
                  <a:srgbClr val="FFFF00"/>
                </a:solidFill>
              </a:rPr>
              <a:t> impose a regulatory framework </a:t>
            </a:r>
            <a:r>
              <a:rPr lang="en-US" sz="1800" b="1" dirty="0" smtClean="0"/>
              <a:t>based </a:t>
            </a:r>
            <a:r>
              <a:rPr lang="en-US" sz="1800" b="1" dirty="0" smtClean="0">
                <a:solidFill>
                  <a:srgbClr val="FFFF00"/>
                </a:solidFill>
              </a:rPr>
              <a:t>on input controls rather than output controls</a:t>
            </a:r>
            <a:r>
              <a:rPr lang="en-US" sz="1800" b="1" dirty="0" smtClean="0"/>
              <a:t> based on performance.</a:t>
            </a:r>
          </a:p>
          <a:p>
            <a:pPr>
              <a:buClr>
                <a:srgbClr val="FFFF00"/>
              </a:buClr>
              <a:buFont typeface="Wingdings" charset="2"/>
              <a:buChar char="u"/>
            </a:pPr>
            <a:r>
              <a:rPr lang="tr-TR" sz="1800" b="1" dirty="0" smtClean="0"/>
              <a:t> </a:t>
            </a:r>
            <a:r>
              <a:rPr lang="en-GB" sz="1800" b="1" dirty="0" smtClean="0"/>
              <a:t>First question to ask ourselves </a:t>
            </a:r>
            <a:r>
              <a:rPr lang="en-GB" sz="1800" b="1" dirty="0" smtClean="0">
                <a:solidFill>
                  <a:srgbClr val="FFFF00"/>
                </a:solidFill>
              </a:rPr>
              <a:t>are we ready for such a system of accountability and responsibility based on outcomes</a:t>
            </a:r>
            <a:r>
              <a:rPr lang="en-GB" sz="1800" b="1" dirty="0" smtClean="0"/>
              <a:t>.  This is the cost, if you will, of increased autonomy. </a:t>
            </a:r>
          </a:p>
          <a:p>
            <a:pPr>
              <a:buClr>
                <a:srgbClr val="FFFF00"/>
              </a:buClr>
              <a:buFont typeface="Wingdings" charset="2"/>
              <a:buChar char="u"/>
            </a:pPr>
            <a:r>
              <a:rPr lang="en-GB" sz="1800" b="1" dirty="0" smtClean="0"/>
              <a:t>The universities have an important </a:t>
            </a:r>
            <a:r>
              <a:rPr lang="en-GB" sz="1800" b="1" dirty="0" smtClean="0">
                <a:solidFill>
                  <a:srgbClr val="FFCC00"/>
                </a:solidFill>
              </a:rPr>
              <a:t>role to play in leading</a:t>
            </a:r>
            <a:r>
              <a:rPr lang="en-GB" sz="1800" b="1" dirty="0" smtClean="0"/>
              <a:t> to a paradigm change in their national contexts from input controls with decreased </a:t>
            </a:r>
            <a:r>
              <a:rPr lang="en-GB" sz="1800" b="1" dirty="0" smtClean="0">
                <a:solidFill>
                  <a:srgbClr val="FFCC00"/>
                </a:solidFill>
              </a:rPr>
              <a:t>autonomy to a system of increased autonomy based on a system of accountability and output controls </a:t>
            </a:r>
            <a:endParaRPr lang="en-US" sz="1800" b="1" dirty="0" smtClean="0">
              <a:solidFill>
                <a:srgbClr val="FFCC00"/>
              </a:solidFill>
            </a:endParaRPr>
          </a:p>
          <a:p>
            <a:pPr>
              <a:buClr>
                <a:srgbClr val="FFFF00"/>
              </a:buClr>
              <a:buFont typeface="Wingdings" charset="2"/>
              <a:buChar char="u"/>
            </a:pPr>
            <a:r>
              <a:rPr lang="en-US" sz="1800" b="1" dirty="0" smtClean="0"/>
              <a:t>Another threat: </a:t>
            </a:r>
            <a:r>
              <a:rPr lang="en-US" sz="1800" b="1" dirty="0" smtClean="0">
                <a:solidFill>
                  <a:srgbClr val="FFFF00"/>
                </a:solidFill>
              </a:rPr>
              <a:t>rising incidence of corruption</a:t>
            </a:r>
            <a:r>
              <a:rPr lang="en-US" sz="1800" b="1" dirty="0" smtClean="0"/>
              <a:t>.  Universities must take the lead; otherwise…………  </a:t>
            </a:r>
            <a:r>
              <a:rPr lang="en-US" sz="1800" b="1" dirty="0" smtClean="0">
                <a:solidFill>
                  <a:srgbClr val="FFFF00"/>
                </a:solidFill>
              </a:rPr>
              <a:t>Good practice: Harvard and researcher Marc Hauser.</a:t>
            </a:r>
            <a:endParaRPr lang="en-US" sz="1800" b="1" dirty="0">
              <a:solidFill>
                <a:srgbClr val="FFFF00"/>
              </a:solidFill>
            </a:endParaRPr>
          </a:p>
        </p:txBody>
      </p:sp>
      <p:sp>
        <p:nvSpPr>
          <p:cNvPr id="4" name="TextBox 3"/>
          <p:cNvSpPr txBox="1"/>
          <p:nvPr/>
        </p:nvSpPr>
        <p:spPr>
          <a:xfrm>
            <a:off x="8445500" y="3543300"/>
            <a:ext cx="184666" cy="830997"/>
          </a:xfrm>
          <a:prstGeom prst="rect">
            <a:avLst/>
          </a:prstGeom>
          <a:noFill/>
        </p:spPr>
        <p:txBody>
          <a:bodyPr wrap="none" rtlCol="0">
            <a:spAutoFit/>
          </a:bodyPr>
          <a:lstStyle/>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9900"/>
                </a:solidFill>
              </a:rPr>
              <a:t>International Level</a:t>
            </a:r>
            <a:endParaRPr lang="en-US" b="1" dirty="0">
              <a:solidFill>
                <a:srgbClr val="FF99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en-GB" sz="1800" b="1" dirty="0" smtClean="0"/>
              <a:t>Given increasing mobility of students and faculty across borders, international intergovernmental regulatory framework is bound to flourish as well</a:t>
            </a:r>
            <a:r>
              <a:rPr lang="en-GB" sz="1800" b="1" dirty="0" smtClean="0">
                <a:solidFill>
                  <a:srgbClr val="FFFF00"/>
                </a:solidFill>
              </a:rPr>
              <a:t>.  The Bologna process is case in point.  </a:t>
            </a:r>
            <a:r>
              <a:rPr lang="en-GB" sz="1800" b="1" dirty="0" smtClean="0"/>
              <a:t>This may both be a threat and an opportunity.  It will </a:t>
            </a:r>
            <a:r>
              <a:rPr lang="en-GB" sz="1800" b="1" dirty="0" smtClean="0">
                <a:solidFill>
                  <a:srgbClr val="FF0000"/>
                </a:solidFill>
              </a:rPr>
              <a:t>be a threat if the international regulatory framework becomes too intrusive</a:t>
            </a:r>
            <a:r>
              <a:rPr lang="en-GB" sz="1800" b="1" dirty="0" smtClean="0"/>
              <a:t>.  It will be an </a:t>
            </a:r>
            <a:r>
              <a:rPr lang="en-GB" sz="1800" b="1" dirty="0" smtClean="0">
                <a:solidFill>
                  <a:srgbClr val="FFFF00"/>
                </a:solidFill>
              </a:rPr>
              <a:t>opportunity if it helps sustain universal values related to out profession </a:t>
            </a:r>
            <a:r>
              <a:rPr lang="en-GB" sz="1800" b="1" dirty="0" smtClean="0"/>
              <a:t>and help protect the diversity  of our institutions.</a:t>
            </a:r>
            <a:endParaRPr lang="en-US" b="1" dirty="0" smtClean="0"/>
          </a:p>
          <a:p>
            <a:pPr>
              <a:buClr>
                <a:srgbClr val="FFFF00"/>
              </a:buClr>
              <a:buFont typeface="Wingdings" charset="2"/>
              <a:buChar char="u"/>
            </a:pPr>
            <a:r>
              <a:rPr lang="en-GB" b="1" dirty="0" smtClean="0"/>
              <a:t> </a:t>
            </a:r>
            <a:r>
              <a:rPr lang="en-GB" sz="1800" b="1" dirty="0" smtClean="0"/>
              <a:t>Prof. </a:t>
            </a:r>
            <a:r>
              <a:rPr lang="en-GB" sz="1800" b="1" dirty="0" err="1" smtClean="0"/>
              <a:t>Boaventura</a:t>
            </a:r>
            <a:r>
              <a:rPr lang="en-GB" sz="1800" b="1" dirty="0" smtClean="0"/>
              <a:t> de Sousa Santos, a Portuguese sociologist,</a:t>
            </a:r>
            <a:r>
              <a:rPr lang="tr-TR" sz="1800" b="1" dirty="0" smtClean="0"/>
              <a:t> </a:t>
            </a:r>
            <a:r>
              <a:rPr lang="en-GB" sz="1800" b="1" dirty="0" smtClean="0"/>
              <a:t>poses pessimistic and optimistic scenarios.  </a:t>
            </a:r>
            <a:endParaRPr lang="en-US" sz="1800" b="1" dirty="0" smtClean="0"/>
          </a:p>
          <a:p>
            <a:pPr lvl="1">
              <a:buClr>
                <a:srgbClr val="FFFF00"/>
              </a:buClr>
              <a:buFont typeface="Wingdings" charset="2"/>
              <a:buChar char="u"/>
            </a:pPr>
            <a:r>
              <a:rPr lang="en-GB" sz="1800" b="1" dirty="0" smtClean="0"/>
              <a:t>Bologna process may end diversity</a:t>
            </a:r>
            <a:r>
              <a:rPr lang="en-GB" sz="1800" b="1" dirty="0" smtClean="0">
                <a:solidFill>
                  <a:srgbClr val="FF0000"/>
                </a:solidFill>
              </a:rPr>
              <a:t>,</a:t>
            </a:r>
            <a:r>
              <a:rPr lang="en-GB" sz="1800" b="1" i="1" dirty="0" smtClean="0">
                <a:solidFill>
                  <a:srgbClr val="FF0000"/>
                </a:solidFill>
              </a:rPr>
              <a:t> “kill different flavours” </a:t>
            </a:r>
            <a:r>
              <a:rPr lang="en-GB" sz="1800" b="1" dirty="0" smtClean="0"/>
              <a:t>and make our </a:t>
            </a:r>
            <a:r>
              <a:rPr lang="en-GB" sz="1800" b="1" dirty="0" smtClean="0">
                <a:solidFill>
                  <a:srgbClr val="FF0000"/>
                </a:solidFill>
              </a:rPr>
              <a:t>universities prey to international bureaucrats and ranking agencies</a:t>
            </a:r>
            <a:r>
              <a:rPr lang="en-GB" sz="1800" b="1" dirty="0" smtClean="0"/>
              <a:t>.</a:t>
            </a:r>
          </a:p>
          <a:p>
            <a:pPr lvl="1">
              <a:buClr>
                <a:srgbClr val="FFFF00"/>
              </a:buClr>
              <a:buFont typeface="Wingdings" charset="2"/>
              <a:buChar char="u"/>
            </a:pPr>
            <a:r>
              <a:rPr lang="en-GB" sz="1800" b="1" dirty="0" smtClean="0"/>
              <a:t>On the </a:t>
            </a:r>
            <a:r>
              <a:rPr lang="en-GB" sz="1800" b="1" dirty="0" smtClean="0">
                <a:solidFill>
                  <a:srgbClr val="FFFF00"/>
                </a:solidFill>
              </a:rPr>
              <a:t>optimistic side Bologna process </a:t>
            </a:r>
            <a:r>
              <a:rPr lang="en-GB" sz="1800" b="1" dirty="0" smtClean="0"/>
              <a:t>might help </a:t>
            </a:r>
            <a:r>
              <a:rPr lang="en-GB" sz="1800" b="1" dirty="0" smtClean="0">
                <a:solidFill>
                  <a:srgbClr val="FFFF00"/>
                </a:solidFill>
              </a:rPr>
              <a:t>deal with academic conservatism, misuse of power by authorities, and use of academic  freedom as a shield against change. </a:t>
            </a:r>
            <a:endParaRPr lang="en-US" b="1" dirty="0">
              <a:solidFill>
                <a:srgbClr val="FFFF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FF9900"/>
                </a:solidFill>
              </a:rPr>
              <a:t>International Level: Networking</a:t>
            </a:r>
            <a:endParaRPr lang="en-US" sz="4000" b="1" dirty="0">
              <a:solidFill>
                <a:srgbClr val="FF99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en-GB" sz="1800" b="1" dirty="0" smtClean="0">
                <a:solidFill>
                  <a:srgbClr val="FFFF00"/>
                </a:solidFill>
              </a:rPr>
              <a:t>International non-governmental networking between universities and international non-governmental organizations</a:t>
            </a:r>
            <a:r>
              <a:rPr lang="en-GB" sz="1800" b="1" dirty="0" smtClean="0">
                <a:solidFill>
                  <a:srgbClr val="FFCC00"/>
                </a:solidFill>
              </a:rPr>
              <a:t> </a:t>
            </a:r>
            <a:r>
              <a:rPr lang="en-GB" sz="1800" b="1" dirty="0" smtClean="0"/>
              <a:t>to disseminate and keep the universal values of good practice and higher education on the agenda of our institutions is critically important.</a:t>
            </a:r>
          </a:p>
          <a:p>
            <a:pPr>
              <a:buClr>
                <a:srgbClr val="FFFF00"/>
              </a:buClr>
              <a:buFont typeface="Wingdings" charset="2"/>
              <a:buChar char="u"/>
            </a:pPr>
            <a:r>
              <a:rPr lang="en-GB" sz="1800" b="1" dirty="0" smtClean="0"/>
              <a:t>Works of organizations such </a:t>
            </a:r>
            <a:r>
              <a:rPr lang="en-GB" sz="1800" b="1" dirty="0" smtClean="0">
                <a:solidFill>
                  <a:srgbClr val="FFFF00"/>
                </a:solidFill>
              </a:rPr>
              <a:t>as Scholars at Risk, EUA, IUA, Magna Charta Observatory </a:t>
            </a:r>
            <a:r>
              <a:rPr lang="en-GB" sz="1800" b="1" dirty="0" smtClean="0"/>
              <a:t>and other organizations promoting transparency are terribly important.  </a:t>
            </a:r>
            <a:r>
              <a:rPr lang="en-GB" sz="1800" b="1" dirty="0" smtClean="0">
                <a:solidFill>
                  <a:srgbClr val="FFFF00"/>
                </a:solidFill>
              </a:rPr>
              <a:t>Development of international codes </a:t>
            </a:r>
            <a:r>
              <a:rPr lang="en-GB" sz="1800" b="1" dirty="0" smtClean="0"/>
              <a:t>of ethics and values and their dissemination is </a:t>
            </a:r>
            <a:r>
              <a:rPr lang="en-GB" sz="1800" b="1" dirty="0" smtClean="0">
                <a:solidFill>
                  <a:srgbClr val="FFFF00"/>
                </a:solidFill>
              </a:rPr>
              <a:t>critical for the development </a:t>
            </a:r>
            <a:r>
              <a:rPr lang="en-GB" sz="1800" b="1" dirty="0" smtClean="0"/>
              <a:t>of </a:t>
            </a:r>
            <a:r>
              <a:rPr lang="en-GB" sz="1800" b="1" dirty="0" smtClean="0">
                <a:solidFill>
                  <a:srgbClr val="FFFF00"/>
                </a:solidFill>
              </a:rPr>
              <a:t>institutional autonomy </a:t>
            </a:r>
            <a:r>
              <a:rPr lang="en-GB" sz="1800" b="1" dirty="0" smtClean="0"/>
              <a:t>based on responsible governance. The Magna Charta Universitatum is a case in point. </a:t>
            </a:r>
            <a:endParaRPr lang="en-US" sz="1800" b="1" dirty="0" smtClean="0"/>
          </a:p>
          <a:p>
            <a:pPr>
              <a:buClr>
                <a:srgbClr val="FFFF00"/>
              </a:buClr>
              <a:buFont typeface="Wingdings" charset="2"/>
              <a:buChar char="u"/>
            </a:pPr>
            <a:r>
              <a:rPr lang="en-GB" sz="1800" b="1" dirty="0" smtClean="0">
                <a:solidFill>
                  <a:srgbClr val="FFFF00"/>
                </a:solidFill>
              </a:rPr>
              <a:t>Academic freedom and institutional autonomy </a:t>
            </a:r>
            <a:r>
              <a:rPr lang="en-GB" sz="1800" b="1" dirty="0" smtClean="0"/>
              <a:t>are values that distinguish universities from any other organization that one can think of</a:t>
            </a:r>
            <a:r>
              <a:rPr lang="en-GB" sz="1800" b="1" dirty="0" smtClean="0">
                <a:solidFill>
                  <a:srgbClr val="FFFF00"/>
                </a:solidFill>
              </a:rPr>
              <a:t>.  Upholding them and guarding against threats to the integrity of our institutions </a:t>
            </a:r>
            <a:r>
              <a:rPr lang="en-GB" sz="1800" b="1" dirty="0" smtClean="0"/>
              <a:t>is critically important for the generation of knowledge and the pursuit of truth.</a:t>
            </a:r>
            <a:endParaRPr lang="en-US" sz="1800" b="1" dirty="0" smtClean="0"/>
          </a:p>
          <a:p>
            <a:pPr>
              <a:buNone/>
            </a:pPr>
            <a:endParaRPr lang="en-US" sz="18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FF9900"/>
                </a:solidFill>
              </a:rPr>
              <a:t>UNIVERSITATUM AND THE OBSERVATORY</a:t>
            </a:r>
            <a:endParaRPr lang="en-US" sz="3200" b="1" dirty="0">
              <a:solidFill>
                <a:srgbClr val="FF99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en-GB" sz="1800" dirty="0" smtClean="0"/>
              <a:t> </a:t>
            </a:r>
            <a:r>
              <a:rPr lang="en-GB" sz="1800" b="1" dirty="0" smtClean="0"/>
              <a:t>Magna Charta Observatory and the Bologna process are often  confused</a:t>
            </a:r>
            <a:endParaRPr lang="en-US" sz="1800" b="1" dirty="0" smtClean="0"/>
          </a:p>
          <a:p>
            <a:pPr>
              <a:buClr>
                <a:srgbClr val="FFFF00"/>
              </a:buClr>
              <a:buFont typeface="Wingdings" charset="2"/>
              <a:buChar char="u"/>
            </a:pPr>
            <a:r>
              <a:rPr lang="en-GB" sz="1800" b="1" dirty="0" smtClean="0">
                <a:solidFill>
                  <a:srgbClr val="FFFF00"/>
                </a:solidFill>
              </a:rPr>
              <a:t>The Bologna Process</a:t>
            </a:r>
            <a:r>
              <a:rPr lang="en-GB" sz="1800" b="1" dirty="0" smtClean="0"/>
              <a:t> was kicked off as an </a:t>
            </a:r>
            <a:r>
              <a:rPr lang="en-GB" sz="1800" b="1" dirty="0" smtClean="0">
                <a:solidFill>
                  <a:srgbClr val="FFFF00"/>
                </a:solidFill>
              </a:rPr>
              <a:t>intergovernmental </a:t>
            </a:r>
            <a:r>
              <a:rPr lang="en-GB" sz="1800" b="1" dirty="0" smtClean="0"/>
              <a:t>process in 1999 to build the European Higher Education area by 2010.</a:t>
            </a:r>
            <a:endParaRPr lang="en-US" sz="1800" b="1" dirty="0" smtClean="0"/>
          </a:p>
          <a:p>
            <a:pPr>
              <a:buClr>
                <a:srgbClr val="FFFF00"/>
              </a:buClr>
              <a:buFont typeface="Wingdings" charset="2"/>
              <a:buChar char="u"/>
            </a:pPr>
            <a:r>
              <a:rPr lang="en-GB" sz="1800" b="1" dirty="0" smtClean="0"/>
              <a:t> </a:t>
            </a:r>
            <a:r>
              <a:rPr lang="en-GB" sz="1800" b="1" dirty="0" smtClean="0">
                <a:solidFill>
                  <a:srgbClr val="FFFF00"/>
                </a:solidFill>
                <a:effectLst/>
              </a:rPr>
              <a:t>The Magna Charta Universitatum and the establishment of the Observatory </a:t>
            </a:r>
            <a:r>
              <a:rPr lang="en-GB" sz="1800" b="1" dirty="0" smtClean="0"/>
              <a:t>dates back to </a:t>
            </a:r>
            <a:r>
              <a:rPr lang="en-GB" sz="1800" b="1" dirty="0" smtClean="0">
                <a:solidFill>
                  <a:srgbClr val="FFFF00"/>
                </a:solidFill>
              </a:rPr>
              <a:t>1988: </a:t>
            </a:r>
            <a:r>
              <a:rPr lang="en-US" sz="1800" b="1" dirty="0" smtClean="0"/>
              <a:t>signed in Bologna by the Rectors of 388 universities from Europe and beyond in Bologna – </a:t>
            </a:r>
            <a:r>
              <a:rPr lang="en-US" sz="1800" b="1" dirty="0" smtClean="0">
                <a:solidFill>
                  <a:srgbClr val="FFFF00"/>
                </a:solidFill>
              </a:rPr>
              <a:t>a non-governmental process.</a:t>
            </a:r>
          </a:p>
          <a:p>
            <a:pPr>
              <a:buClr>
                <a:srgbClr val="FFFF00"/>
              </a:buClr>
              <a:buFont typeface="Wingdings" charset="2"/>
              <a:buChar char="u"/>
            </a:pPr>
            <a:r>
              <a:rPr lang="en-US" sz="1800" b="1" dirty="0" smtClean="0"/>
              <a:t> It basically defends the cardinal value that the University's obligation to society and to the world community is to ensure scientific integrity and scholarly quality of education. The UNIVERSITATUM states that to fulfill this obligation, research and teaching in universities must be </a:t>
            </a:r>
            <a:r>
              <a:rPr lang="en-US" sz="1800" b="1" dirty="0" smtClean="0">
                <a:solidFill>
                  <a:srgbClr val="FFFF00"/>
                </a:solidFill>
              </a:rPr>
              <a:t>"morally and intellectually independent of all political authority and economic power.”</a:t>
            </a:r>
          </a:p>
          <a:p>
            <a:pPr>
              <a:buClr>
                <a:srgbClr val="FFFF00"/>
              </a:buClr>
              <a:buFont typeface="Wingdings" charset="2"/>
              <a:buChar char="u"/>
            </a:pPr>
            <a:r>
              <a:rPr lang="en-GB" sz="1800" b="1" dirty="0" smtClean="0"/>
              <a:t> </a:t>
            </a:r>
            <a:r>
              <a:rPr lang="en-GB" sz="1800" b="1" dirty="0" smtClean="0">
                <a:solidFill>
                  <a:srgbClr val="FFFF00"/>
                </a:solidFill>
              </a:rPr>
              <a:t>The Magna Charta Observatory is quoted in the preamble of the Bologna Declaration</a:t>
            </a:r>
            <a:r>
              <a:rPr lang="en-GB" sz="1800" b="1" dirty="0" smtClean="0"/>
              <a:t> as providing the moral basis upon which the European Higher Education Area should be established by 2010. </a:t>
            </a:r>
            <a:endParaRPr lang="en-US" sz="1800" b="1" dirty="0" smtClean="0"/>
          </a:p>
          <a:p>
            <a:pPr>
              <a:buNone/>
            </a:pPr>
            <a:endParaRPr lang="en-US" sz="16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FF9900"/>
                </a:solidFill>
              </a:rPr>
              <a:t>Activities of the Magna Charta Observatory: What Do We Do?</a:t>
            </a:r>
            <a:endParaRPr lang="en-US" sz="3600" b="1" dirty="0">
              <a:solidFill>
                <a:srgbClr val="FF99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en-US" sz="2800" b="1" dirty="0" smtClean="0"/>
              <a:t>Act as a repository of the idea</a:t>
            </a:r>
          </a:p>
          <a:p>
            <a:pPr>
              <a:buClr>
                <a:srgbClr val="FFFF00"/>
              </a:buClr>
              <a:buFont typeface="Wingdings" charset="2"/>
              <a:buChar char="u"/>
            </a:pPr>
            <a:r>
              <a:rPr lang="en-US" sz="2800" b="1" dirty="0" smtClean="0"/>
              <a:t>Monitor and keep values on  the agenda of higher education</a:t>
            </a:r>
          </a:p>
          <a:p>
            <a:pPr>
              <a:buClr>
                <a:srgbClr val="FFFF00"/>
              </a:buClr>
              <a:buFont typeface="Wingdings" charset="2"/>
              <a:buChar char="u"/>
            </a:pPr>
            <a:r>
              <a:rPr lang="en-US" sz="2800" b="1" dirty="0" smtClean="0"/>
              <a:t>Network with other international organizations</a:t>
            </a:r>
          </a:p>
          <a:p>
            <a:pPr>
              <a:buClr>
                <a:srgbClr val="FFFF00"/>
              </a:buClr>
              <a:buFont typeface="Wingdings" charset="2"/>
              <a:buChar char="u"/>
            </a:pPr>
            <a:r>
              <a:rPr lang="en-US" sz="2800" b="1" dirty="0" smtClean="0"/>
              <a:t>Publications</a:t>
            </a:r>
          </a:p>
          <a:p>
            <a:pPr>
              <a:buClr>
                <a:srgbClr val="FFFF00"/>
              </a:buClr>
              <a:buFont typeface="Wingdings" charset="2"/>
              <a:buChar char="u"/>
            </a:pPr>
            <a:r>
              <a:rPr lang="en-US" sz="2800" b="1" dirty="0" smtClean="0"/>
              <a:t>Participate in conferences</a:t>
            </a:r>
          </a:p>
          <a:p>
            <a:pPr>
              <a:buClr>
                <a:srgbClr val="FFFF00"/>
              </a:buClr>
              <a:buFont typeface="Wingdings" charset="2"/>
              <a:buChar char="u"/>
            </a:pPr>
            <a:r>
              <a:rPr lang="en-US" sz="2800" b="1" dirty="0" smtClean="0"/>
              <a:t>Be a part of reform efforts in different parts of the world if called upon</a:t>
            </a:r>
            <a:endParaRPr lang="en-US" sz="2800" b="1"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381000"/>
            <a:ext cx="8229600" cy="1066800"/>
          </a:xfrm>
        </p:spPr>
        <p:txBody>
          <a:bodyPr/>
          <a:lstStyle/>
          <a:p>
            <a:pPr eaLnBrk="1" hangingPunct="1">
              <a:defRPr/>
            </a:pPr>
            <a:r>
              <a:rPr lang="tr-TR" sz="2800" b="1" dirty="0">
                <a:solidFill>
                  <a:srgbClr val="FFC000"/>
                </a:solidFill>
                <a:ea typeface="+mj-ea"/>
              </a:rPr>
              <a:t>THE UNIVERSITY: ONE OF THE OLDEST </a:t>
            </a:r>
            <a:r>
              <a:rPr lang="tr-TR" sz="2800" b="1" dirty="0" smtClean="0">
                <a:solidFill>
                  <a:srgbClr val="FFC000"/>
                </a:solidFill>
                <a:ea typeface="+mj-ea"/>
              </a:rPr>
              <a:t>INSTITUTIONS </a:t>
            </a:r>
            <a:r>
              <a:rPr lang="tr-TR" sz="2800" b="1" dirty="0">
                <a:solidFill>
                  <a:srgbClr val="FFC000"/>
                </a:solidFill>
                <a:ea typeface="+mj-ea"/>
              </a:rPr>
              <a:t>IN THE WORLD</a:t>
            </a:r>
          </a:p>
        </p:txBody>
      </p:sp>
      <p:sp>
        <p:nvSpPr>
          <p:cNvPr id="17411" name="Rectangle 3"/>
          <p:cNvSpPr>
            <a:spLocks noGrp="1" noChangeArrowheads="1"/>
          </p:cNvSpPr>
          <p:nvPr>
            <p:ph type="body" idx="1"/>
          </p:nvPr>
        </p:nvSpPr>
        <p:spPr>
          <a:xfrm>
            <a:off x="457200" y="1447800"/>
            <a:ext cx="8229600" cy="5181600"/>
          </a:xfrm>
        </p:spPr>
        <p:txBody>
          <a:bodyPr/>
          <a:lstStyle/>
          <a:p>
            <a:pPr eaLnBrk="1" hangingPunct="1">
              <a:lnSpc>
                <a:spcPct val="80000"/>
              </a:lnSpc>
              <a:buFont typeface="Wingdings" pitchFamily="-106" charset="2"/>
              <a:buNone/>
            </a:pPr>
            <a:endParaRPr lang="tr-TR" sz="2000" b="1" i="1" dirty="0" smtClean="0"/>
          </a:p>
          <a:p>
            <a:pPr eaLnBrk="1" hangingPunct="1">
              <a:lnSpc>
                <a:spcPct val="80000"/>
              </a:lnSpc>
              <a:buFont typeface="Wingdings" pitchFamily="-106" charset="2"/>
              <a:buNone/>
            </a:pPr>
            <a:endParaRPr lang="tr-TR" sz="2000" b="1" dirty="0" smtClean="0"/>
          </a:p>
          <a:p>
            <a:pPr eaLnBrk="1" hangingPunct="1">
              <a:lnSpc>
                <a:spcPct val="80000"/>
              </a:lnSpc>
              <a:buNone/>
            </a:pPr>
            <a:r>
              <a:rPr lang="tr-TR" sz="2400" dirty="0" smtClean="0">
                <a:ln>
                  <a:solidFill>
                    <a:srgbClr val="FF9900"/>
                  </a:solidFill>
                </a:ln>
                <a:solidFill>
                  <a:srgbClr val="FFFF00"/>
                </a:solidFill>
              </a:rPr>
              <a:t>Clark Kerr, </a:t>
            </a:r>
            <a:r>
              <a:rPr lang="tr-TR" sz="2400" i="1" u="sng" dirty="0" smtClean="0">
                <a:ln>
                  <a:solidFill>
                    <a:srgbClr val="FF9900"/>
                  </a:solidFill>
                </a:ln>
                <a:solidFill>
                  <a:srgbClr val="FFFF00"/>
                </a:solidFill>
              </a:rPr>
              <a:t>The Uses of the University</a:t>
            </a:r>
            <a:r>
              <a:rPr lang="tr-TR" sz="2400" i="1" dirty="0" smtClean="0">
                <a:ln>
                  <a:solidFill>
                    <a:srgbClr val="FF9900"/>
                  </a:solidFill>
                </a:ln>
                <a:solidFill>
                  <a:srgbClr val="FFFF00"/>
                </a:solidFill>
              </a:rPr>
              <a:t>.  </a:t>
            </a:r>
            <a:r>
              <a:rPr lang="tr-TR" sz="2400" dirty="0" smtClean="0">
                <a:ln>
                  <a:solidFill>
                    <a:srgbClr val="FF9900"/>
                  </a:solidFill>
                </a:ln>
                <a:solidFill>
                  <a:srgbClr val="FFFF00"/>
                </a:solidFill>
              </a:rPr>
              <a:t>Harvard University Press,  Boston, 1963. p.115.</a:t>
            </a:r>
          </a:p>
          <a:p>
            <a:pPr eaLnBrk="1" hangingPunct="1">
              <a:lnSpc>
                <a:spcPct val="80000"/>
              </a:lnSpc>
              <a:buFont typeface="Wingdings" pitchFamily="-106" charset="2"/>
              <a:buNone/>
            </a:pPr>
            <a:endParaRPr lang="tr-TR" sz="2000" b="1" dirty="0" smtClean="0"/>
          </a:p>
          <a:p>
            <a:pPr eaLnBrk="1" hangingPunct="1">
              <a:lnSpc>
                <a:spcPct val="80000"/>
              </a:lnSpc>
              <a:buFont typeface="Wingdings" pitchFamily="-106" charset="2"/>
              <a:buNone/>
            </a:pPr>
            <a:r>
              <a:rPr lang="tr-TR" sz="2000" b="1" i="1" dirty="0" smtClean="0"/>
              <a:t>“</a:t>
            </a:r>
            <a:r>
              <a:rPr lang="en-US" sz="2400" b="1" i="1" dirty="0" smtClean="0"/>
              <a:t>About </a:t>
            </a:r>
            <a:r>
              <a:rPr lang="en-US" sz="2400" b="1" i="1" dirty="0" smtClean="0">
                <a:solidFill>
                  <a:srgbClr val="FFFF00"/>
                </a:solidFill>
              </a:rPr>
              <a:t>eighty-five institutions</a:t>
            </a:r>
            <a:r>
              <a:rPr lang="en-US" sz="2400" b="1" i="1" dirty="0" smtClean="0"/>
              <a:t> in the Western world established by </a:t>
            </a:r>
            <a:r>
              <a:rPr lang="en-US" sz="2400" b="1" i="1" dirty="0" smtClean="0">
                <a:solidFill>
                  <a:srgbClr val="FFFF00"/>
                </a:solidFill>
              </a:rPr>
              <a:t>1520</a:t>
            </a:r>
            <a:r>
              <a:rPr lang="en-US" sz="2400" b="1" i="1" dirty="0" smtClean="0"/>
              <a:t> </a:t>
            </a:r>
            <a:r>
              <a:rPr lang="en-US" sz="2400" b="1" i="1" dirty="0" smtClean="0">
                <a:solidFill>
                  <a:srgbClr val="FFFF00"/>
                </a:solidFill>
              </a:rPr>
              <a:t>still exist</a:t>
            </a:r>
            <a:r>
              <a:rPr lang="en-US" sz="2400" b="1" i="1" dirty="0" smtClean="0"/>
              <a:t> in recognizable forms, with similar functions and with unbroken histories, including the Catholic church, the Parliaments of the Isle of Man, of Iceland, and of Great Britain, several Swiss Cantons, and </a:t>
            </a:r>
            <a:r>
              <a:rPr lang="en-US" sz="2400" b="1" i="1" dirty="0" smtClean="0">
                <a:solidFill>
                  <a:srgbClr val="FFFF00"/>
                </a:solidFill>
              </a:rPr>
              <a:t>seventy universities</a:t>
            </a:r>
            <a:r>
              <a:rPr lang="en-US" sz="2400" b="1" i="1" dirty="0" smtClean="0"/>
              <a:t>. Kings that rule, feudal lords with vassals, and guilds with monopolies are all gone. </a:t>
            </a:r>
            <a:r>
              <a:rPr lang="en-US" sz="2400" i="1" dirty="0" smtClean="0">
                <a:ln>
                  <a:solidFill>
                    <a:srgbClr val="FFFF00"/>
                  </a:solidFill>
                </a:ln>
                <a:solidFill>
                  <a:srgbClr val="FFFF00"/>
                </a:solidFill>
              </a:rPr>
              <a:t>These seventy universities, however, are still in the same locations with some of the same buildings, with professors and students doing much the same things, and with governance carried on in much the same ways.”</a:t>
            </a:r>
          </a:p>
          <a:p>
            <a:pPr eaLnBrk="1" hangingPunct="1">
              <a:lnSpc>
                <a:spcPct val="80000"/>
              </a:lnSpc>
              <a:buFont typeface="Wingdings" pitchFamily="-106" charset="2"/>
              <a:buNone/>
            </a:pPr>
            <a:endParaRPr lang="tr-TR" sz="1200" b="1" dirty="0" smtClean="0"/>
          </a:p>
          <a:p>
            <a:pPr eaLnBrk="1" hangingPunct="1">
              <a:lnSpc>
                <a:spcPct val="80000"/>
              </a:lnSpc>
              <a:buFont typeface="Wingdings" pitchFamily="-106" charset="2"/>
              <a:buNone/>
            </a:pPr>
            <a:endParaRPr lang="tr-TR" sz="12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941387"/>
          </a:xfrm>
        </p:spPr>
        <p:txBody>
          <a:bodyPr/>
          <a:lstStyle/>
          <a:p>
            <a:r>
              <a:rPr lang="tr-TR" sz="2400" b="1" dirty="0" smtClean="0">
                <a:solidFill>
                  <a:srgbClr val="FFC000"/>
                </a:solidFill>
              </a:rPr>
              <a:t>WHAT MAKES A UNIVERSITY SO DURABLE  AND DISTINCT AS AN INSTITUTION: </a:t>
            </a:r>
            <a:r>
              <a:rPr lang="en-US" sz="2400" b="1" dirty="0" smtClean="0">
                <a:solidFill>
                  <a:srgbClr val="FFC000"/>
                </a:solidFill>
              </a:rPr>
              <a:t> ACADEMIC FREEDOM AND INSTITUTONAL AUTONOMY </a:t>
            </a:r>
            <a:endParaRPr lang="en-US" sz="2400" b="1" dirty="0">
              <a:solidFill>
                <a:srgbClr val="FFC000"/>
              </a:solidFill>
            </a:endParaRPr>
          </a:p>
        </p:txBody>
      </p:sp>
      <p:sp>
        <p:nvSpPr>
          <p:cNvPr id="3" name="Content Placeholder 2"/>
          <p:cNvSpPr>
            <a:spLocks noGrp="1"/>
          </p:cNvSpPr>
          <p:nvPr>
            <p:ph idx="1"/>
          </p:nvPr>
        </p:nvSpPr>
        <p:spPr>
          <a:xfrm>
            <a:off x="457200" y="1600200"/>
            <a:ext cx="8229600" cy="5257800"/>
          </a:xfrm>
        </p:spPr>
        <p:txBody>
          <a:bodyPr/>
          <a:lstStyle/>
          <a:p>
            <a:pPr>
              <a:buClr>
                <a:srgbClr val="FFFF00"/>
              </a:buClr>
              <a:buFont typeface="Wingdings" charset="2"/>
              <a:buChar char="u"/>
            </a:pPr>
            <a:r>
              <a:rPr lang="en-US" sz="2000" b="1" dirty="0" smtClean="0">
                <a:solidFill>
                  <a:srgbClr val="FFFF00"/>
                </a:solidFill>
              </a:rPr>
              <a:t>“</a:t>
            </a:r>
            <a:r>
              <a:rPr lang="en-US" sz="2000" b="1" dirty="0" err="1" smtClean="0">
                <a:solidFill>
                  <a:srgbClr val="FFFF00"/>
                </a:solidFill>
              </a:rPr>
              <a:t>Humboldtian</a:t>
            </a:r>
            <a:r>
              <a:rPr lang="en-US" sz="2000" b="1" dirty="0" smtClean="0">
                <a:solidFill>
                  <a:srgbClr val="FFFF00"/>
                </a:solidFill>
              </a:rPr>
              <a:t>” </a:t>
            </a:r>
            <a:r>
              <a:rPr lang="en-US" sz="2000" b="1" dirty="0" smtClean="0"/>
              <a:t>concept</a:t>
            </a:r>
          </a:p>
          <a:p>
            <a:pPr lvl="1">
              <a:buClr>
                <a:srgbClr val="FFFF00"/>
              </a:buClr>
              <a:buFont typeface="Wingdings" charset="2"/>
              <a:buChar char="u"/>
            </a:pPr>
            <a:r>
              <a:rPr lang="en-US" sz="2000" b="1" dirty="0" smtClean="0"/>
              <a:t> </a:t>
            </a:r>
            <a:r>
              <a:rPr lang="en-US" sz="2000" b="1" dirty="0" smtClean="0">
                <a:cs typeface="+mn-cs"/>
              </a:rPr>
              <a:t>society </a:t>
            </a:r>
            <a:r>
              <a:rPr lang="en-US" sz="2000" b="1" dirty="0" smtClean="0">
                <a:solidFill>
                  <a:srgbClr val="FFFF00"/>
                </a:solidFill>
                <a:cs typeface="+mn-cs"/>
              </a:rPr>
              <a:t>needs institutions that search for truth and understanding where scholars and students work together in the  pursuit of knowledge</a:t>
            </a:r>
            <a:r>
              <a:rPr lang="en-US" sz="2000" b="1" dirty="0" smtClean="0">
                <a:cs typeface="+mn-cs"/>
              </a:rPr>
              <a:t>. (W. V. Humboldt</a:t>
            </a:r>
            <a:r>
              <a:rPr lang="en-US" sz="2000" b="1" u="sng" dirty="0" smtClean="0">
                <a:cs typeface="+mn-cs"/>
              </a:rPr>
              <a:t>, On the Spirit and the Organizational Framework of Intellectual Institutions in Berlin</a:t>
            </a:r>
            <a:r>
              <a:rPr lang="en-US" sz="2000" b="1" dirty="0" smtClean="0">
                <a:cs typeface="+mn-cs"/>
              </a:rPr>
              <a:t>.  Minerva, 1970</a:t>
            </a:r>
          </a:p>
          <a:p>
            <a:pPr lvl="1">
              <a:buClr>
                <a:srgbClr val="FFFF00"/>
              </a:buClr>
              <a:buNone/>
            </a:pPr>
            <a:endParaRPr lang="en-US" sz="2000" b="1" dirty="0" smtClean="0">
              <a:cs typeface="+mn-cs"/>
            </a:endParaRPr>
          </a:p>
          <a:p>
            <a:pPr>
              <a:buClr>
                <a:srgbClr val="FFFF00"/>
              </a:buClr>
              <a:buFont typeface="Wingdings" charset="2"/>
              <a:buChar char="u"/>
            </a:pPr>
            <a:r>
              <a:rPr lang="en-US" sz="2000" b="1" dirty="0" smtClean="0">
                <a:solidFill>
                  <a:srgbClr val="FFFF00"/>
                </a:solidFill>
              </a:rPr>
              <a:t>Michael </a:t>
            </a:r>
            <a:r>
              <a:rPr lang="en-US" sz="2000" b="1" dirty="0" err="1" smtClean="0">
                <a:solidFill>
                  <a:srgbClr val="FFFF00"/>
                </a:solidFill>
              </a:rPr>
              <a:t>Oakeshott</a:t>
            </a:r>
            <a:r>
              <a:rPr lang="en-US" sz="2000" b="1" dirty="0" smtClean="0"/>
              <a:t> in his </a:t>
            </a:r>
            <a:r>
              <a:rPr lang="en-US" sz="2000" b="1" i="1" dirty="0" smtClean="0">
                <a:solidFill>
                  <a:srgbClr val="FFFF00"/>
                </a:solidFill>
              </a:rPr>
              <a:t>Idea of a University:</a:t>
            </a:r>
          </a:p>
          <a:p>
            <a:pPr>
              <a:buClr>
                <a:srgbClr val="FFFF00"/>
              </a:buClr>
              <a:buNone/>
            </a:pPr>
            <a:endParaRPr lang="en-US" sz="2000" b="1" dirty="0" smtClean="0"/>
          </a:p>
          <a:p>
            <a:pPr indent="0">
              <a:buClr>
                <a:srgbClr val="FFFF00"/>
              </a:buClr>
              <a:buNone/>
            </a:pPr>
            <a:r>
              <a:rPr lang="en-US" sz="2000" b="1" dirty="0" smtClean="0"/>
              <a:t>“</a:t>
            </a:r>
            <a:r>
              <a:rPr lang="en-US" sz="2000" b="1" i="1" dirty="0" smtClean="0"/>
              <a:t>What distinguishes a university is a special manner of engaging in the pursuit of learning.  It is a </a:t>
            </a:r>
            <a:r>
              <a:rPr lang="en-US" sz="2000" b="1" i="1" dirty="0" smtClean="0">
                <a:solidFill>
                  <a:srgbClr val="FFFF00"/>
                </a:solidFill>
              </a:rPr>
              <a:t>corporate body of scholars</a:t>
            </a:r>
            <a:r>
              <a:rPr lang="en-US" sz="2000" b="1" i="1" dirty="0" smtClean="0"/>
              <a:t>, each devoted to a particular branch of learning: What is characteristic is the </a:t>
            </a:r>
            <a:r>
              <a:rPr lang="en-US" sz="2000" b="1" i="1" dirty="0" smtClean="0">
                <a:solidFill>
                  <a:srgbClr val="FFFF00"/>
                </a:solidFill>
              </a:rPr>
              <a:t>pursuit of learning as a co-operative exercise.</a:t>
            </a:r>
            <a:r>
              <a:rPr lang="en-US" sz="2000" b="1" i="1" dirty="0" smtClean="0"/>
              <a:t>”</a:t>
            </a:r>
            <a:endParaRPr lang="en-US" sz="2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tr-TR" sz="2800" b="1" dirty="0" smtClean="0">
                <a:solidFill>
                  <a:srgbClr val="FFCC00"/>
                </a:solidFill>
                <a:ea typeface="+mj-ea"/>
              </a:rPr>
              <a:t>NATION STATE and  UNIVERSITIES</a:t>
            </a:r>
            <a:endParaRPr lang="tr-TR" sz="2800" b="1" dirty="0">
              <a:solidFill>
                <a:srgbClr val="FFCC00"/>
              </a:solidFill>
              <a:ea typeface="+mj-ea"/>
            </a:endParaRPr>
          </a:p>
        </p:txBody>
      </p:sp>
      <p:sp>
        <p:nvSpPr>
          <p:cNvPr id="14339" name="Rectangle 3"/>
          <p:cNvSpPr>
            <a:spLocks noGrp="1" noChangeArrowheads="1"/>
          </p:cNvSpPr>
          <p:nvPr>
            <p:ph type="body" idx="1"/>
          </p:nvPr>
        </p:nvSpPr>
        <p:spPr>
          <a:xfrm>
            <a:off x="457200" y="1600200"/>
            <a:ext cx="8229600" cy="4800600"/>
          </a:xfrm>
        </p:spPr>
        <p:txBody>
          <a:bodyPr/>
          <a:lstStyle/>
          <a:p>
            <a:pPr marL="457200" indent="-457200" eaLnBrk="1" hangingPunct="1">
              <a:lnSpc>
                <a:spcPct val="90000"/>
              </a:lnSpc>
              <a:buClr>
                <a:srgbClr val="FFFF00"/>
              </a:buClr>
              <a:buFont typeface="Wingdings" charset="2"/>
              <a:buChar char="u"/>
              <a:defRPr/>
            </a:pPr>
            <a:r>
              <a:rPr lang="tr-TR" sz="1800" b="1" dirty="0" smtClean="0">
                <a:ea typeface="+mn-ea"/>
              </a:rPr>
              <a:t>The external authority</a:t>
            </a:r>
            <a:r>
              <a:rPr lang="tr-TR" sz="1800" b="1" dirty="0" smtClean="0">
                <a:solidFill>
                  <a:srgbClr val="FFFF00"/>
                </a:solidFill>
                <a:ea typeface="+mn-ea"/>
              </a:rPr>
              <a:t> (church)</a:t>
            </a:r>
            <a:r>
              <a:rPr lang="tr-TR" sz="1800" b="1" dirty="0" smtClean="0">
                <a:solidFill>
                  <a:srgbClr val="FFFFFF"/>
                </a:solidFill>
                <a:ea typeface="+mn-ea"/>
              </a:rPr>
              <a:t> acted as an agent or </a:t>
            </a:r>
            <a:r>
              <a:rPr lang="tr-TR" sz="1800" b="1" dirty="0" smtClean="0">
                <a:ea typeface="+mn-ea"/>
              </a:rPr>
              <a:t>channel for </a:t>
            </a:r>
            <a:r>
              <a:rPr lang="tr-TR" sz="1800" b="1" dirty="0" smtClean="0">
                <a:solidFill>
                  <a:srgbClr val="FFFF00"/>
                </a:solidFill>
                <a:ea typeface="+mn-ea"/>
              </a:rPr>
              <a:t>accountability. </a:t>
            </a:r>
            <a:r>
              <a:rPr lang="en-US" sz="1800" b="1" dirty="0" smtClean="0">
                <a:solidFill>
                  <a:srgbClr val="FFFF00"/>
                </a:solidFill>
                <a:ea typeface="+mn-ea"/>
              </a:rPr>
              <a:t>Civil </a:t>
            </a:r>
            <a:r>
              <a:rPr lang="tr-TR" sz="1800" b="1" dirty="0" smtClean="0"/>
              <a:t>(or rather</a:t>
            </a:r>
            <a:r>
              <a:rPr lang="tr-TR" sz="1800" b="1" dirty="0" smtClean="0">
                <a:solidFill>
                  <a:srgbClr val="FFFF00"/>
                </a:solidFill>
              </a:rPr>
              <a:t> traditional</a:t>
            </a:r>
            <a:r>
              <a:rPr lang="tr-TR" sz="1800" b="1" dirty="0" smtClean="0"/>
              <a:t>) </a:t>
            </a:r>
            <a:r>
              <a:rPr lang="en-US" sz="1800" b="1" dirty="0" smtClean="0">
                <a:ea typeface="+mn-ea"/>
              </a:rPr>
              <a:t>society</a:t>
            </a:r>
            <a:r>
              <a:rPr lang="tr-TR" sz="1800" b="1" dirty="0" smtClean="0">
                <a:ea typeface="+mn-ea"/>
              </a:rPr>
              <a:t> </a:t>
            </a:r>
            <a:r>
              <a:rPr lang="en-US" sz="1800" b="1" dirty="0" smtClean="0">
                <a:ea typeface="+mn-ea"/>
              </a:rPr>
              <a:t>as the </a:t>
            </a:r>
            <a:r>
              <a:rPr lang="en-US" sz="1800" b="1" dirty="0" smtClean="0">
                <a:solidFill>
                  <a:srgbClr val="FFFF00"/>
                </a:solidFill>
                <a:ea typeface="+mn-ea"/>
              </a:rPr>
              <a:t>external authority?</a:t>
            </a:r>
            <a:endParaRPr lang="tr-TR" sz="1800" b="1" dirty="0" smtClean="0">
              <a:solidFill>
                <a:srgbClr val="FFFF00"/>
              </a:solidFill>
              <a:ea typeface="+mn-ea"/>
            </a:endParaRPr>
          </a:p>
          <a:p>
            <a:pPr marL="457200" indent="-457200" eaLnBrk="1" hangingPunct="1">
              <a:lnSpc>
                <a:spcPct val="90000"/>
              </a:lnSpc>
              <a:buClr>
                <a:srgbClr val="FFFF00"/>
              </a:buClr>
              <a:buFont typeface="Wingdings" charset="2"/>
              <a:buChar char="u"/>
              <a:defRPr/>
            </a:pPr>
            <a:r>
              <a:rPr lang="tr-TR" sz="1800" b="1" dirty="0" smtClean="0">
                <a:ea typeface="+mn-ea"/>
              </a:rPr>
              <a:t>From the 19th century on, </a:t>
            </a:r>
            <a:r>
              <a:rPr lang="tr-TR" sz="1800" b="1" dirty="0" smtClean="0">
                <a:solidFill>
                  <a:srgbClr val="FFFF00"/>
                </a:solidFill>
                <a:ea typeface="+mn-ea"/>
              </a:rPr>
              <a:t>the external authority became the nation-state.</a:t>
            </a:r>
          </a:p>
          <a:p>
            <a:pPr marL="457200" indent="-457200" eaLnBrk="1" hangingPunct="1">
              <a:lnSpc>
                <a:spcPct val="90000"/>
              </a:lnSpc>
              <a:buClr>
                <a:srgbClr val="FFFF00"/>
              </a:buClr>
              <a:buFont typeface="Wingdings" charset="2"/>
              <a:buChar char="u"/>
              <a:defRPr/>
            </a:pPr>
            <a:r>
              <a:rPr lang="tr-TR" sz="1800" b="1" dirty="0" smtClean="0">
                <a:ea typeface="+mn-ea"/>
              </a:rPr>
              <a:t>Scott estimates that </a:t>
            </a:r>
            <a:r>
              <a:rPr lang="en-US" sz="1800" b="1" dirty="0" smtClean="0">
                <a:ea typeface="+mn-ea"/>
              </a:rPr>
              <a:t>of the </a:t>
            </a:r>
            <a:r>
              <a:rPr lang="en-US" sz="1800" b="1" dirty="0" smtClean="0">
                <a:solidFill>
                  <a:srgbClr val="FFFF00"/>
                </a:solidFill>
                <a:ea typeface="+mn-ea"/>
              </a:rPr>
              <a:t>1,854 </a:t>
            </a:r>
            <a:r>
              <a:rPr lang="en-US" sz="1800" b="1" dirty="0" smtClean="0">
                <a:ea typeface="+mn-ea"/>
              </a:rPr>
              <a:t>universities founded between </a:t>
            </a:r>
            <a:r>
              <a:rPr lang="en-US" sz="1800" b="1" dirty="0" smtClean="0">
                <a:solidFill>
                  <a:srgbClr val="FFFF00"/>
                </a:solidFill>
                <a:ea typeface="+mn-ea"/>
              </a:rPr>
              <a:t>1200 and 1985</a:t>
            </a:r>
            <a:r>
              <a:rPr lang="en-US" sz="1800" b="1" dirty="0" smtClean="0">
                <a:ea typeface="+mn-ea"/>
              </a:rPr>
              <a:t>, </a:t>
            </a:r>
            <a:r>
              <a:rPr lang="en-US" sz="1800" b="1" dirty="0" smtClean="0">
                <a:solidFill>
                  <a:srgbClr val="FFFF00"/>
                </a:solidFill>
                <a:ea typeface="+mn-ea"/>
              </a:rPr>
              <a:t>three quarters </a:t>
            </a:r>
            <a:r>
              <a:rPr lang="en-US" sz="1800" b="1" dirty="0" smtClean="0">
                <a:ea typeface="+mn-ea"/>
              </a:rPr>
              <a:t>were established </a:t>
            </a:r>
            <a:r>
              <a:rPr lang="en-US" sz="1800" b="1" dirty="0" smtClean="0">
                <a:solidFill>
                  <a:srgbClr val="FFFF00"/>
                </a:solidFill>
                <a:ea typeface="+mn-ea"/>
              </a:rPr>
              <a:t>since 1900</a:t>
            </a:r>
            <a:r>
              <a:rPr lang="en-US" sz="1800" b="1" dirty="0" smtClean="0">
                <a:ea typeface="+mn-ea"/>
              </a:rPr>
              <a:t>, and </a:t>
            </a:r>
            <a:r>
              <a:rPr lang="en-US" sz="1800" b="1" dirty="0" smtClean="0">
                <a:solidFill>
                  <a:srgbClr val="FF9900"/>
                </a:solidFill>
                <a:ea typeface="+mn-ea"/>
              </a:rPr>
              <a:t>1,101</a:t>
            </a:r>
            <a:r>
              <a:rPr lang="en-US" sz="1800" b="1" dirty="0" smtClean="0">
                <a:ea typeface="+mn-ea"/>
              </a:rPr>
              <a:t> were founded between </a:t>
            </a:r>
            <a:r>
              <a:rPr lang="en-US" sz="1800" b="1" dirty="0" smtClean="0">
                <a:solidFill>
                  <a:srgbClr val="FF9900"/>
                </a:solidFill>
                <a:ea typeface="+mn-ea"/>
              </a:rPr>
              <a:t>1950 and 1985</a:t>
            </a:r>
            <a:r>
              <a:rPr lang="en-US" sz="1800" b="1" dirty="0" smtClean="0">
                <a:ea typeface="+mn-ea"/>
              </a:rPr>
              <a:t>.</a:t>
            </a:r>
            <a:r>
              <a:rPr lang="en-US" sz="1800" dirty="0" smtClean="0">
                <a:ea typeface="+mn-ea"/>
              </a:rPr>
              <a:t> </a:t>
            </a:r>
            <a:r>
              <a:rPr lang="tr-TR" sz="1800" b="1" dirty="0" smtClean="0">
                <a:ea typeface="+mn-ea"/>
              </a:rPr>
              <a:t>Thus, the </a:t>
            </a:r>
            <a:r>
              <a:rPr lang="tr-TR" sz="1800" b="1" dirty="0" smtClean="0">
                <a:solidFill>
                  <a:srgbClr val="FFFF00"/>
                </a:solidFill>
                <a:ea typeface="+mn-ea"/>
              </a:rPr>
              <a:t>modern university</a:t>
            </a:r>
            <a:r>
              <a:rPr lang="tr-TR" sz="1800" b="1" dirty="0" smtClean="0">
                <a:ea typeface="+mn-ea"/>
              </a:rPr>
              <a:t>, especially the modern higher education system is a creation of </a:t>
            </a:r>
            <a:r>
              <a:rPr lang="tr-TR" sz="1800" b="1" dirty="0" smtClean="0">
                <a:solidFill>
                  <a:srgbClr val="FFFF00"/>
                </a:solidFill>
                <a:ea typeface="+mn-ea"/>
              </a:rPr>
              <a:t>the nation state</a:t>
            </a:r>
            <a:r>
              <a:rPr lang="tr-TR" sz="1800" b="1" dirty="0" smtClean="0">
                <a:ea typeface="+mn-ea"/>
              </a:rPr>
              <a:t>. </a:t>
            </a:r>
            <a:r>
              <a:rPr lang="en-US" sz="1800" dirty="0" smtClean="0"/>
              <a:t> </a:t>
            </a:r>
            <a:r>
              <a:rPr lang="en-US" sz="1800" dirty="0" smtClean="0">
                <a:solidFill>
                  <a:srgbClr val="FFCC00"/>
                </a:solidFill>
              </a:rPr>
              <a:t>P. Scott (ed.) </a:t>
            </a:r>
            <a:r>
              <a:rPr lang="en-US" sz="1800" i="1" dirty="0" smtClean="0">
                <a:solidFill>
                  <a:srgbClr val="FFCC00"/>
                </a:solidFill>
              </a:rPr>
              <a:t>The Globalization of Higher Education</a:t>
            </a:r>
            <a:r>
              <a:rPr lang="en-US" sz="1800" dirty="0" smtClean="0">
                <a:solidFill>
                  <a:srgbClr val="FFCC00"/>
                </a:solidFill>
              </a:rPr>
              <a:t>. Buckingham, UK: Open University Press, 1988.</a:t>
            </a:r>
            <a:endParaRPr lang="tr-TR" sz="1800" b="1" dirty="0" smtClean="0">
              <a:solidFill>
                <a:srgbClr val="FFCC00"/>
              </a:solidFill>
              <a:ea typeface="+mn-ea"/>
            </a:endParaRPr>
          </a:p>
          <a:p>
            <a:pPr marL="857250" lvl="1" indent="-457200" eaLnBrk="1" hangingPunct="1">
              <a:lnSpc>
                <a:spcPct val="90000"/>
              </a:lnSpc>
              <a:buClr>
                <a:srgbClr val="FFFF00"/>
              </a:buClr>
              <a:buFont typeface="Wingdings" charset="2"/>
              <a:buChar char="u"/>
              <a:defRPr/>
            </a:pPr>
            <a:r>
              <a:rPr lang="tr-TR" sz="1400" b="1" dirty="0" smtClean="0">
                <a:ea typeface="+mn-ea"/>
              </a:rPr>
              <a:t>According to Journal of Scientometrics there are </a:t>
            </a:r>
            <a:r>
              <a:rPr lang="tr-TR" sz="1400" b="1" dirty="0" smtClean="0">
                <a:solidFill>
                  <a:srgbClr val="FF9900"/>
                </a:solidFill>
                <a:ea typeface="+mn-ea"/>
              </a:rPr>
              <a:t>currently 17036 </a:t>
            </a:r>
            <a:r>
              <a:rPr lang="tr-TR" sz="1400" b="1" dirty="0" smtClean="0">
                <a:ea typeface="+mn-ea"/>
              </a:rPr>
              <a:t>universities,  See </a:t>
            </a:r>
            <a:r>
              <a:rPr lang="tr-TR" sz="1400" b="1" i="1" u="sng" dirty="0" smtClean="0">
                <a:ea typeface="+mn-ea"/>
                <a:hlinkClick r:id="rId2"/>
              </a:rPr>
              <a:t>www.webometrics.info/methodology.html</a:t>
            </a:r>
            <a:r>
              <a:rPr lang="tr-TR" sz="1400" b="1" i="1" u="sng" dirty="0" smtClean="0">
                <a:ea typeface="+mn-ea"/>
              </a:rPr>
              <a:t>.  </a:t>
            </a:r>
            <a:r>
              <a:rPr lang="tr-TR" sz="1400" b="1" dirty="0" smtClean="0">
                <a:ea typeface="+mn-ea"/>
              </a:rPr>
              <a:t>Other estimates </a:t>
            </a:r>
            <a:r>
              <a:rPr lang="tr-TR" sz="1400" b="1" dirty="0" smtClean="0">
                <a:solidFill>
                  <a:srgbClr val="FFFF00"/>
                </a:solidFill>
                <a:ea typeface="+mn-ea"/>
              </a:rPr>
              <a:t>around 9000</a:t>
            </a:r>
            <a:r>
              <a:rPr lang="tr-TR" sz="1400" b="1" dirty="0" smtClean="0">
                <a:ea typeface="+mn-ea"/>
              </a:rPr>
              <a:t>.</a:t>
            </a:r>
          </a:p>
          <a:p>
            <a:pPr marL="457200" indent="-457200" eaLnBrk="1" hangingPunct="1">
              <a:lnSpc>
                <a:spcPct val="90000"/>
              </a:lnSpc>
              <a:buClr>
                <a:srgbClr val="FFFF00"/>
              </a:buClr>
              <a:buFont typeface="Wingdings" charset="2"/>
              <a:buChar char="u"/>
              <a:defRPr/>
            </a:pPr>
            <a:r>
              <a:rPr lang="tr-TR" sz="1800" b="1" dirty="0" smtClean="0">
                <a:ea typeface="+mn-ea"/>
              </a:rPr>
              <a:t>Some contemporary questions:</a:t>
            </a:r>
          </a:p>
          <a:p>
            <a:pPr marL="857250" lvl="1" indent="-457200" eaLnBrk="1" hangingPunct="1">
              <a:lnSpc>
                <a:spcPct val="90000"/>
              </a:lnSpc>
              <a:buClr>
                <a:srgbClr val="FFFF00"/>
              </a:buClr>
              <a:buFont typeface="Wingdings" charset="2"/>
              <a:buChar char="u"/>
              <a:defRPr/>
            </a:pPr>
            <a:r>
              <a:rPr lang="tr-TR" sz="1400" b="1" dirty="0" smtClean="0">
                <a:ea typeface="+mn-ea"/>
              </a:rPr>
              <a:t>Did the </a:t>
            </a:r>
            <a:r>
              <a:rPr lang="tr-TR" sz="1400" b="1" dirty="0" smtClean="0">
                <a:solidFill>
                  <a:srgbClr val="FFFF00"/>
                </a:solidFill>
                <a:ea typeface="+mn-ea"/>
              </a:rPr>
              <a:t>market take over </a:t>
            </a:r>
            <a:r>
              <a:rPr lang="tr-TR" sz="1400" b="1" dirty="0" smtClean="0">
                <a:ea typeface="+mn-ea"/>
              </a:rPr>
              <a:t>as the external authority?</a:t>
            </a:r>
          </a:p>
          <a:p>
            <a:pPr marL="857250" lvl="1" indent="-457200" eaLnBrk="1" hangingPunct="1">
              <a:lnSpc>
                <a:spcPct val="90000"/>
              </a:lnSpc>
              <a:buClr>
                <a:srgbClr val="FFFF00"/>
              </a:buClr>
              <a:buFont typeface="Wingdings" charset="2"/>
              <a:buChar char="u"/>
              <a:defRPr/>
            </a:pPr>
            <a:r>
              <a:rPr lang="tr-TR" sz="1400" b="1" dirty="0" smtClean="0">
                <a:ea typeface="+mn-ea"/>
              </a:rPr>
              <a:t>Globalization challenging state borders:  Will we witness global universities?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tr-TR" sz="2800" b="1" dirty="0">
                <a:solidFill>
                  <a:srgbClr val="FFCC00"/>
                </a:solidFill>
                <a:ea typeface="+mj-ea"/>
              </a:rPr>
              <a:t>MODERN CONCEPT OF ACADEMIC </a:t>
            </a:r>
            <a:r>
              <a:rPr lang="tr-TR" sz="2800" b="1" dirty="0" smtClean="0">
                <a:solidFill>
                  <a:srgbClr val="FFCC00"/>
                </a:solidFill>
                <a:ea typeface="+mj-ea"/>
              </a:rPr>
              <a:t>FREEDOM:</a:t>
            </a:r>
            <a:br>
              <a:rPr lang="tr-TR" sz="2800" b="1" dirty="0" smtClean="0">
                <a:solidFill>
                  <a:srgbClr val="FFCC00"/>
                </a:solidFill>
                <a:ea typeface="+mj-ea"/>
              </a:rPr>
            </a:br>
            <a:r>
              <a:rPr lang="tr-TR" sz="2800" b="1" dirty="0" smtClean="0">
                <a:solidFill>
                  <a:srgbClr val="FFCC00"/>
                </a:solidFill>
                <a:ea typeface="+mj-ea"/>
              </a:rPr>
              <a:t>Are There Limits?</a:t>
            </a:r>
            <a:endParaRPr lang="tr-TR" sz="2800" b="1" dirty="0">
              <a:solidFill>
                <a:srgbClr val="FFCC00"/>
              </a:solidFill>
              <a:ea typeface="+mj-ea"/>
            </a:endParaRPr>
          </a:p>
        </p:txBody>
      </p:sp>
      <p:sp>
        <p:nvSpPr>
          <p:cNvPr id="21507" name="Rectangle 3"/>
          <p:cNvSpPr>
            <a:spLocks noGrp="1" noChangeArrowheads="1"/>
          </p:cNvSpPr>
          <p:nvPr>
            <p:ph type="body" idx="1"/>
          </p:nvPr>
        </p:nvSpPr>
        <p:spPr>
          <a:xfrm>
            <a:off x="457200" y="1600200"/>
            <a:ext cx="8229600" cy="4876800"/>
          </a:xfrm>
        </p:spPr>
        <p:txBody>
          <a:bodyPr/>
          <a:lstStyle/>
          <a:p>
            <a:pPr eaLnBrk="1" hangingPunct="1">
              <a:lnSpc>
                <a:spcPct val="90000"/>
              </a:lnSpc>
              <a:buClr>
                <a:srgbClr val="FFFF00"/>
              </a:buClr>
              <a:buFont typeface="Wingdings" charset="2"/>
              <a:buChar char="u"/>
            </a:pPr>
            <a:r>
              <a:rPr lang="tr-TR" sz="2400" b="1" dirty="0" smtClean="0"/>
              <a:t>Academic freedom is the right to teach what one believes, to espouse unpopular academic and nonacademic causes, to act upon knowledge and ideas as one perceives them without fear of retribution from anyone. </a:t>
            </a:r>
            <a:r>
              <a:rPr lang="tr-TR" sz="2400" b="1" dirty="0" smtClean="0">
                <a:solidFill>
                  <a:srgbClr val="FFFF00"/>
                </a:solidFill>
              </a:rPr>
              <a:t>Nothing can diminish the need for academic freedom; </a:t>
            </a:r>
            <a:r>
              <a:rPr lang="tr-TR" sz="2400" b="1" dirty="0" smtClean="0"/>
              <a:t>its absence has reduced universities to caricatures in many parts of the world. </a:t>
            </a:r>
            <a:r>
              <a:rPr lang="tr-TR" sz="2400" b="1" dirty="0" smtClean="0">
                <a:solidFill>
                  <a:srgbClr val="FFCC00"/>
                </a:solidFill>
              </a:rPr>
              <a:t>(Rosovsky 1990, 179-81</a:t>
            </a:r>
            <a:r>
              <a:rPr lang="tr-TR" sz="2000" b="1" dirty="0" smtClean="0">
                <a:solidFill>
                  <a:srgbClr val="FFCC00"/>
                </a:solidFill>
              </a:rPr>
              <a:t>).</a:t>
            </a:r>
          </a:p>
          <a:p>
            <a:pPr eaLnBrk="1" hangingPunct="1">
              <a:lnSpc>
                <a:spcPct val="90000"/>
              </a:lnSpc>
              <a:buClr>
                <a:srgbClr val="FFFF00"/>
              </a:buClr>
              <a:buFont typeface="Wingdings" charset="2"/>
              <a:buChar char="u"/>
            </a:pPr>
            <a:r>
              <a:rPr lang="tr-TR" sz="2400" b="1" dirty="0" smtClean="0"/>
              <a:t>There are basic differences be</a:t>
            </a:r>
            <a:r>
              <a:rPr lang="tr-TR" sz="2400" b="1" dirty="0" smtClean="0">
                <a:solidFill>
                  <a:srgbClr val="FFFFFF"/>
                </a:solidFill>
              </a:rPr>
              <a:t>tween</a:t>
            </a:r>
            <a:r>
              <a:rPr lang="tr-TR" sz="2400" b="1" dirty="0" smtClean="0">
                <a:solidFill>
                  <a:srgbClr val="FFFF00"/>
                </a:solidFill>
              </a:rPr>
              <a:t> the rights of citizenship </a:t>
            </a:r>
            <a:r>
              <a:rPr lang="tr-TR" sz="2400" b="1" dirty="0" smtClean="0">
                <a:solidFill>
                  <a:srgbClr val="FFFFFF"/>
                </a:solidFill>
              </a:rPr>
              <a:t>in a nation and</a:t>
            </a:r>
            <a:r>
              <a:rPr lang="tr-TR" sz="2400" b="1" dirty="0" smtClean="0">
                <a:solidFill>
                  <a:srgbClr val="FFFF00"/>
                </a:solidFill>
              </a:rPr>
              <a:t> the rights </a:t>
            </a:r>
            <a:r>
              <a:rPr lang="tr-TR" sz="2400" b="1" dirty="0" smtClean="0">
                <a:solidFill>
                  <a:srgbClr val="FFFFFF"/>
                </a:solidFill>
              </a:rPr>
              <a:t>that are attained by joining a </a:t>
            </a:r>
            <a:r>
              <a:rPr lang="tr-TR" sz="2400" b="1" dirty="0" smtClean="0">
                <a:solidFill>
                  <a:srgbClr val="FFFF00"/>
                </a:solidFill>
              </a:rPr>
              <a:t>voluntary organization.</a:t>
            </a:r>
            <a:r>
              <a:rPr lang="tr-TR" sz="2400" b="1" dirty="0" smtClean="0"/>
              <a:t> Faculty members are invited to teach and do research and to set educational policy in </a:t>
            </a:r>
            <a:r>
              <a:rPr lang="tr-TR" sz="2400" b="1" dirty="0" smtClean="0">
                <a:solidFill>
                  <a:srgbClr val="FFFF00"/>
                </a:solidFill>
              </a:rPr>
              <a:t>their sphere of knowledge</a:t>
            </a:r>
            <a:r>
              <a:rPr lang="tr-TR" sz="2400" b="1" dirty="0" smtClean="0"/>
              <a:t>. </a:t>
            </a:r>
            <a:r>
              <a:rPr lang="tr-TR" sz="2400" b="1" dirty="0" smtClean="0">
                <a:solidFill>
                  <a:srgbClr val="FFCC00"/>
                </a:solidFill>
              </a:rPr>
              <a:t>(Rosovsky 1990, 265-6).</a:t>
            </a:r>
          </a:p>
          <a:p>
            <a:pPr eaLnBrk="1" hangingPunct="1">
              <a:lnSpc>
                <a:spcPct val="90000"/>
              </a:lnSpc>
              <a:buFont typeface="Wingdings" pitchFamily="-106" charset="2"/>
              <a:buNone/>
            </a:pPr>
            <a:endParaRPr lang="tr-TR" sz="2400"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tr-TR" sz="2800" b="1" dirty="0">
                <a:solidFill>
                  <a:srgbClr val="FFCC00"/>
                </a:solidFill>
                <a:ea typeface="+mj-ea"/>
              </a:rPr>
              <a:t>MODERN CONCEPT OF ACADEMIC </a:t>
            </a:r>
            <a:r>
              <a:rPr lang="tr-TR" sz="2800" b="1" dirty="0" smtClean="0">
                <a:solidFill>
                  <a:srgbClr val="FFCC00"/>
                </a:solidFill>
                <a:ea typeface="+mj-ea"/>
              </a:rPr>
              <a:t>FREEDOM: Are There Limits?</a:t>
            </a:r>
            <a:endParaRPr lang="tr-TR" sz="2800" b="1" dirty="0">
              <a:solidFill>
                <a:srgbClr val="FFCC00"/>
              </a:solidFill>
              <a:ea typeface="+mj-ea"/>
            </a:endParaRPr>
          </a:p>
        </p:txBody>
      </p:sp>
      <p:sp>
        <p:nvSpPr>
          <p:cNvPr id="15363" name="Rectangle 3"/>
          <p:cNvSpPr>
            <a:spLocks noGrp="1" noChangeArrowheads="1"/>
          </p:cNvSpPr>
          <p:nvPr>
            <p:ph type="body" idx="1"/>
          </p:nvPr>
        </p:nvSpPr>
        <p:spPr/>
        <p:txBody>
          <a:bodyPr/>
          <a:lstStyle/>
          <a:p>
            <a:pPr eaLnBrk="1" hangingPunct="1">
              <a:lnSpc>
                <a:spcPct val="80000"/>
              </a:lnSpc>
              <a:buClr>
                <a:srgbClr val="FFFF00"/>
              </a:buClr>
              <a:buFont typeface="Wingdings" charset="2"/>
              <a:buChar char="u"/>
            </a:pPr>
            <a:r>
              <a:rPr lang="tr-TR" sz="2400" b="1" dirty="0" smtClean="0"/>
              <a:t>The original German concept of academic freedom </a:t>
            </a:r>
            <a:r>
              <a:rPr lang="tr-TR" sz="2400" b="1" dirty="0" smtClean="0">
                <a:solidFill>
                  <a:srgbClr val="FFFF00"/>
                </a:solidFill>
              </a:rPr>
              <a:t>(</a:t>
            </a:r>
            <a:r>
              <a:rPr lang="tr-TR" sz="2400" b="1" i="1" dirty="0" smtClean="0">
                <a:solidFill>
                  <a:srgbClr val="FFFF00"/>
                </a:solidFill>
              </a:rPr>
              <a:t>Lehrfreiheit</a:t>
            </a:r>
            <a:r>
              <a:rPr lang="tr-TR" sz="2400" b="1" dirty="0" smtClean="0">
                <a:solidFill>
                  <a:srgbClr val="FFFF00"/>
                </a:solidFill>
              </a:rPr>
              <a:t>) was confined within the university.</a:t>
            </a:r>
            <a:r>
              <a:rPr lang="tr-TR" sz="2400" b="1" dirty="0" smtClean="0"/>
              <a:t> It did not include any rights for academics to engage in politics outside their employment</a:t>
            </a:r>
            <a:r>
              <a:rPr lang="tr-TR" sz="1400" b="1" dirty="0" smtClean="0">
                <a:solidFill>
                  <a:srgbClr val="FFCC00"/>
                </a:solidFill>
              </a:rPr>
              <a:t>. </a:t>
            </a:r>
            <a:r>
              <a:rPr lang="tr-TR" sz="1600" b="1" dirty="0" smtClean="0">
                <a:solidFill>
                  <a:srgbClr val="FFCC00"/>
                </a:solidFill>
              </a:rPr>
              <a:t>The encyclopedia of higher education. (Eds. B. R. Clark and G. Neave, 4 vols.), 1295-6 in vol. 2. Pergamon Press. 1992.</a:t>
            </a:r>
          </a:p>
          <a:p>
            <a:pPr eaLnBrk="1" hangingPunct="1">
              <a:lnSpc>
                <a:spcPct val="80000"/>
              </a:lnSpc>
              <a:buClr>
                <a:srgbClr val="FFFF00"/>
              </a:buClr>
              <a:buFont typeface="Wingdings" charset="2"/>
              <a:buChar char="u"/>
            </a:pPr>
            <a:endParaRPr lang="tr-TR" sz="1600" b="1" dirty="0" smtClean="0">
              <a:solidFill>
                <a:srgbClr val="FFCC00"/>
              </a:solidFill>
            </a:endParaRPr>
          </a:p>
          <a:p>
            <a:pPr eaLnBrk="1" hangingPunct="1">
              <a:lnSpc>
                <a:spcPct val="80000"/>
              </a:lnSpc>
              <a:buClr>
                <a:srgbClr val="FFFF00"/>
              </a:buClr>
              <a:buFont typeface="Wingdings" charset="2"/>
              <a:buChar char="u"/>
            </a:pPr>
            <a:r>
              <a:rPr lang="tr-TR" sz="2000" b="1" dirty="0" smtClean="0"/>
              <a:t>“</a:t>
            </a:r>
            <a:r>
              <a:rPr lang="tr-TR" sz="2400" b="1" dirty="0" smtClean="0"/>
              <a:t>....to ensure that academic staff have freedom </a:t>
            </a:r>
            <a:r>
              <a:rPr lang="tr-TR" sz="2400" b="1" dirty="0" smtClean="0">
                <a:solidFill>
                  <a:srgbClr val="FFFF00"/>
                </a:solidFill>
              </a:rPr>
              <a:t>within the law </a:t>
            </a:r>
            <a:r>
              <a:rPr lang="tr-TR" sz="2400" b="1" dirty="0" smtClean="0"/>
              <a:t>to question and</a:t>
            </a:r>
            <a:r>
              <a:rPr lang="tr-TR" sz="2400" b="1" dirty="0" smtClean="0">
                <a:solidFill>
                  <a:srgbClr val="FFFF00"/>
                </a:solidFill>
              </a:rPr>
              <a:t> test received wisdom </a:t>
            </a:r>
            <a:r>
              <a:rPr lang="tr-TR" sz="2400" b="1" dirty="0" smtClean="0"/>
              <a:t>put forwardand to  </a:t>
            </a:r>
            <a:r>
              <a:rPr lang="tr-TR" sz="2400" b="1" dirty="0" smtClean="0">
                <a:solidFill>
                  <a:srgbClr val="FFFF00"/>
                </a:solidFill>
              </a:rPr>
              <a:t>new ideas and or unpopular opinions</a:t>
            </a:r>
            <a:r>
              <a:rPr lang="tr-TR" sz="2400" b="1" dirty="0" smtClean="0"/>
              <a:t> without placing themselves in jeopardy of losing their jobs or privileges they may have at their institutions. </a:t>
            </a:r>
            <a:r>
              <a:rPr lang="tr-TR" sz="1600" b="1" dirty="0" smtClean="0">
                <a:solidFill>
                  <a:srgbClr val="FFCC00"/>
                </a:solidFill>
              </a:rPr>
              <a:t>Article 202 of the Education Reform Act. United Kingdom. 1988</a:t>
            </a:r>
          </a:p>
          <a:p>
            <a:pPr eaLnBrk="1" hangingPunct="1">
              <a:lnSpc>
                <a:spcPct val="80000"/>
              </a:lnSpc>
              <a:buClr>
                <a:srgbClr val="FFFF00"/>
              </a:buClr>
              <a:buFont typeface="Wingdings" charset="2"/>
              <a:buChar char="u"/>
            </a:pPr>
            <a:r>
              <a:rPr lang="tr-TR" sz="2400" b="1" dirty="0" smtClean="0"/>
              <a:t>The rise off social sciences</a:t>
            </a:r>
          </a:p>
          <a:p>
            <a:pPr eaLnBrk="1" hangingPunct="1">
              <a:lnSpc>
                <a:spcPct val="80000"/>
              </a:lnSpc>
              <a:buClr>
                <a:srgbClr val="FFFF00"/>
              </a:buClr>
              <a:buFont typeface="Wingdings" pitchFamily="2" charset="2"/>
              <a:buChar char="§"/>
            </a:pPr>
            <a:endParaRPr lang="tr-TR" sz="1000" b="1" dirty="0" smtClean="0">
              <a:solidFill>
                <a:srgbClr val="FFCC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z="2800" b="1" dirty="0" smtClean="0">
                <a:solidFill>
                  <a:srgbClr val="FFCC00"/>
                </a:solidFill>
                <a:ea typeface="+mj-ea"/>
              </a:rPr>
              <a:t>ACADEMIC FREEDOM AND INSTITUTONAL AUTONOMY OFTEN CONFUSED</a:t>
            </a:r>
            <a:endParaRPr lang="en-US" sz="2800" b="1" dirty="0">
              <a:solidFill>
                <a:srgbClr val="FFCC00"/>
              </a:solidFill>
              <a:ea typeface="+mj-ea"/>
            </a:endParaRPr>
          </a:p>
        </p:txBody>
      </p:sp>
      <p:sp>
        <p:nvSpPr>
          <p:cNvPr id="10243" name="Rectangle 3"/>
          <p:cNvSpPr>
            <a:spLocks noGrp="1" noChangeArrowheads="1"/>
          </p:cNvSpPr>
          <p:nvPr>
            <p:ph type="body" idx="1"/>
          </p:nvPr>
        </p:nvSpPr>
        <p:spPr>
          <a:xfrm>
            <a:off x="457200" y="1600200"/>
            <a:ext cx="8229600" cy="4987925"/>
          </a:xfrm>
        </p:spPr>
        <p:txBody>
          <a:bodyPr/>
          <a:lstStyle/>
          <a:p>
            <a:pPr eaLnBrk="1" hangingPunct="1">
              <a:lnSpc>
                <a:spcPct val="90000"/>
              </a:lnSpc>
              <a:buClr>
                <a:srgbClr val="FFFF00"/>
              </a:buClr>
              <a:buFont typeface="Wingdings" charset="2"/>
              <a:buChar char="u"/>
              <a:defRPr/>
            </a:pPr>
            <a:r>
              <a:rPr lang="en-US" sz="2800" b="1" dirty="0" smtClean="0">
                <a:ea typeface="+mn-ea"/>
              </a:rPr>
              <a:t>Academic freedom and university autonomy are concepts that have evolved hand-in-hand over centuries in a mutually reinforcing fashion.</a:t>
            </a:r>
          </a:p>
          <a:p>
            <a:pPr eaLnBrk="1" hangingPunct="1">
              <a:lnSpc>
                <a:spcPct val="90000"/>
              </a:lnSpc>
              <a:buClr>
                <a:srgbClr val="FFFF00"/>
              </a:buClr>
              <a:buFont typeface="Wingdings" charset="2"/>
              <a:buChar char="u"/>
              <a:defRPr/>
            </a:pPr>
            <a:r>
              <a:rPr lang="en-US" sz="2800" b="1" dirty="0" smtClean="0">
                <a:ea typeface="+mn-ea"/>
              </a:rPr>
              <a:t>But they are not identical:</a:t>
            </a:r>
          </a:p>
          <a:p>
            <a:pPr lvl="1" eaLnBrk="1" hangingPunct="1">
              <a:lnSpc>
                <a:spcPct val="90000"/>
              </a:lnSpc>
              <a:buClr>
                <a:srgbClr val="FFFF00"/>
              </a:buClr>
              <a:buSzPct val="90000"/>
              <a:buFont typeface="Wingdings" charset="2"/>
              <a:buChar char="u"/>
              <a:defRPr/>
            </a:pPr>
            <a:r>
              <a:rPr lang="en-US" sz="2400" b="1" dirty="0" smtClean="0">
                <a:solidFill>
                  <a:srgbClr val="FFFF00"/>
                </a:solidFill>
                <a:ea typeface="+mn-ea"/>
              </a:rPr>
              <a:t>Academic freedom </a:t>
            </a:r>
            <a:r>
              <a:rPr lang="en-US" sz="2400" b="1" dirty="0" smtClean="0">
                <a:ea typeface="+mn-ea"/>
              </a:rPr>
              <a:t>is a </a:t>
            </a:r>
            <a:r>
              <a:rPr lang="en-US" sz="2400" b="1" dirty="0" smtClean="0">
                <a:solidFill>
                  <a:srgbClr val="FFFF00"/>
                </a:solidFill>
                <a:ea typeface="+mn-ea"/>
              </a:rPr>
              <a:t>personal privilege </a:t>
            </a:r>
            <a:r>
              <a:rPr lang="en-US" sz="2400" b="1" dirty="0" smtClean="0">
                <a:ea typeface="+mn-ea"/>
              </a:rPr>
              <a:t>accorded to faculty members. </a:t>
            </a:r>
          </a:p>
          <a:p>
            <a:pPr lvl="1" eaLnBrk="1" hangingPunct="1">
              <a:lnSpc>
                <a:spcPct val="90000"/>
              </a:lnSpc>
              <a:buClr>
                <a:srgbClr val="FFFF00"/>
              </a:buClr>
              <a:buSzPct val="90000"/>
              <a:buFont typeface="Wingdings" charset="2"/>
              <a:buChar char="u"/>
              <a:defRPr/>
            </a:pPr>
            <a:r>
              <a:rPr lang="en-US" sz="2400" b="1" dirty="0" smtClean="0">
                <a:solidFill>
                  <a:srgbClr val="FFFF00"/>
                </a:solidFill>
                <a:ea typeface="+mn-ea"/>
              </a:rPr>
              <a:t>University autonomy</a:t>
            </a:r>
            <a:r>
              <a:rPr lang="en-US" sz="2400" b="1" dirty="0" smtClean="0">
                <a:ea typeface="+mn-ea"/>
              </a:rPr>
              <a:t>, on the other hand, is an </a:t>
            </a:r>
            <a:r>
              <a:rPr lang="en-US" sz="2400" b="1" dirty="0" smtClean="0">
                <a:solidFill>
                  <a:srgbClr val="FFFF00"/>
                </a:solidFill>
                <a:ea typeface="+mn-ea"/>
              </a:rPr>
              <a:t>institutional privilege</a:t>
            </a:r>
            <a:r>
              <a:rPr lang="en-US" sz="2400" b="1" dirty="0" smtClean="0">
                <a:ea typeface="+mn-ea"/>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800" b="1" dirty="0" smtClean="0">
                <a:solidFill>
                  <a:srgbClr val="FFC000"/>
                </a:solidFill>
              </a:rPr>
              <a:t>ARE THERE TENSIONS BETWEEN ACADEMIC FEEDOM AND INSTITUTIONAL  AUTONOMY?</a:t>
            </a:r>
            <a:endParaRPr lang="tr-TR" sz="2800" b="1" dirty="0">
              <a:solidFill>
                <a:srgbClr val="FFC000"/>
              </a:solidFill>
            </a:endParaRPr>
          </a:p>
        </p:txBody>
      </p:sp>
      <p:sp>
        <p:nvSpPr>
          <p:cNvPr id="3" name="Content Placeholder 2"/>
          <p:cNvSpPr>
            <a:spLocks noGrp="1"/>
          </p:cNvSpPr>
          <p:nvPr>
            <p:ph idx="1"/>
          </p:nvPr>
        </p:nvSpPr>
        <p:spPr/>
        <p:txBody>
          <a:bodyPr/>
          <a:lstStyle/>
          <a:p>
            <a:pPr>
              <a:buClr>
                <a:srgbClr val="FFFF00"/>
              </a:buClr>
              <a:buFont typeface="Wingdings" charset="2"/>
              <a:buChar char="u"/>
            </a:pPr>
            <a:r>
              <a:rPr lang="tr-TR" sz="2400" b="1" dirty="0" smtClean="0"/>
              <a:t>They are complimentary and reinforce each other.</a:t>
            </a:r>
          </a:p>
          <a:p>
            <a:pPr>
              <a:buClr>
                <a:srgbClr val="FFFF00"/>
              </a:buClr>
              <a:buFont typeface="Wingdings" charset="2"/>
              <a:buChar char="u"/>
            </a:pPr>
            <a:r>
              <a:rPr lang="tr-TR" sz="2400" b="1" dirty="0" smtClean="0"/>
              <a:t>Yet, leadership of  the university may violate academic freedom  whereas leadership must be a defender of the academic freedom of scholars.</a:t>
            </a:r>
          </a:p>
          <a:p>
            <a:pPr lvl="1">
              <a:buClr>
                <a:srgbClr val="FFFF00"/>
              </a:buClr>
              <a:buFont typeface="Wingdings" charset="2"/>
              <a:buChar char="u"/>
            </a:pPr>
            <a:r>
              <a:rPr lang="tr-TR" sz="2000" b="1" dirty="0" smtClean="0"/>
              <a:t>Good practices: University of Virgina,</a:t>
            </a:r>
            <a:r>
              <a:rPr lang="tr-TR" sz="2000" b="1" dirty="0" smtClean="0"/>
              <a:t> University of Pennsiylvania, Michael </a:t>
            </a:r>
            <a:r>
              <a:rPr lang="tr-TR" sz="2000" b="1" dirty="0" smtClean="0"/>
              <a:t>Mann and public prosecutor Ken Cucinelli’s fraud invetsigation</a:t>
            </a:r>
          </a:p>
          <a:p>
            <a:pPr>
              <a:buClr>
                <a:srgbClr val="FFFF00"/>
              </a:buClr>
              <a:buFont typeface="Wingdings" charset="2"/>
              <a:buChar char="u"/>
            </a:pPr>
            <a:r>
              <a:rPr lang="tr-TR" sz="2400" b="1" dirty="0" smtClean="0"/>
              <a:t>The reverse is also true: academics can sometimes do violate the autonomy of the institution in the name of academic freedom.</a:t>
            </a:r>
            <a:endParaRPr lang="tr-TR" sz="2000" b="1" dirty="0" smtClean="0"/>
          </a:p>
          <a:p>
            <a:pPr lvl="1">
              <a:buClr>
                <a:srgbClr val="FFFF00"/>
              </a:buClr>
              <a:buFont typeface="Wingdings" charset="2"/>
              <a:buChar char="u"/>
            </a:pPr>
            <a:r>
              <a:rPr lang="tr-TR" sz="2000" b="1" dirty="0" smtClean="0"/>
              <a:t>Resisting change and innovation</a:t>
            </a:r>
          </a:p>
          <a:p>
            <a:pPr lvl="1">
              <a:buClr>
                <a:srgbClr val="FFFF00"/>
              </a:buClr>
              <a:buFont typeface="Wingdings" charset="2"/>
              <a:buChar char="u"/>
            </a:pPr>
            <a:r>
              <a:rPr lang="tr-TR" sz="2000" b="1" dirty="0" smtClean="0"/>
              <a:t>Boğaziçi University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3232</TotalTime>
  <Words>2324</Words>
  <Application>Microsoft Macintosh PowerPoint</Application>
  <PresentationFormat>On-screen Show (4:3)</PresentationFormat>
  <Paragraphs>172</Paragraphs>
  <Slides>24</Slides>
  <Notes>0</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Beam</vt:lpstr>
      <vt:lpstr>ACADEMIC FREEDOM AND INSTITUTIONAL  AUTONOMY:  RELEVANCE FOR INTERNATIONAL NETWORKING AND COLLABORATION AMONG INSTITUTIONS OF HIGHER EDUCATION</vt:lpstr>
      <vt:lpstr>What I Plan To Do?</vt:lpstr>
      <vt:lpstr>THE UNIVERSITY: ONE OF THE OLDEST INSTITUTIONS IN THE WORLD</vt:lpstr>
      <vt:lpstr>WHAT MAKES A UNIVERSITY SO DURABLE  AND DISTINCT AS AN INSTITUTION:  ACADEMIC FREEDOM AND INSTITUTONAL AUTONOMY </vt:lpstr>
      <vt:lpstr>NATION STATE and  UNIVERSITIES</vt:lpstr>
      <vt:lpstr>MODERN CONCEPT OF ACADEMIC FREEDOM: Are There Limits?</vt:lpstr>
      <vt:lpstr>MODERN CONCEPT OF ACADEMIC FREEDOM: Are There Limits?</vt:lpstr>
      <vt:lpstr>ACADEMIC FREEDOM AND INSTITUTONAL AUTONOMY OFTEN CONFUSED</vt:lpstr>
      <vt:lpstr>ARE THERE TENSIONS BETWEEN ACADEMIC FEEDOM AND INSTITUTIONAL  AUTONOMY?</vt:lpstr>
      <vt:lpstr>UNIVERSITY AUTONOMY AND THE CHANGING ROLE OF THE STATE</vt:lpstr>
      <vt:lpstr>TRADITIONAL UNIVERSITY AUTONOMY: Freedom from (State) Interference </vt:lpstr>
      <vt:lpstr>OECD IDENTIFIES EIGHT CRITERIA OECD, Education Policy Analysis 2003 .Chapter on CHANGING PATTERNS OF GOVERNANCE IN HIGHER EDUCATION </vt:lpstr>
      <vt:lpstr>RECENT EUA STUDY TO TAKE STOCK OF UNIVERSITY AUTONOMY IN EUROPE Thomas Estermann and Terhi Nokkola,” Unıversity in Europe. An Exploratory Study”.</vt:lpstr>
      <vt:lpstr>MAJOR  DEVELOPMENTS/CHALLENGES  IMPACTING THE GLOBAL HIGHER EDUCATION AGENDA</vt:lpstr>
      <vt:lpstr>MAJOR  DEVELOPMENTS/CHALLENGES (cont...............)</vt:lpstr>
      <vt:lpstr>NEW ACTORS/AGENTS IN UNIVERSITY AUTONOMY AND ACCOUNTABILITY</vt:lpstr>
      <vt:lpstr>CHALLENGES?</vt:lpstr>
      <vt:lpstr>How Do We Meet Those Challenges ?</vt:lpstr>
      <vt:lpstr>Institutional Level</vt:lpstr>
      <vt:lpstr>National Context</vt:lpstr>
      <vt:lpstr>International Level</vt:lpstr>
      <vt:lpstr>International Level: Networking</vt:lpstr>
      <vt:lpstr>UNIVERSITATUM AND THE OBSERVATORY</vt:lpstr>
      <vt:lpstr>Activities of the Magna Charta Observatory: What Do We Do?</vt:lpstr>
    </vt:vector>
  </TitlesOfParts>
  <Company>METUCC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FREEDOM AND UNIVERSITY AUTONOMY IN TODAY’S GLOBAL WORLD</dc:title>
  <dc:creator>Guruz</dc:creator>
  <cp:lastModifiedBy>Üstün Ergüder</cp:lastModifiedBy>
  <cp:revision>162</cp:revision>
  <dcterms:created xsi:type="dcterms:W3CDTF">2011-06-03T07:53:14Z</dcterms:created>
  <dcterms:modified xsi:type="dcterms:W3CDTF">2011-06-03T07:59:50Z</dcterms:modified>
</cp:coreProperties>
</file>