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61" r:id="rId2"/>
    <p:sldId id="442" r:id="rId3"/>
    <p:sldId id="402" r:id="rId4"/>
    <p:sldId id="431" r:id="rId5"/>
    <p:sldId id="453" r:id="rId6"/>
    <p:sldId id="411" r:id="rId7"/>
    <p:sldId id="427" r:id="rId8"/>
    <p:sldId id="270" r:id="rId9"/>
    <p:sldId id="447" r:id="rId10"/>
    <p:sldId id="454" r:id="rId11"/>
    <p:sldId id="358" r:id="rId12"/>
    <p:sldId id="459" r:id="rId13"/>
    <p:sldId id="397" r:id="rId14"/>
    <p:sldId id="385" r:id="rId15"/>
    <p:sldId id="479" r:id="rId16"/>
    <p:sldId id="476" r:id="rId17"/>
    <p:sldId id="477" r:id="rId18"/>
    <p:sldId id="480" r:id="rId19"/>
    <p:sldId id="483" r:id="rId20"/>
    <p:sldId id="484" r:id="rId21"/>
    <p:sldId id="481" r:id="rId22"/>
    <p:sldId id="478" r:id="rId23"/>
    <p:sldId id="482" r:id="rId24"/>
    <p:sldId id="486" r:id="rId25"/>
    <p:sldId id="487" r:id="rId26"/>
    <p:sldId id="488" r:id="rId27"/>
    <p:sldId id="489" r:id="rId28"/>
    <p:sldId id="485" r:id="rId29"/>
    <p:sldId id="474" r:id="rId30"/>
  </p:sldIdLst>
  <p:sldSz cx="9144000" cy="6858000" type="screen4x3"/>
  <p:notesSz cx="7045325" cy="9345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60F21"/>
    <a:srgbClr val="CC006B"/>
    <a:srgbClr val="1B4282"/>
    <a:srgbClr val="00D3FF"/>
    <a:srgbClr val="EAEAEA"/>
    <a:srgbClr val="42B716"/>
    <a:srgbClr val="006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vertBarState="maximized">
    <p:restoredLeft sz="16039" autoAdjust="0"/>
    <p:restoredTop sz="94707" autoAdjust="0"/>
  </p:normalViewPr>
  <p:slideViewPr>
    <p:cSldViewPr snapToObjects="1">
      <p:cViewPr>
        <p:scale>
          <a:sx n="60" d="100"/>
          <a:sy n="60" d="100"/>
        </p:scale>
        <p:origin x="-1152" y="-7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MY"/>
  <c:style val="3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Malaysia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2"/>
                <c:pt idx="0">
                  <c:v>1177</c:v>
                </c:pt>
                <c:pt idx="1">
                  <c:v>1276</c:v>
                </c:pt>
                <c:pt idx="2">
                  <c:v>1760</c:v>
                </c:pt>
                <c:pt idx="3">
                  <c:v>2306</c:v>
                </c:pt>
                <c:pt idx="4">
                  <c:v>2838</c:v>
                </c:pt>
                <c:pt idx="5">
                  <c:v>3785</c:v>
                </c:pt>
                <c:pt idx="6">
                  <c:v>4434</c:v>
                </c:pt>
                <c:pt idx="7">
                  <c:v>6746</c:v>
                </c:pt>
                <c:pt idx="8">
                  <c:v>9849</c:v>
                </c:pt>
                <c:pt idx="9">
                  <c:v>9961</c:v>
                </c:pt>
                <c:pt idx="10">
                  <c:v>12331.718000000004</c:v>
                </c:pt>
                <c:pt idx="11">
                  <c:v>15266.666883999975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Thailand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Sheet1!$C$2:$C$13</c:f>
              <c:numCache>
                <c:formatCode>#,##0</c:formatCode>
                <c:ptCount val="12"/>
                <c:pt idx="0">
                  <c:v>2077</c:v>
                </c:pt>
                <c:pt idx="1">
                  <c:v>2333</c:v>
                </c:pt>
                <c:pt idx="2">
                  <c:v>2961</c:v>
                </c:pt>
                <c:pt idx="3">
                  <c:v>3551</c:v>
                </c:pt>
                <c:pt idx="4">
                  <c:v>4192</c:v>
                </c:pt>
                <c:pt idx="5">
                  <c:v>5400</c:v>
                </c:pt>
                <c:pt idx="6">
                  <c:v>6183</c:v>
                </c:pt>
                <c:pt idx="7">
                  <c:v>7329</c:v>
                </c:pt>
                <c:pt idx="8">
                  <c:v>7584</c:v>
                </c:pt>
                <c:pt idx="9">
                  <c:v>7414</c:v>
                </c:pt>
                <c:pt idx="10">
                  <c:v>8437.1319999999851</c:v>
                </c:pt>
                <c:pt idx="11">
                  <c:v>9601.4562159999732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Singapore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Sheet1!$D$2:$D$13</c:f>
              <c:numCache>
                <c:formatCode>#,##0</c:formatCode>
                <c:ptCount val="12"/>
                <c:pt idx="0">
                  <c:v>5180</c:v>
                </c:pt>
                <c:pt idx="1">
                  <c:v>5440</c:v>
                </c:pt>
                <c:pt idx="2">
                  <c:v>6224</c:v>
                </c:pt>
                <c:pt idx="3">
                  <c:v>6188</c:v>
                </c:pt>
                <c:pt idx="4">
                  <c:v>8291</c:v>
                </c:pt>
                <c:pt idx="5">
                  <c:v>10030</c:v>
                </c:pt>
                <c:pt idx="6">
                  <c:v>10080</c:v>
                </c:pt>
                <c:pt idx="7">
                  <c:v>11156</c:v>
                </c:pt>
                <c:pt idx="8">
                  <c:v>11598</c:v>
                </c:pt>
                <c:pt idx="9">
                  <c:v>11039</c:v>
                </c:pt>
                <c:pt idx="10">
                  <c:v>11900.04200000001</c:v>
                </c:pt>
                <c:pt idx="11">
                  <c:v>12828.245276000012</c:v>
                </c:pt>
              </c:numCache>
            </c:numRef>
          </c:val>
        </c:ser>
        <c:marker val="1"/>
        <c:axId val="108916736"/>
        <c:axId val="108918272"/>
      </c:lineChart>
      <c:catAx>
        <c:axId val="108916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 sz="1400"/>
            </a:pPr>
            <a:endParaRPr lang="en-US"/>
          </a:p>
        </c:txPr>
        <c:crossAx val="108918272"/>
        <c:crosses val="autoZero"/>
        <c:auto val="1"/>
        <c:lblAlgn val="ctr"/>
        <c:lblOffset val="100"/>
      </c:catAx>
      <c:valAx>
        <c:axId val="108918272"/>
        <c:scaling>
          <c:orientation val="minMax"/>
        </c:scaling>
        <c:axPos val="l"/>
        <c:numFmt formatCode="#,##0" sourceLinked="1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108916736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52649" cy="46728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1050" y="1"/>
            <a:ext cx="3052649" cy="46728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90053378-A7DA-4AD4-BEB2-476DCA5CF805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6849"/>
            <a:ext cx="3052649" cy="46728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1050" y="8876849"/>
            <a:ext cx="3052649" cy="46728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58134CBC-60C2-4E71-9DEA-3F4BC7725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52649" cy="467281"/>
          </a:xfrm>
          <a:prstGeom prst="rect">
            <a:avLst/>
          </a:prstGeom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1050" y="1"/>
            <a:ext cx="3052649" cy="467281"/>
          </a:xfrm>
          <a:prstGeom prst="rect">
            <a:avLst/>
          </a:prstGeom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12" charset="0"/>
              </a:defRPr>
            </a:lvl1pPr>
          </a:lstStyle>
          <a:p>
            <a:pPr>
              <a:defRPr/>
            </a:pPr>
            <a:fld id="{A42D0290-3C62-4034-810A-C07512ACF062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208" y="4439909"/>
            <a:ext cx="5636911" cy="4205525"/>
          </a:xfrm>
          <a:prstGeom prst="rect">
            <a:avLst/>
          </a:prstGeom>
        </p:spPr>
        <p:txBody>
          <a:bodyPr vert="horz" wrap="square" lIns="96442" tIns="48221" rIns="96442" bIns="4822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6849"/>
            <a:ext cx="3052649" cy="467281"/>
          </a:xfrm>
          <a:prstGeom prst="rect">
            <a:avLst/>
          </a:prstGeom>
        </p:spPr>
        <p:txBody>
          <a:bodyPr vert="horz" wrap="square" lIns="96442" tIns="48221" rIns="96442" bIns="4822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1050" y="8876849"/>
            <a:ext cx="3052649" cy="467281"/>
          </a:xfrm>
          <a:prstGeom prst="rect">
            <a:avLst/>
          </a:prstGeom>
        </p:spPr>
        <p:txBody>
          <a:bodyPr vert="horz" wrap="square" lIns="96442" tIns="48221" rIns="96442" bIns="4822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12" charset="0"/>
              </a:defRPr>
            </a:lvl1pPr>
          </a:lstStyle>
          <a:p>
            <a:pPr>
              <a:defRPr/>
            </a:pPr>
            <a:fld id="{FA2E5A0F-D086-4772-B62E-19311FBA8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D0F052-A94F-4DB4-BBCD-A692EF1A773F}" type="slidenum">
              <a:rPr lang="en-US" smtClean="0">
                <a:latin typeface="Calibri" pitchFamily="34" charset="0"/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680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latin typeface="Calibri" pitchFamily="34" charset="0"/>
              </a:rPr>
              <a:t>MBA &amp; MM Programme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CFE965-9166-4372-91BA-E45E83F80C93}" type="slidenum">
              <a:rPr lang="en-US" smtClean="0">
                <a:latin typeface="Calibri" pitchFamily="34" charset="0"/>
              </a:rPr>
              <a:pPr/>
              <a:t>8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8B61CD-F702-46D6-9421-818E97F0A481}" type="slidenum">
              <a:rPr lang="en-US" smtClean="0">
                <a:latin typeface="Calibri" pitchFamily="34" charset="0"/>
              </a:rPr>
              <a:pPr/>
              <a:t>11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132625-C3FB-443D-B0D9-416EFA422B6D}" type="slidenum">
              <a:rPr lang="en-US" smtClean="0">
                <a:latin typeface="Calibri" pitchFamily="34" charset="0"/>
              </a:rPr>
              <a:pPr/>
              <a:t>14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CCAF-CFA2-41CA-90C5-66FC297CE4FA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107CE-F489-4BA5-805D-4742526B1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08110-1AA4-4E87-8C22-13DC4873389E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F7DAA-01B6-402F-BA8F-5174C1029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5093F-E664-41E3-A733-88B53B3D53DA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E3ED9-98F1-497F-920F-DDA45CAC7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88EAB-C14F-4EB8-907A-E7E0DA1C4A16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3DFB-8506-4D24-BE0E-2DD26A640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6134B-6B74-469D-A94F-035A2AFAEB42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DE36A-824B-4875-A39B-CEE30E1DC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CE2A5-F4A6-4759-A179-C9827CD65AB2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73F33-CF42-48EB-819E-63025F568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63A6A-C4D0-4308-9FA6-2067D5A2B901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4FF09-448C-450D-AFE9-DE416C07E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2114F-A361-4C05-A0E5-27D28486A4FD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F65DC-AEBF-4E20-B890-19E1C087A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7A32-05D1-48FF-97A0-87B629FAF77A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54C7-1CAE-4264-A8FF-95DDAAE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2565E-AD78-4752-9119-044980F3ED0B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F8F19-FFF8-4DBE-8EE2-3B0EC84DE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A3481-8FD0-403F-B378-4479A0DA9084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B7B9-C7BB-4E65-B1FF-43BFAFA64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2" charset="0"/>
              </a:defRPr>
            </a:lvl1pPr>
          </a:lstStyle>
          <a:p>
            <a:pPr>
              <a:defRPr/>
            </a:pPr>
            <a:fld id="{23AA456D-79BE-4BEF-8411-6C169D2FFE4F}" type="datetime1">
              <a:rPr lang="en-US"/>
              <a:pPr>
                <a:defRPr/>
              </a:pPr>
              <a:t>6/4/2011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2" charset="0"/>
              </a:defRPr>
            </a:lvl1pPr>
          </a:lstStyle>
          <a:p>
            <a:pPr>
              <a:defRPr/>
            </a:pPr>
            <a:fld id="{2E216F55-A757-4836-9CB4-B64A52405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Microsoft_Office_Excel_97-2003_Worksheet1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7.png"/><Relationship Id="rId7" Type="http://schemas.openxmlformats.org/officeDocument/2006/relationships/image" Target="../media/image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pm.edu.my/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5026" y="-24"/>
            <a:ext cx="1227436" cy="95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-24"/>
            <a:ext cx="1143003" cy="114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714611" y="71414"/>
            <a:ext cx="4071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dirty="0" smtClean="0"/>
              <a:t>2</a:t>
            </a:r>
            <a:r>
              <a:rPr lang="en-MY" baseline="30000" dirty="0" smtClean="0"/>
              <a:t>nd</a:t>
            </a:r>
            <a:r>
              <a:rPr lang="en-MY" dirty="0" smtClean="0"/>
              <a:t>  EURASIAN SILK ROAD </a:t>
            </a:r>
          </a:p>
          <a:p>
            <a:pPr algn="ctr"/>
            <a:r>
              <a:rPr lang="en-MY" dirty="0" smtClean="0"/>
              <a:t>UNIVERSITIES CONVENTION</a:t>
            </a:r>
          </a:p>
          <a:p>
            <a:pPr algn="ctr"/>
            <a:r>
              <a:rPr lang="en-US" dirty="0" smtClean="0"/>
              <a:t>3-6June 2011</a:t>
            </a:r>
            <a:endParaRPr lang="en-MY" dirty="0"/>
          </a:p>
        </p:txBody>
      </p:sp>
      <p:sp>
        <p:nvSpPr>
          <p:cNvPr id="5" name="Rectangle 4"/>
          <p:cNvSpPr/>
          <p:nvPr/>
        </p:nvSpPr>
        <p:spPr>
          <a:xfrm>
            <a:off x="1857324" y="3526697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Developing a Robust Research Culture in Malaysia – a Case for UPM</a:t>
            </a:r>
            <a:endParaRPr lang="en-MY" sz="24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7324" y="6027003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solidFill>
                  <a:srgbClr val="FFFF00"/>
                </a:solidFill>
              </a:rPr>
              <a:t>Mohd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</a:rPr>
              <a:t>Saleh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</a:rPr>
              <a:t>Jaafar</a:t>
            </a:r>
            <a:endParaRPr lang="en-US" sz="1600" dirty="0" smtClean="0">
              <a:solidFill>
                <a:srgbClr val="FFFF00"/>
              </a:solidFill>
            </a:endParaRPr>
          </a:p>
          <a:p>
            <a:pPr algn="r"/>
            <a:r>
              <a:rPr lang="en-US" sz="1600" dirty="0" smtClean="0">
                <a:solidFill>
                  <a:srgbClr val="FFFF00"/>
                </a:solidFill>
              </a:rPr>
              <a:t>Deputy Vice Chancellor for Research and Innovation</a:t>
            </a:r>
          </a:p>
          <a:p>
            <a:pPr algn="r"/>
            <a:r>
              <a:rPr lang="en-US" sz="1600" dirty="0" smtClean="0">
                <a:solidFill>
                  <a:srgbClr val="FFFF00"/>
                </a:solidFill>
              </a:rPr>
              <a:t>tncpi@putra.upm.edu.my</a:t>
            </a:r>
            <a:endParaRPr lang="en-MY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71546"/>
            <a:ext cx="2500298" cy="5000636"/>
          </a:xfrm>
          <a:prstGeom prst="rect">
            <a:avLst/>
          </a:prstGeom>
          <a:solidFill>
            <a:srgbClr val="C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14291"/>
            <a:ext cx="6072198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   PROGRAMMES OFFERED</a:t>
            </a:r>
            <a:endParaRPr lang="en-US" sz="36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571736" y="1071546"/>
            <a:ext cx="4429156" cy="1143008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 Faculties, 2 Schools,</a:t>
            </a:r>
            <a:r>
              <a:rPr kumimoji="1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</a:t>
            </a:r>
            <a:r>
              <a:rPr kumimoji="1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 Institutes offering: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4546" y="2643182"/>
            <a:ext cx="4572000" cy="28992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7 Diploma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programmes</a:t>
            </a:r>
            <a:endParaRPr lang="en-US" sz="2400" b="1" dirty="0" smtClean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55 Bachelor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programmes</a:t>
            </a:r>
            <a:endParaRPr lang="en-US" sz="2400" b="1" dirty="0" smtClean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43 Master programs by Course Work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More than 250 fields of study -Master and PhD by Thesis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6" y="1363201"/>
            <a:ext cx="23574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Agriculture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Forestry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Veterinary Medicine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Economics &amp;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  Management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Engineering 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Educational Studies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Science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Food Science &amp;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 Technology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Human Ecology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Modern Languages &amp;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 Communication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Design &amp; Architecture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Computer Science &amp;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 Information Technology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Biotechnology &amp;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1200" b="1" dirty="0" err="1" smtClean="0">
                <a:solidFill>
                  <a:schemeClr val="bg1"/>
                </a:solidFill>
                <a:latin typeface="+mn-lt"/>
              </a:rPr>
              <a:t>Biomolecular</a:t>
            </a: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Sciences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Environmental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  Studies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Faculty of Agriculture &amp; Food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  Science (</a:t>
            </a:r>
            <a:r>
              <a:rPr lang="en-US" sz="1200" b="1" dirty="0" err="1" smtClean="0">
                <a:solidFill>
                  <a:schemeClr val="bg1"/>
                </a:solidFill>
                <a:latin typeface="+mn-lt"/>
              </a:rPr>
              <a:t>Bintulu</a:t>
            </a: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 Campus)</a:t>
            </a:r>
          </a:p>
          <a:p>
            <a:endParaRPr lang="en-US" sz="1200" b="1" dirty="0" smtClean="0">
              <a:solidFill>
                <a:schemeClr val="bg1"/>
              </a:solidFill>
              <a:latin typeface="+mn-lt"/>
            </a:endParaRPr>
          </a:p>
          <a:p>
            <a:endParaRPr lang="en-US" sz="1200" b="1" dirty="0" smtClean="0">
              <a:solidFill>
                <a:schemeClr val="bg1"/>
              </a:solidFill>
              <a:latin typeface="+mn-lt"/>
            </a:endParaRPr>
          </a:p>
          <a:p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16" y="1107066"/>
            <a:ext cx="2285984" cy="5000636"/>
          </a:xfrm>
          <a:prstGeom prst="rect">
            <a:avLst/>
          </a:prstGeom>
          <a:solidFill>
            <a:srgbClr val="C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 School of Graduate Studies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 Graduate School of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  Management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Institute of Bioscience</a:t>
            </a: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Institute of Advance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 Technology</a:t>
            </a: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Institute of Gerontology</a:t>
            </a: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Institute of Mathematical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 Research</a:t>
            </a: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Halal</a:t>
            </a:r>
            <a:r>
              <a:rPr lang="en-US" sz="1200" b="1" dirty="0" smtClean="0">
                <a:solidFill>
                  <a:schemeClr val="bg1"/>
                </a:solidFill>
              </a:rPr>
              <a:t> Product Research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 Institute</a:t>
            </a: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Institute of Agricultural and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 Food Policy Studies</a:t>
            </a: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Institute of Tropical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 Forestry &amp; Forest Product</a:t>
            </a: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Institute for Social Sciences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 Studies</a:t>
            </a:r>
          </a:p>
          <a:p>
            <a:pPr>
              <a:buFontTx/>
              <a:buChar char="•"/>
            </a:pPr>
            <a:r>
              <a:rPr lang="en-US" sz="1200" b="1" dirty="0" smtClean="0">
                <a:solidFill>
                  <a:schemeClr val="bg1"/>
                </a:solidFill>
              </a:rPr>
              <a:t> Institute of Tropical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   Agriculture</a:t>
            </a:r>
          </a:p>
        </p:txBody>
      </p:sp>
      <p:pic>
        <p:nvPicPr>
          <p:cNvPr id="14" name="Picture 13" descr="logo UPM_berilmu berbakti_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661562" y="-125039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848592" y="246622"/>
            <a:ext cx="1295408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    </a:t>
            </a:r>
            <a:endParaRPr lang="en-US" sz="36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6" name="Picture 15" descr="berilmu berbakt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85800" y="619125"/>
            <a:ext cx="7696200" cy="523875"/>
          </a:xfrm>
          <a:prstGeom prst="rect">
            <a:avLst/>
          </a:prstGeom>
          <a:solidFill>
            <a:srgbClr val="B60F2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ms-MY" sz="2800" b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MoU/MoA by Continents (Active)</a:t>
            </a: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1271588" y="5638800"/>
            <a:ext cx="6500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Total of 90 </a:t>
            </a:r>
            <a:r>
              <a:rPr lang="en-US" dirty="0" err="1">
                <a:solidFill>
                  <a:schemeClr val="bg1"/>
                </a:solidFill>
              </a:rPr>
              <a:t>MoU</a:t>
            </a:r>
            <a:r>
              <a:rPr lang="en-US" dirty="0">
                <a:solidFill>
                  <a:schemeClr val="bg1"/>
                </a:solidFill>
              </a:rPr>
              <a:t> active until </a:t>
            </a:r>
            <a:r>
              <a:rPr lang="en-US" dirty="0" smtClean="0">
                <a:solidFill>
                  <a:schemeClr val="bg1"/>
                </a:solidFill>
              </a:rPr>
              <a:t>March 2011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050" name="Chart 6"/>
          <p:cNvGraphicFramePr>
            <a:graphicFrameLocks/>
          </p:cNvGraphicFramePr>
          <p:nvPr/>
        </p:nvGraphicFramePr>
        <p:xfrm>
          <a:off x="928662" y="1285874"/>
          <a:ext cx="7453338" cy="4352926"/>
        </p:xfrm>
        <a:graphic>
          <a:graphicData uri="http://schemas.openxmlformats.org/presentationml/2006/ole">
            <p:oleObj spid="_x0000_s2050" r:id="rId4" imgW="6797629" imgH="4072481" progId="Excel.Sheet.8">
              <p:embed/>
            </p:oleObj>
          </a:graphicData>
        </a:graphic>
      </p:graphicFrame>
      <p:pic>
        <p:nvPicPr>
          <p:cNvPr id="7" name="Picture 5" descr="berilmu berbakt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1809" y="285728"/>
            <a:ext cx="6245117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INTERNATIONAL  PARTNERSHIP</a:t>
            </a:r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500034" y="1285860"/>
            <a:ext cx="7500990" cy="4248160"/>
            <a:chOff x="381000" y="1428736"/>
            <a:chExt cx="8334404" cy="4819664"/>
          </a:xfr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6200000" scaled="0"/>
          </a:gradFill>
        </p:grpSpPr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3733800" y="3352800"/>
              <a:ext cx="1524000" cy="990600"/>
            </a:xfrm>
            <a:prstGeom prst="octagon">
              <a:avLst>
                <a:gd name="adj" fmla="val 2928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latin typeface="Calibri" pitchFamily="34" charset="0"/>
                </a:rPr>
                <a:t>`</a:t>
              </a:r>
              <a:r>
                <a:rPr lang="en-US" sz="2200" b="1" dirty="0">
                  <a:latin typeface="Calibri" pitchFamily="34" charset="0"/>
                </a:rPr>
                <a:t>Win-Win’</a:t>
              </a:r>
            </a:p>
            <a:p>
              <a:pPr algn="ctr"/>
              <a:r>
                <a:rPr lang="en-US" sz="2200" b="1" dirty="0">
                  <a:latin typeface="Calibri" pitchFamily="34" charset="0"/>
                </a:rPr>
                <a:t>Projects</a:t>
              </a:r>
            </a:p>
          </p:txBody>
        </p:sp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6400800" y="2133600"/>
              <a:ext cx="2286000" cy="9144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Students Attachment/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Students Exchange</a:t>
              </a:r>
              <a:r>
                <a:rPr lang="en-US" sz="1600" b="1" dirty="0"/>
                <a:t> </a:t>
              </a: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6786578" y="3357562"/>
              <a:ext cx="1928826" cy="10668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Staff Attachment/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Staff Exchange</a:t>
              </a:r>
              <a:r>
                <a:rPr lang="en-US" sz="1600" b="1" dirty="0"/>
                <a:t> </a:t>
              </a: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>
              <a:off x="1066800" y="5181600"/>
              <a:ext cx="1524000" cy="8382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Joint Research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Projects</a:t>
              </a: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4953000" y="1447800"/>
              <a:ext cx="1333512" cy="9144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Curriculum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Development</a:t>
              </a: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auto">
            <a:xfrm>
              <a:off x="4800600" y="5257800"/>
              <a:ext cx="1524000" cy="9144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Joint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Postgraduate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Supervision</a:t>
              </a: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2819400" y="5257800"/>
              <a:ext cx="1828800" cy="9906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Innovation &amp;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Commercialization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Activities</a:t>
              </a: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6477000" y="4648200"/>
              <a:ext cx="2166966" cy="10668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External Examiners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for Postgraduate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Studies</a:t>
              </a:r>
            </a:p>
          </p:txBody>
        </p:sp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2357422" y="1428736"/>
              <a:ext cx="2362200" cy="11430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Co-Organizing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Academic Activities </a:t>
              </a:r>
            </a:p>
            <a:p>
              <a:pPr algn="ctr"/>
              <a:r>
                <a:rPr lang="en-US" sz="1400" b="1" dirty="0">
                  <a:latin typeface="Calibri" pitchFamily="34" charset="0"/>
                </a:rPr>
                <a:t>(Conferences/Symposium/</a:t>
              </a:r>
            </a:p>
            <a:p>
              <a:pPr algn="ctr"/>
              <a:r>
                <a:rPr lang="en-US" sz="1400" b="1" dirty="0">
                  <a:latin typeface="Calibri" pitchFamily="34" charset="0"/>
                </a:rPr>
                <a:t>Workshop and etc)</a:t>
              </a: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381000" y="3810000"/>
              <a:ext cx="2133600" cy="11430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Assessors/ Academic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Advisor for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Undergraduate </a:t>
              </a:r>
            </a:p>
            <a:p>
              <a:pPr algn="ctr"/>
              <a:r>
                <a:rPr lang="en-US" sz="1600" b="1" dirty="0" err="1">
                  <a:latin typeface="Calibri" pitchFamily="34" charset="0"/>
                </a:rPr>
                <a:t>Programmes</a:t>
              </a:r>
              <a:endParaRPr lang="en-US" sz="1600" b="1" dirty="0">
                <a:latin typeface="Calibri" pitchFamily="34" charset="0"/>
              </a:endParaRPr>
            </a:p>
          </p:txBody>
        </p:sp>
        <p:sp>
          <p:nvSpPr>
            <p:cNvPr id="19" name="AutoShape 25"/>
            <p:cNvSpPr>
              <a:spLocks noChangeArrowheads="1"/>
            </p:cNvSpPr>
            <p:nvPr/>
          </p:nvSpPr>
          <p:spPr bwMode="auto">
            <a:xfrm>
              <a:off x="533400" y="2667000"/>
              <a:ext cx="1905000" cy="838200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Calibri" pitchFamily="34" charset="0"/>
                </a:rPr>
                <a:t>Publication of </a:t>
              </a:r>
            </a:p>
            <a:p>
              <a:pPr algn="ctr"/>
              <a:r>
                <a:rPr lang="en-US" sz="1600" b="1" dirty="0">
                  <a:latin typeface="Calibri" pitchFamily="34" charset="0"/>
                </a:rPr>
                <a:t>Articles and Books</a:t>
              </a:r>
            </a:p>
          </p:txBody>
        </p:sp>
        <p:sp>
          <p:nvSpPr>
            <p:cNvPr id="20" name="Line 29"/>
            <p:cNvSpPr>
              <a:spLocks noChangeShapeType="1"/>
            </p:cNvSpPr>
            <p:nvPr/>
          </p:nvSpPr>
          <p:spPr bwMode="auto">
            <a:xfrm flipH="1">
              <a:off x="3810000" y="4495800"/>
              <a:ext cx="228600" cy="6096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1"/>
            <p:cNvSpPr>
              <a:spLocks noChangeShapeType="1"/>
            </p:cNvSpPr>
            <p:nvPr/>
          </p:nvSpPr>
          <p:spPr bwMode="auto">
            <a:xfrm>
              <a:off x="4648200" y="4419600"/>
              <a:ext cx="609600" cy="7620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2"/>
            <p:cNvSpPr>
              <a:spLocks noChangeShapeType="1"/>
            </p:cNvSpPr>
            <p:nvPr/>
          </p:nvSpPr>
          <p:spPr bwMode="auto">
            <a:xfrm>
              <a:off x="5257800" y="4191000"/>
              <a:ext cx="1143000" cy="6096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3"/>
            <p:cNvSpPr>
              <a:spLocks noChangeShapeType="1"/>
            </p:cNvSpPr>
            <p:nvPr/>
          </p:nvSpPr>
          <p:spPr bwMode="auto">
            <a:xfrm>
              <a:off x="5410200" y="3810000"/>
              <a:ext cx="1295400" cy="1524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 flipV="1">
              <a:off x="5181600" y="3124200"/>
              <a:ext cx="1219200" cy="3048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5"/>
            <p:cNvSpPr>
              <a:spLocks noChangeShapeType="1"/>
            </p:cNvSpPr>
            <p:nvPr/>
          </p:nvSpPr>
          <p:spPr bwMode="auto">
            <a:xfrm flipV="1">
              <a:off x="4876800" y="2438400"/>
              <a:ext cx="457200" cy="7620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36"/>
            <p:cNvSpPr>
              <a:spLocks noChangeShapeType="1"/>
            </p:cNvSpPr>
            <p:nvPr/>
          </p:nvSpPr>
          <p:spPr bwMode="auto">
            <a:xfrm flipH="1" flipV="1">
              <a:off x="3886200" y="2743200"/>
              <a:ext cx="304800" cy="5334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7"/>
            <p:cNvSpPr>
              <a:spLocks noChangeShapeType="1"/>
            </p:cNvSpPr>
            <p:nvPr/>
          </p:nvSpPr>
          <p:spPr bwMode="auto">
            <a:xfrm flipH="1" flipV="1">
              <a:off x="2590800" y="3048000"/>
              <a:ext cx="990600" cy="4572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8"/>
            <p:cNvSpPr>
              <a:spLocks noChangeShapeType="1"/>
            </p:cNvSpPr>
            <p:nvPr/>
          </p:nvSpPr>
          <p:spPr bwMode="auto">
            <a:xfrm flipH="1">
              <a:off x="2667000" y="3810000"/>
              <a:ext cx="914400" cy="5334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 flipH="1">
              <a:off x="2590800" y="4191000"/>
              <a:ext cx="1143000" cy="9144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" name="Picture 30" descr="logo UPM_berilmu berbakti_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983034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355129" y="5824855"/>
            <a:ext cx="6245117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Seeking for Students Mobility</a:t>
            </a:r>
            <a:endParaRPr lang="en-US" sz="2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2"/>
          <p:cNvSpPr>
            <a:spLocks noChangeArrowheads="1"/>
          </p:cNvSpPr>
          <p:nvPr/>
        </p:nvSpPr>
        <p:spPr bwMode="auto">
          <a:xfrm>
            <a:off x="3684588" y="3276600"/>
            <a:ext cx="1728787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000000"/>
                </a:solidFill>
              </a:rPr>
              <a:t>Cluster</a:t>
            </a:r>
          </a:p>
        </p:txBody>
      </p:sp>
      <p:sp>
        <p:nvSpPr>
          <p:cNvPr id="68614" name="Line 9"/>
          <p:cNvSpPr>
            <a:spLocks noChangeShapeType="1"/>
          </p:cNvSpPr>
          <p:nvPr/>
        </p:nvSpPr>
        <p:spPr bwMode="auto">
          <a:xfrm flipH="1" flipV="1">
            <a:off x="3319463" y="2220913"/>
            <a:ext cx="647700" cy="876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5" name="Line 10"/>
          <p:cNvSpPr>
            <a:spLocks noChangeShapeType="1"/>
          </p:cNvSpPr>
          <p:nvPr/>
        </p:nvSpPr>
        <p:spPr bwMode="auto">
          <a:xfrm flipV="1">
            <a:off x="5051425" y="2220913"/>
            <a:ext cx="782638" cy="876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6" name="Line 11"/>
          <p:cNvSpPr>
            <a:spLocks noChangeShapeType="1"/>
          </p:cNvSpPr>
          <p:nvPr/>
        </p:nvSpPr>
        <p:spPr bwMode="auto">
          <a:xfrm flipV="1">
            <a:off x="5529263" y="3581400"/>
            <a:ext cx="1371600" cy="46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7" name="Line 12"/>
          <p:cNvSpPr>
            <a:spLocks noChangeShapeType="1"/>
          </p:cNvSpPr>
          <p:nvPr/>
        </p:nvSpPr>
        <p:spPr bwMode="auto">
          <a:xfrm>
            <a:off x="5103813" y="4071938"/>
            <a:ext cx="730250" cy="957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8" name="Line 13"/>
          <p:cNvSpPr>
            <a:spLocks noChangeShapeType="1"/>
          </p:cNvSpPr>
          <p:nvPr/>
        </p:nvSpPr>
        <p:spPr bwMode="auto">
          <a:xfrm flipH="1">
            <a:off x="3319463" y="4071938"/>
            <a:ext cx="822325" cy="9572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9" name="Line 14"/>
          <p:cNvSpPr>
            <a:spLocks noChangeShapeType="1"/>
          </p:cNvSpPr>
          <p:nvPr/>
        </p:nvSpPr>
        <p:spPr bwMode="auto">
          <a:xfrm flipH="1">
            <a:off x="2252663" y="3565525"/>
            <a:ext cx="1287462" cy="46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20" name="Rectangle 15"/>
          <p:cNvSpPr>
            <a:spLocks noChangeArrowheads="1"/>
          </p:cNvSpPr>
          <p:nvPr/>
        </p:nvSpPr>
        <p:spPr bwMode="auto">
          <a:xfrm>
            <a:off x="2846388" y="152400"/>
            <a:ext cx="3562350" cy="457200"/>
          </a:xfrm>
          <a:prstGeom prst="rect">
            <a:avLst/>
          </a:prstGeom>
          <a:solidFill>
            <a:srgbClr val="B60F2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kumimoji="1" lang="en-US" sz="3200" b="1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Research Clusters</a:t>
            </a:r>
          </a:p>
        </p:txBody>
      </p:sp>
      <p:pic>
        <p:nvPicPr>
          <p:cNvPr id="68621" name="Picture 22" descr="Agricultu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050" y="838200"/>
            <a:ext cx="13843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2" name="Oval 3"/>
          <p:cNvSpPr>
            <a:spLocks noChangeArrowheads="1"/>
          </p:cNvSpPr>
          <p:nvPr/>
        </p:nvSpPr>
        <p:spPr bwMode="auto">
          <a:xfrm>
            <a:off x="2405063" y="1490663"/>
            <a:ext cx="1995487" cy="7302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/>
              <a:t>Agriculture</a:t>
            </a:r>
          </a:p>
        </p:txBody>
      </p:sp>
      <p:pic>
        <p:nvPicPr>
          <p:cNvPr id="68623" name="Picture 23" descr="Foo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5700" y="838200"/>
            <a:ext cx="1382713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4" name="Picture 24" descr="Healt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5838" y="2743200"/>
            <a:ext cx="1427162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5" name="Picture 25" descr="Science Tech and Engineering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9463" y="46482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6" name="Picture 26" descr="Forestry n Environmen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2013" y="47244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7" name="Picture 27" descr="Social Sciences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2624138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8" name="Oval 5"/>
          <p:cNvSpPr>
            <a:spLocks noChangeArrowheads="1"/>
          </p:cNvSpPr>
          <p:nvPr/>
        </p:nvSpPr>
        <p:spPr bwMode="auto">
          <a:xfrm>
            <a:off x="5529263" y="2743200"/>
            <a:ext cx="2089150" cy="80645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/>
              <a:t>Health</a:t>
            </a:r>
          </a:p>
        </p:txBody>
      </p:sp>
      <p:sp>
        <p:nvSpPr>
          <p:cNvPr id="68629" name="Oval 6"/>
          <p:cNvSpPr>
            <a:spLocks noChangeArrowheads="1"/>
          </p:cNvSpPr>
          <p:nvPr/>
        </p:nvSpPr>
        <p:spPr bwMode="auto">
          <a:xfrm>
            <a:off x="4217988" y="5029200"/>
            <a:ext cx="3063875" cy="990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en-US" b="1" dirty="0"/>
              <a:t>Science,</a:t>
            </a:r>
          </a:p>
          <a:p>
            <a:pPr algn="r" eaLnBrk="0" hangingPunct="0"/>
            <a:r>
              <a:rPr lang="en-US" b="1" dirty="0"/>
              <a:t>Technology &amp;</a:t>
            </a:r>
          </a:p>
          <a:p>
            <a:pPr algn="r" eaLnBrk="0" hangingPunct="0"/>
            <a:r>
              <a:rPr lang="en-US" b="1" dirty="0"/>
              <a:t>Engineering</a:t>
            </a:r>
          </a:p>
        </p:txBody>
      </p:sp>
      <p:sp>
        <p:nvSpPr>
          <p:cNvPr id="68630" name="Oval 7"/>
          <p:cNvSpPr>
            <a:spLocks noChangeArrowheads="1"/>
          </p:cNvSpPr>
          <p:nvPr/>
        </p:nvSpPr>
        <p:spPr bwMode="auto">
          <a:xfrm>
            <a:off x="2132013" y="5127625"/>
            <a:ext cx="2495550" cy="81597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en-US" b="1" dirty="0"/>
              <a:t>Forestry &amp;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Environment</a:t>
            </a:r>
          </a:p>
        </p:txBody>
      </p:sp>
      <p:sp>
        <p:nvSpPr>
          <p:cNvPr id="68631" name="Oval 8"/>
          <p:cNvSpPr>
            <a:spLocks noChangeArrowheads="1"/>
          </p:cNvSpPr>
          <p:nvPr/>
        </p:nvSpPr>
        <p:spPr bwMode="auto">
          <a:xfrm>
            <a:off x="1701800" y="2667000"/>
            <a:ext cx="2074863" cy="8778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b="1" dirty="0"/>
              <a:t>Social</a:t>
            </a:r>
          </a:p>
          <a:p>
            <a:pPr eaLnBrk="0" hangingPunct="0"/>
            <a:r>
              <a:rPr lang="en-US" b="1" dirty="0"/>
              <a:t>Science</a:t>
            </a:r>
          </a:p>
        </p:txBody>
      </p:sp>
      <p:sp>
        <p:nvSpPr>
          <p:cNvPr id="68632" name="Oval 4"/>
          <p:cNvSpPr>
            <a:spLocks noChangeArrowheads="1"/>
          </p:cNvSpPr>
          <p:nvPr/>
        </p:nvSpPr>
        <p:spPr bwMode="auto">
          <a:xfrm>
            <a:off x="4865688" y="1490663"/>
            <a:ext cx="1958975" cy="735012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/>
              <a:t>Food</a:t>
            </a:r>
          </a:p>
        </p:txBody>
      </p:sp>
      <p:pic>
        <p:nvPicPr>
          <p:cNvPr id="25" name="Picture 5" descr="berilmu berbakti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4"/>
          <p:cNvSpPr>
            <a:spLocks noChangeArrowheads="1"/>
          </p:cNvSpPr>
          <p:nvPr/>
        </p:nvSpPr>
        <p:spPr bwMode="auto">
          <a:xfrm>
            <a:off x="1003300" y="2286000"/>
            <a:ext cx="7226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Calibri" pitchFamily="34" charset="0"/>
                <a:cs typeface="Arial" pitchFamily="34" charset="0"/>
              </a:rPr>
              <a:t>Outcome</a:t>
            </a:r>
            <a:endParaRPr lang="en-US" sz="2800" i="1" dirty="0"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4283" y="2928934"/>
          <a:ext cx="8643997" cy="162905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500461"/>
                <a:gridCol w="1000133"/>
                <a:gridCol w="993472"/>
                <a:gridCol w="1006793"/>
                <a:gridCol w="928692"/>
                <a:gridCol w="1214446"/>
              </a:tblGrid>
              <a:tr h="34160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Outcome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2006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2007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2008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2009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2" charset="0"/>
                        </a:rPr>
                        <a:t>2010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</a:tr>
              <a:tr h="58592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Citation Indexed Journals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763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1,137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1,809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</a:rPr>
                        <a:t>1,889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</a:tr>
              <a:tr h="58592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Impact Factors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270.5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392.9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503.7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900.2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</a:rPr>
                        <a:t>1,160.1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097" name="Picture 1" descr="C:\Documents and Settings\ILI\My Documents\My Pictures\New Picture (4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9144000" cy="2389403"/>
          </a:xfrm>
          <a:prstGeom prst="rect">
            <a:avLst/>
          </a:prstGeom>
          <a:noFill/>
        </p:spPr>
      </p:pic>
      <p:pic>
        <p:nvPicPr>
          <p:cNvPr id="7" name="Picture 5" descr="berilmu berbakt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14546" y="4714884"/>
          <a:ext cx="5000660" cy="162905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71834"/>
                <a:gridCol w="1928826"/>
              </a:tblGrid>
              <a:tr h="34160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Patents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No.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</a:tr>
              <a:tr h="58592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Granted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</a:tr>
              <a:tr h="58592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Patents Filed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&gt;400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12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571736" y="2389403"/>
            <a:ext cx="3562350" cy="457200"/>
          </a:xfrm>
          <a:prstGeom prst="rect">
            <a:avLst/>
          </a:prstGeom>
          <a:solidFill>
            <a:srgbClr val="B60F2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kumimoji="1" lang="en-US" sz="3200" b="1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Research Output</a:t>
            </a:r>
            <a:endParaRPr kumimoji="1" lang="en-US" sz="3200" b="1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-World-Leader-in-NEW-Tro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024554" y="1095376"/>
            <a:ext cx="172329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pitchFamily="-112" charset="0"/>
              </a:rPr>
              <a:t> Technology Oriented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396154" y="1095376"/>
            <a:ext cx="200464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pitchFamily="-112" charset="0"/>
              </a:rPr>
              <a:t> Business Driven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5486400" y="1095376"/>
            <a:ext cx="239150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pitchFamily="-112" charset="0"/>
              </a:rPr>
              <a:t> Sustainable Development</a:t>
            </a: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7104185" y="1095376"/>
            <a:ext cx="203981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>
                <a:latin typeface="Calibri" pitchFamily="-112" charset="0"/>
              </a:rPr>
              <a:t> Environmental Friendly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4754" y="2714620"/>
            <a:ext cx="7162800" cy="286232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dirty="0" smtClean="0"/>
              <a:t>UPM was awarded a Research </a:t>
            </a:r>
            <a:r>
              <a:rPr lang="en-US" sz="3600" dirty="0"/>
              <a:t>U</a:t>
            </a:r>
            <a:r>
              <a:rPr lang="en-US" sz="3600" dirty="0" smtClean="0"/>
              <a:t>niversity status </a:t>
            </a:r>
          </a:p>
          <a:p>
            <a:pPr algn="ctr"/>
            <a:r>
              <a:rPr lang="en-US" sz="3600" dirty="0" smtClean="0"/>
              <a:t>in October 2006 by the Ministry of Higher Education, Malaysia</a:t>
            </a:r>
          </a:p>
          <a:p>
            <a:pPr algn="ctr"/>
            <a:endParaRPr lang="en-US" sz="3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42910" y="1714488"/>
            <a:ext cx="59137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Robust R&amp;D Culture?..</a:t>
            </a:r>
            <a:endParaRPr lang="en-MY" sz="4400" dirty="0"/>
          </a:p>
        </p:txBody>
      </p:sp>
      <p:sp>
        <p:nvSpPr>
          <p:cNvPr id="9" name="Rectangle 8"/>
          <p:cNvSpPr/>
          <p:nvPr/>
        </p:nvSpPr>
        <p:spPr>
          <a:xfrm>
            <a:off x="4465054" y="5576942"/>
            <a:ext cx="3512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We are just starting……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xmlns="" val="3953169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30043" y="285728"/>
            <a:ext cx="6245117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Malaysian Research Assessment</a:t>
            </a:r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1" name="Picture 30" descr="logo UPM_berilmu berbakti_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11182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4353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Criteria</a:t>
            </a:r>
          </a:p>
          <a:p>
            <a:r>
              <a:rPr lang="en-US" dirty="0" smtClean="0"/>
              <a:t>Quantity and Quality of Researchers</a:t>
            </a:r>
          </a:p>
          <a:p>
            <a:r>
              <a:rPr lang="en-US" dirty="0" smtClean="0"/>
              <a:t>Quantity and Quality of Research</a:t>
            </a:r>
          </a:p>
          <a:p>
            <a:r>
              <a:rPr lang="en-US" dirty="0" smtClean="0"/>
              <a:t>Quantity and Quality of Post Graduate Students</a:t>
            </a:r>
          </a:p>
          <a:p>
            <a:r>
              <a:rPr lang="en-US" dirty="0" smtClean="0"/>
              <a:t>Income Generated through Consultancies</a:t>
            </a:r>
          </a:p>
          <a:p>
            <a:r>
              <a:rPr lang="en-US" dirty="0" smtClean="0"/>
              <a:t>Innovation and Intellectual Properties</a:t>
            </a:r>
          </a:p>
          <a:p>
            <a:r>
              <a:rPr lang="en-US" dirty="0" smtClean="0"/>
              <a:t>Networking and Linkages</a:t>
            </a:r>
          </a:p>
          <a:p>
            <a:r>
              <a:rPr lang="en-US" dirty="0" smtClean="0"/>
              <a:t>Accredited Facilities </a:t>
            </a:r>
            <a:endParaRPr lang="en-MY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30043" y="285728"/>
            <a:ext cx="6245117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i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Building Research Culture</a:t>
            </a:r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1" name="Picture 30" descr="logo UPM_berilmu berbakti_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11182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>
          <a:xfrm>
            <a:off x="457200" y="1331929"/>
            <a:ext cx="8472518" cy="4525963"/>
          </a:xfrm>
        </p:spPr>
        <p:txBody>
          <a:bodyPr/>
          <a:lstStyle/>
          <a:p>
            <a:r>
              <a:rPr lang="en-US" dirty="0" smtClean="0"/>
              <a:t>Ensure appropriate qualification of academic staff</a:t>
            </a:r>
          </a:p>
          <a:p>
            <a:r>
              <a:rPr lang="en-US" dirty="0" smtClean="0"/>
              <a:t>Providing research grants</a:t>
            </a:r>
          </a:p>
          <a:p>
            <a:r>
              <a:rPr lang="en-US" dirty="0" smtClean="0"/>
              <a:t>Incentives for publications</a:t>
            </a:r>
          </a:p>
          <a:p>
            <a:r>
              <a:rPr lang="en-US" dirty="0" smtClean="0"/>
              <a:t>Incentives for commercialized products</a:t>
            </a:r>
          </a:p>
          <a:p>
            <a:r>
              <a:rPr lang="en-US" dirty="0" smtClean="0"/>
              <a:t>Funds for networking and matching grants</a:t>
            </a:r>
          </a:p>
          <a:p>
            <a:r>
              <a:rPr lang="en-US" dirty="0" smtClean="0"/>
              <a:t>Funds for Graduate students/ Post docs</a:t>
            </a:r>
          </a:p>
          <a:p>
            <a:r>
              <a:rPr lang="en-US" dirty="0" smtClean="0"/>
              <a:t>Upgrade research facilities</a:t>
            </a:r>
            <a:endParaRPr lang="en-MY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67000" y="1219200"/>
            <a:ext cx="5791200" cy="51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1143000"/>
            <a:ext cx="838200" cy="5257800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Research Grants</a:t>
            </a:r>
            <a:endParaRPr kumimoji="0" lang="en-MY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143000"/>
            <a:ext cx="838200" cy="5257800"/>
          </a:xfrm>
        </p:spPr>
        <p:txBody>
          <a:bodyPr vert="vert270">
            <a:normAutofit/>
          </a:bodyPr>
          <a:lstStyle/>
          <a:p>
            <a:r>
              <a:rPr lang="en-US" sz="2000" dirty="0" smtClean="0"/>
              <a:t>Scientist-engineers/million population</a:t>
            </a:r>
            <a:endParaRPr lang="en-MY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81400" y="6019800"/>
            <a:ext cx="5181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R&amp;D as % GDP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24800" y="56388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4.5%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15000" y="56388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.5%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81800" y="56388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.5%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0" y="57150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.5%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flag_malays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5334000"/>
            <a:ext cx="288032" cy="28803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895600" y="57150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0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90800" y="45720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2000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90800" y="35814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4000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90800" y="26670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6000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90800" y="16764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8000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14800" y="2743200"/>
            <a:ext cx="1295400" cy="3048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+mj-lt"/>
                <a:ea typeface="+mj-ea"/>
                <a:cs typeface="+mj-cs"/>
              </a:rPr>
              <a:t>Singapore</a:t>
            </a:r>
            <a:endParaRPr kumimoji="0" lang="en-MY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543800" y="4495800"/>
            <a:ext cx="685800" cy="2286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+mj-lt"/>
                <a:ea typeface="+mj-ea"/>
                <a:cs typeface="+mj-cs"/>
              </a:rPr>
              <a:t>Israel</a:t>
            </a:r>
            <a:endParaRPr kumimoji="0" lang="en-MY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086600" y="2667000"/>
            <a:ext cx="762000" cy="2286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+mj-lt"/>
                <a:ea typeface="+mj-ea"/>
                <a:cs typeface="+mj-cs"/>
              </a:rPr>
              <a:t>Japan</a:t>
            </a:r>
            <a:endParaRPr kumimoji="0" lang="en-MY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667000" y="6400800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Source: Elsevier</a:t>
            </a:r>
            <a:endParaRPr kumimoji="0" lang="en-MY" sz="2000" b="0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5" descr="berilmu berbakt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-30043" y="285728"/>
            <a:ext cx="6245117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         Where do we stand?</a:t>
            </a:r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5" name="Picture 24" descr="logo UPM_berilmu berbakti_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811182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hong kon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62" y="3480446"/>
            <a:ext cx="2587232" cy="2743200"/>
          </a:xfrm>
          <a:prstGeom prst="rect">
            <a:avLst/>
          </a:prstGeom>
        </p:spPr>
      </p:pic>
      <p:pic>
        <p:nvPicPr>
          <p:cNvPr id="77" name="Picture 76" descr="Cornell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654" y="1288413"/>
            <a:ext cx="2587232" cy="2743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4463" y="808948"/>
            <a:ext cx="21320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2009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4612" y="1324261"/>
            <a:ext cx="131541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UPM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71932" y="1412362"/>
            <a:ext cx="156121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Cornell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4870" y="3858574"/>
            <a:ext cx="178536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Hong Kong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0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5" y="4858848"/>
            <a:ext cx="721997" cy="139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2714612" y="1785926"/>
            <a:ext cx="1412568" cy="5386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53</a:t>
            </a:r>
          </a:p>
          <a:p>
            <a:pPr algn="ctr"/>
            <a:r>
              <a:rPr lang="en-U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COMPETENCIES</a:t>
            </a:r>
            <a:endParaRPr lang="en-US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1025" y="4320239"/>
            <a:ext cx="1444337" cy="5386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155</a:t>
            </a:r>
            <a:endParaRPr 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  <a:p>
            <a:pPr algn="ctr"/>
            <a:r>
              <a:rPr lang="en-U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COMPETENCIES</a:t>
            </a:r>
            <a:endParaRPr lang="en-US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59826" y="4858848"/>
            <a:ext cx="1411352" cy="5693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214</a:t>
            </a:r>
          </a:p>
          <a:p>
            <a:pPr algn="ctr"/>
            <a:r>
              <a:rPr lang="en-U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COMPETENCIES</a:t>
            </a:r>
            <a:endParaRPr lang="en-US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171932" y="1857364"/>
            <a:ext cx="1543208" cy="5693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205</a:t>
            </a:r>
          </a:p>
          <a:p>
            <a:pPr algn="ctr"/>
            <a:r>
              <a:rPr lang="en-U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COMPETENCIES</a:t>
            </a:r>
            <a:endParaRPr lang="en-US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9826" y="4479266"/>
            <a:ext cx="17555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Melbourne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6" name="Picture 75" descr="UPM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22" y="857232"/>
            <a:ext cx="2587230" cy="2743200"/>
          </a:xfrm>
          <a:prstGeom prst="rect">
            <a:avLst/>
          </a:prstGeom>
        </p:spPr>
      </p:pic>
      <p:pic>
        <p:nvPicPr>
          <p:cNvPr id="79" name="Picture 78" descr="melbourne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2594" y="3480446"/>
            <a:ext cx="2587232" cy="2743200"/>
          </a:xfrm>
          <a:prstGeom prst="rect">
            <a:avLst/>
          </a:prstGeom>
        </p:spPr>
      </p:pic>
      <p:pic>
        <p:nvPicPr>
          <p:cNvPr id="21" name="Picture 5" descr="berilmu berbakti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285728"/>
            <a:ext cx="6316523" cy="52322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Distinctive &amp; Emerging Competencies </a:t>
            </a:r>
            <a:endParaRPr lang="en-US" sz="28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3" name="Picture 22" descr="logo UPM_berilmu berbakti_L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6811182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Medic 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3929066"/>
            <a:ext cx="278605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Makmal Fakulti Sains &amp; Teknologi Makana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962898"/>
            <a:ext cx="2786050" cy="196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786050" y="252416"/>
            <a:ext cx="6357950" cy="533400"/>
          </a:xfrm>
          <a:prstGeom prst="rect">
            <a:avLst/>
          </a:prstGeom>
          <a:solidFill>
            <a:srgbClr val="B60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252416"/>
            <a:ext cx="685800" cy="533400"/>
          </a:xfrm>
          <a:prstGeom prst="rect">
            <a:avLst/>
          </a:prstGeom>
          <a:solidFill>
            <a:srgbClr val="B60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2910" y="214290"/>
            <a:ext cx="2428892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 O N T E N T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142844" y="1214422"/>
            <a:ext cx="6215106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About UPM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Malaysian Research Assessment Instrument (</a:t>
            </a:r>
            <a:r>
              <a:rPr lang="en-US" dirty="0" err="1" smtClean="0">
                <a:solidFill>
                  <a:srgbClr val="FFFF00"/>
                </a:solidFill>
              </a:rPr>
              <a:t>MyRA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UPM Strategic Initiatives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Proposed Networking</a:t>
            </a:r>
            <a:endParaRPr lang="en-MY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571612"/>
          <a:ext cx="9144001" cy="42148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2341"/>
                <a:gridCol w="1505415"/>
                <a:gridCol w="1505415"/>
                <a:gridCol w="1505415"/>
                <a:gridCol w="1505415"/>
              </a:tblGrid>
              <a:tr h="1268682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University</a:t>
                      </a:r>
                      <a:endParaRPr lang="en-US" sz="2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All years</a:t>
                      </a:r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2007-Present</a:t>
                      </a:r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88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</a:t>
                      </a:r>
                      <a:r>
                        <a:rPr lang="en-US" baseline="0" dirty="0" smtClean="0"/>
                        <a:t> of Publications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H-Index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</a:t>
                      </a:r>
                      <a:r>
                        <a:rPr lang="en-US" baseline="0" dirty="0" smtClean="0"/>
                        <a:t> of Publications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H-Index</a:t>
                      </a:r>
                      <a:endParaRPr lang="en-US" dirty="0"/>
                    </a:p>
                  </a:txBody>
                  <a:tcPr anchor="ctr"/>
                </a:tc>
              </a:tr>
              <a:tr h="51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UPM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9,293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5,888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 anchor="ctr"/>
                </a:tc>
              </a:tr>
              <a:tr h="51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Cornell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94,465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18,653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90</a:t>
                      </a:r>
                      <a:endParaRPr lang="en-US" sz="2400" dirty="0"/>
                    </a:p>
                  </a:txBody>
                  <a:tcPr anchor="ctr"/>
                </a:tc>
              </a:tr>
              <a:tr h="51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Melbourne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66,051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21,737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87</a:t>
                      </a:r>
                      <a:endParaRPr lang="en-US" sz="2400" dirty="0"/>
                    </a:p>
                  </a:txBody>
                  <a:tcPr anchor="ctr"/>
                </a:tc>
              </a:tr>
              <a:tr h="51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Hong Kong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40,368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12,315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66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85728"/>
            <a:ext cx="6316523" cy="52322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Where do we stand? </a:t>
            </a:r>
            <a:endParaRPr lang="en-US" sz="28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" name="Picture 5" descr="logo UPM_berilmu berbakti_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11182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verqage Annual Growth of R&amp;D Expenditures in US, EU-27, and Asia-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71612"/>
            <a:ext cx="8515804" cy="430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6400800"/>
            <a:ext cx="441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Source: National Science Foundation</a:t>
            </a:r>
            <a:endParaRPr kumimoji="0" lang="en-MY" sz="2000" b="0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3124200"/>
            <a:ext cx="368916" cy="24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928009" y="4500570"/>
            <a:ext cx="78739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China</a:t>
            </a:r>
            <a:endParaRPr lang="en-MY" dirty="0"/>
          </a:p>
        </p:txBody>
      </p:sp>
      <p:sp>
        <p:nvSpPr>
          <p:cNvPr id="8" name="Rectangle 7"/>
          <p:cNvSpPr/>
          <p:nvPr/>
        </p:nvSpPr>
        <p:spPr>
          <a:xfrm>
            <a:off x="785786" y="4500570"/>
            <a:ext cx="65915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USA</a:t>
            </a:r>
            <a:endParaRPr lang="en-MY" dirty="0"/>
          </a:p>
        </p:txBody>
      </p:sp>
      <p:sp>
        <p:nvSpPr>
          <p:cNvPr id="9" name="Rectangle 8"/>
          <p:cNvSpPr/>
          <p:nvPr/>
        </p:nvSpPr>
        <p:spPr>
          <a:xfrm>
            <a:off x="3143240" y="4500570"/>
            <a:ext cx="69281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India</a:t>
            </a:r>
            <a:endParaRPr lang="en-MY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1" name="Picture 5" descr="berilmu berbakt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30043" y="561950"/>
            <a:ext cx="6245117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Percentage Increase in R&amp;D</a:t>
            </a:r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3" name="Picture 12" descr="logo UPM_berilmu berbakti_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811182" y="22262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001024" y="527431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6578" y="4500570"/>
            <a:ext cx="109517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Malaysia</a:t>
            </a:r>
            <a:endParaRPr lang="en-MY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ontent Placeholder 6"/>
          <p:cNvGraphicFramePr>
            <a:graphicFrameLocks noGrp="1"/>
          </p:cNvGraphicFramePr>
          <p:nvPr/>
        </p:nvGraphicFramePr>
        <p:xfrm>
          <a:off x="623887" y="1131332"/>
          <a:ext cx="8520113" cy="4876800"/>
        </p:xfrm>
        <a:graphic>
          <a:graphicData uri="http://schemas.openxmlformats.org/presentationml/2006/ole">
            <p:oleObj spid="_x0000_s97282" name="Worksheet" r:id="rId3" imgW="8458073" imgH="4991072" progId="Excel.Sheet.8">
              <p:embed/>
            </p:oleObj>
          </a:graphicData>
        </a:graphic>
      </p:graphicFrame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85728"/>
            <a:ext cx="6316523" cy="58477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Increase in Publication (1957-2009)</a:t>
            </a:r>
            <a:endParaRPr lang="en-US" sz="32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1" name="Picture 30" descr="logo UPM_berilmu berbakti_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811182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0" y="6324600"/>
            <a:ext cx="2624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</a:rPr>
              <a:t>(</a:t>
            </a:r>
            <a:r>
              <a:rPr lang="en-US" i="1" dirty="0" err="1" smtClean="0">
                <a:solidFill>
                  <a:schemeClr val="bg2"/>
                </a:solidFill>
              </a:rPr>
              <a:t>scopus</a:t>
            </a:r>
            <a:r>
              <a:rPr lang="en-US" i="1" dirty="0" smtClean="0">
                <a:solidFill>
                  <a:schemeClr val="bg2"/>
                </a:solidFill>
              </a:rPr>
              <a:t> data1957-2010)</a:t>
            </a:r>
            <a:endParaRPr lang="en-MY" i="1" dirty="0">
              <a:solidFill>
                <a:schemeClr val="bg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925831" y="1643050"/>
            <a:ext cx="1146763" cy="369332"/>
          </a:xfrm>
          <a:prstGeom prst="rect">
            <a:avLst/>
          </a:prstGeom>
          <a:solidFill>
            <a:srgbClr val="B60F21"/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9,9601</a:t>
            </a:r>
            <a:endParaRPr lang="en-MY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785918" y="1357298"/>
            <a:ext cx="57864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Bright Future?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Increase in research grants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Exponential increase in publications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Qualified researchers &gt;85% with PhD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Support for multidisciplinary and multi-institutional research</a:t>
            </a:r>
          </a:p>
          <a:p>
            <a:endParaRPr lang="en-MY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85728"/>
            <a:ext cx="6316523" cy="58477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Comparisons</a:t>
            </a:r>
            <a:endParaRPr lang="en-US" sz="32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1" name="Picture 30" descr="logo UPM_berilmu berbakti_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11182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0" y="6324600"/>
            <a:ext cx="2624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</a:rPr>
              <a:t>(</a:t>
            </a:r>
            <a:r>
              <a:rPr lang="en-US" i="1" dirty="0" err="1" smtClean="0">
                <a:solidFill>
                  <a:schemeClr val="bg2"/>
                </a:solidFill>
              </a:rPr>
              <a:t>scopus</a:t>
            </a:r>
            <a:r>
              <a:rPr lang="en-US" i="1" dirty="0" smtClean="0">
                <a:solidFill>
                  <a:schemeClr val="bg2"/>
                </a:solidFill>
              </a:rPr>
              <a:t> data1957-2010)</a:t>
            </a:r>
            <a:endParaRPr lang="en-MY" i="1" dirty="0">
              <a:solidFill>
                <a:schemeClr val="bg2"/>
              </a:solidFill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071546"/>
          <a:ext cx="7924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1985946"/>
            <a:ext cx="687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2595546"/>
            <a:ext cx="693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1452546"/>
            <a:ext cx="684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 bwMode="auto">
          <a:xfrm rot="5400000">
            <a:off x="5178387" y="3176782"/>
            <a:ext cx="3960440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238999" y="4043346"/>
            <a:ext cx="145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Projection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erilmu berbakt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7848600" cy="16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UPM logo clea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" y="0"/>
            <a:ext cx="11574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640461" y="609600"/>
            <a:ext cx="781773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UPM Global </a:t>
            </a:r>
            <a:r>
              <a:rPr lang="en-US" sz="4000" dirty="0" err="1" smtClean="0"/>
              <a:t>Scival</a:t>
            </a:r>
            <a:r>
              <a:rPr lang="en-US" sz="4000" dirty="0" smtClean="0"/>
              <a:t> Spotlight </a:t>
            </a:r>
            <a:endParaRPr lang="en-US" sz="4000" dirty="0"/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44694"/>
            <a:ext cx="378948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5035062" y="2852738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69878" y="2586038"/>
            <a:ext cx="489438" cy="18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" b="1" dirty="0">
                <a:solidFill>
                  <a:schemeClr val="tx1"/>
                </a:solidFill>
              </a:rPr>
              <a:t>EC25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65782" y="4668839"/>
            <a:ext cx="487973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EC31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78367" y="2422526"/>
            <a:ext cx="489438" cy="214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DC13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21266" y="3016250"/>
            <a:ext cx="48797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EC43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78367" y="3644900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EC32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55778" y="2025650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44358" y="1989139"/>
            <a:ext cx="487973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EC29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367097" y="2149476"/>
            <a:ext cx="487973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EC51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32331" y="2636838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EC39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098323" y="2349500"/>
            <a:ext cx="487974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EC40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41682" y="4733925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EC53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96962" y="3168650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EC22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279782" y="2954338"/>
            <a:ext cx="487973" cy="214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EC35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705351" y="2801938"/>
            <a:ext cx="487973" cy="214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EC48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901105" y="2060576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EC21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03228" y="2420939"/>
            <a:ext cx="489438" cy="18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" b="1" dirty="0">
                <a:solidFill>
                  <a:schemeClr val="tx1"/>
                </a:solidFill>
              </a:rPr>
              <a:t>EC19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950069" y="2457450"/>
            <a:ext cx="487974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EC14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03228" y="2716214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EC28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837236" y="2601913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EC48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13131" y="2573339"/>
            <a:ext cx="487974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831624" y="4581525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DC8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874120" y="5173664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EC49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206762" y="5157788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EC52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30208" y="4941889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EC33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565782" y="5157789"/>
            <a:ext cx="487973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EC34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473461" y="4957764"/>
            <a:ext cx="487974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EC42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388470" y="4492626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EC41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076343" y="3068638"/>
            <a:ext cx="48943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DC6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29501" y="3357563"/>
            <a:ext cx="489438" cy="214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DC7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496907" y="4005263"/>
            <a:ext cx="487974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05347" y="2565401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EC24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762143" y="2325689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EC27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362092" y="2349501"/>
            <a:ext cx="487974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EC45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633190" y="2852738"/>
            <a:ext cx="489438" cy="201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EC47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809036" y="2997201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EC38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806105" y="3500438"/>
            <a:ext cx="48797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DC11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28135" y="4076701"/>
            <a:ext cx="487973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DC16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961436" y="3860801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DC17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005397" y="4308476"/>
            <a:ext cx="487973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EC50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071339" y="4597401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EC30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539405" y="4365626"/>
            <a:ext cx="489438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EC20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829551" y="4005263"/>
            <a:ext cx="487973" cy="18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" b="1" dirty="0">
                <a:solidFill>
                  <a:schemeClr val="tx1"/>
                </a:solidFill>
              </a:rPr>
              <a:t>EC10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829551" y="4957764"/>
            <a:ext cx="487973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DC9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941528" y="5300664"/>
            <a:ext cx="487973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EC18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792001" y="4041939"/>
            <a:ext cx="1194334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DC 10</a:t>
            </a:r>
          </a:p>
          <a:p>
            <a:pPr algn="ctr">
              <a:defRPr/>
            </a:pPr>
            <a:r>
              <a:rPr lang="en-US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EC 43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161371" y="6096000"/>
            <a:ext cx="4695733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pitchFamily="-112" charset="-128"/>
              </a:rPr>
              <a:t>10 distinctive competencies and 43 emerging competencies (highest in Malaysia)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ＭＳ Ｐゴシック" pitchFamily="-112" charset="-128"/>
            </a:endParaRPr>
          </a:p>
        </p:txBody>
      </p:sp>
      <p:pic>
        <p:nvPicPr>
          <p:cNvPr id="10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09" y="2209800"/>
            <a:ext cx="4264244" cy="342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TextBox 105"/>
          <p:cNvSpPr txBox="1"/>
          <p:nvPr/>
        </p:nvSpPr>
        <p:spPr>
          <a:xfrm>
            <a:off x="2021052" y="3687456"/>
            <a:ext cx="393298" cy="20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EC48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196381" y="3475573"/>
            <a:ext cx="39212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DC13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151024" y="3691597"/>
            <a:ext cx="39329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DC9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025788" y="4256505"/>
            <a:ext cx="39212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EC30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536639" y="4364455"/>
            <a:ext cx="39329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DC5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95205" y="5058291"/>
            <a:ext cx="39329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EC41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2263949" y="3686876"/>
            <a:ext cx="392121" cy="20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EC49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596294" y="3546123"/>
            <a:ext cx="39212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DC12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459341" y="2320179"/>
            <a:ext cx="3952556" cy="3282444"/>
            <a:chOff x="6645758" y="-299475"/>
            <a:chExt cx="7208995" cy="2949866"/>
          </a:xfrm>
        </p:grpSpPr>
        <p:sp>
          <p:nvSpPr>
            <p:cNvPr id="115" name="TextBox 114"/>
            <p:cNvSpPr txBox="1"/>
            <p:nvPr/>
          </p:nvSpPr>
          <p:spPr>
            <a:xfrm>
              <a:off x="6706070" y="-299475"/>
              <a:ext cx="1397393" cy="130606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100" b="1" dirty="0">
                  <a:solidFill>
                    <a:srgbClr val="F14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QUESTION MARK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14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GROWTH AREA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14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 MARKET SHARE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2457358" y="-261695"/>
              <a:ext cx="1397395" cy="1306062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</a:t>
              </a:r>
            </a:p>
            <a:p>
              <a:pPr algn="ctr">
                <a:defRPr/>
              </a:pPr>
              <a:endPara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GROWTH AREA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MARKET SHARE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645758" y="1176153"/>
              <a:ext cx="1397393" cy="1299985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DOG</a:t>
              </a:r>
            </a:p>
            <a:p>
              <a:pPr algn="ctr">
                <a:defRPr/>
              </a:pPr>
              <a:endParaRPr 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 GROWTH AREA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 MARKET SHARE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2457361" y="1189373"/>
              <a:ext cx="1397392" cy="1461018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1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BLUE OCEAN</a:t>
              </a:r>
            </a:p>
            <a:p>
              <a:pPr algn="ctr">
                <a:defRPr/>
              </a:pPr>
              <a:endParaRPr lang="en-US" sz="1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 GROWTH AREA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MARKET SHARE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486335" y="3846861"/>
            <a:ext cx="393298" cy="20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EC32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395710" y="4010850"/>
            <a:ext cx="393298" cy="20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EC33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863958" y="4554235"/>
            <a:ext cx="39329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EC8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863958" y="4194319"/>
            <a:ext cx="39329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EC16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2048666" y="3990877"/>
            <a:ext cx="393298" cy="20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EC20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220459" y="4626243"/>
            <a:ext cx="39329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EC15</a:t>
            </a:r>
          </a:p>
        </p:txBody>
      </p:sp>
      <p:cxnSp>
        <p:nvCxnSpPr>
          <p:cNvPr id="125" name="Straight Connector 124"/>
          <p:cNvCxnSpPr>
            <a:stCxn id="105" idx="1"/>
          </p:cNvCxnSpPr>
          <p:nvPr/>
        </p:nvCxnSpPr>
        <p:spPr>
          <a:xfrm flipV="1">
            <a:off x="57809" y="3907042"/>
            <a:ext cx="4354088" cy="157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2438400" y="2237764"/>
            <a:ext cx="8" cy="37607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420552" y="1563985"/>
            <a:ext cx="452951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pitchFamily="-112" charset="-128"/>
              </a:rPr>
              <a:t>Visualization Matrix for UPM </a:t>
            </a:r>
            <a:r>
              <a:rPr 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pitchFamily="-112" charset="-128"/>
              </a:rPr>
              <a:t>2009</a:t>
            </a:r>
          </a:p>
          <a:p>
            <a:pPr algn="ctr">
              <a:defRPr/>
            </a:pPr>
            <a:r>
              <a:rPr 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ea typeface="ＭＳ Ｐゴシック" pitchFamily="-112" charset="-128"/>
              </a:rPr>
              <a:t>MOST in Blue Ocean and STAR region</a:t>
            </a:r>
            <a:endParaRPr 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9224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erilmu berbakt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7848600" cy="16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UPM logo clea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" y="0"/>
            <a:ext cx="11574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417512" y="838200"/>
            <a:ext cx="8269288" cy="5905500"/>
            <a:chOff x="336" y="480"/>
            <a:chExt cx="5209" cy="3720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336" y="672"/>
              <a:ext cx="5184" cy="96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l" eaLnBrk="0" hangingPunct="0"/>
              <a:r>
                <a:rPr lang="en-US" sz="1400" b="1" dirty="0" smtClean="0"/>
                <a:t>Customer/Stakeholder’s Expectation</a:t>
              </a:r>
              <a:endParaRPr lang="en-US" sz="1400" b="1" dirty="0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336" y="1608"/>
              <a:ext cx="5198" cy="11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857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l" eaLnBrk="0" hangingPunct="0"/>
              <a:r>
                <a:rPr lang="en-US" sz="1400" b="1" dirty="0" smtClean="0">
                  <a:solidFill>
                    <a:srgbClr val="FF0000"/>
                  </a:solidFill>
                </a:rPr>
                <a:t>PROJECTS &amp; INITIATIVES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336" y="2736"/>
              <a:ext cx="5184" cy="9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l" eaLnBrk="0" hangingPunct="0"/>
              <a:r>
                <a:rPr lang="en-US" sz="1400" b="1" dirty="0"/>
                <a:t>Learning &amp; Growth</a:t>
              </a:r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>
              <a:off x="937" y="2928"/>
              <a:ext cx="1344" cy="2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100" b="1" dirty="0"/>
                <a:t>HR Development, Selection, Deployment  </a:t>
              </a: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V="1">
              <a:off x="432" y="4073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361" y="3672"/>
              <a:ext cx="5184" cy="5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l" eaLnBrk="0" hangingPunct="0"/>
              <a:r>
                <a:rPr lang="en-US" sz="1400" b="1" dirty="0">
                  <a:solidFill>
                    <a:srgbClr val="FFC000"/>
                  </a:solidFill>
                </a:rPr>
                <a:t>Financial </a:t>
              </a:r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auto">
            <a:xfrm>
              <a:off x="2761" y="3864"/>
              <a:ext cx="1200" cy="24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100" b="1" dirty="0" smtClean="0"/>
                <a:t>Government Funds</a:t>
              </a:r>
              <a:endParaRPr lang="en-US" sz="1100" b="1" dirty="0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3095" y="3264"/>
              <a:ext cx="1177" cy="28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100" b="1" dirty="0"/>
                <a:t>Intellectual</a:t>
              </a:r>
              <a:r>
                <a:rPr lang="en-US" sz="1000" b="1" dirty="0"/>
                <a:t> &amp; Collaborative Culture</a:t>
              </a:r>
            </a:p>
          </p:txBody>
        </p:sp>
        <p:sp>
          <p:nvSpPr>
            <p:cNvPr id="34" name="Oval 28"/>
            <p:cNvSpPr>
              <a:spLocks noChangeArrowheads="1"/>
            </p:cNvSpPr>
            <p:nvPr/>
          </p:nvSpPr>
          <p:spPr bwMode="auto">
            <a:xfrm>
              <a:off x="2137" y="1799"/>
              <a:ext cx="1296" cy="43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100" b="1" dirty="0" smtClean="0">
                  <a:solidFill>
                    <a:schemeClr val="bg1">
                      <a:lumMod val="85000"/>
                    </a:schemeClr>
                  </a:solidFill>
                </a:rPr>
                <a:t>PUTRA Science Park – Incubation center</a:t>
              </a:r>
              <a:endParaRPr lang="en-US" sz="11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5" name="Oval 29"/>
            <p:cNvSpPr>
              <a:spLocks noChangeArrowheads="1"/>
            </p:cNvSpPr>
            <p:nvPr/>
          </p:nvSpPr>
          <p:spPr bwMode="auto">
            <a:xfrm>
              <a:off x="2849" y="2251"/>
              <a:ext cx="1252" cy="386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endParaRPr lang="en-US" sz="1100" b="1" dirty="0" smtClean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ctr" eaLnBrk="0" hangingPunct="0"/>
              <a:r>
                <a:rPr lang="en-US" sz="1100" b="1" dirty="0" smtClean="0">
                  <a:solidFill>
                    <a:schemeClr val="bg1">
                      <a:lumMod val="85000"/>
                    </a:schemeClr>
                  </a:solidFill>
                </a:rPr>
                <a:t>Acquiring/  Establishing Teaching Hospital </a:t>
              </a:r>
            </a:p>
            <a:p>
              <a:pPr algn="ctr" eaLnBrk="0" hangingPunct="0"/>
              <a:endParaRPr lang="en-US" sz="1000" b="1" dirty="0"/>
            </a:p>
          </p:txBody>
        </p:sp>
        <p:sp>
          <p:nvSpPr>
            <p:cNvPr id="36" name="Oval 30"/>
            <p:cNvSpPr>
              <a:spLocks noChangeArrowheads="1"/>
            </p:cNvSpPr>
            <p:nvPr/>
          </p:nvSpPr>
          <p:spPr bwMode="auto">
            <a:xfrm>
              <a:off x="1561" y="2256"/>
              <a:ext cx="1344" cy="36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100" b="1" dirty="0" smtClean="0">
                  <a:solidFill>
                    <a:schemeClr val="bg1">
                      <a:lumMod val="85000"/>
                    </a:schemeClr>
                  </a:solidFill>
                </a:rPr>
                <a:t>High-end and accredited facilities</a:t>
              </a:r>
              <a:endParaRPr lang="en-US" sz="11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7" name="Oval 31"/>
            <p:cNvSpPr>
              <a:spLocks noChangeArrowheads="1"/>
            </p:cNvSpPr>
            <p:nvPr/>
          </p:nvSpPr>
          <p:spPr bwMode="auto">
            <a:xfrm>
              <a:off x="889" y="1810"/>
              <a:ext cx="1152" cy="384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100" b="1" dirty="0">
                  <a:solidFill>
                    <a:schemeClr val="bg1">
                      <a:lumMod val="85000"/>
                    </a:schemeClr>
                  </a:solidFill>
                </a:rPr>
                <a:t>Strategic </a:t>
              </a:r>
              <a:r>
                <a:rPr lang="en-US" sz="1100" b="1" dirty="0" smtClean="0">
                  <a:solidFill>
                    <a:schemeClr val="bg1">
                      <a:lumMod val="85000"/>
                    </a:schemeClr>
                  </a:solidFill>
                </a:rPr>
                <a:t>International and Industry Alliances </a:t>
              </a:r>
              <a:endParaRPr lang="en-US" sz="11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8" name="AutoShape 32"/>
            <p:cNvSpPr>
              <a:spLocks noChangeArrowheads="1"/>
            </p:cNvSpPr>
            <p:nvPr/>
          </p:nvSpPr>
          <p:spPr bwMode="auto">
            <a:xfrm>
              <a:off x="3740" y="2661"/>
              <a:ext cx="240" cy="123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F114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33"/>
            <p:cNvSpPr>
              <a:spLocks noChangeArrowheads="1"/>
            </p:cNvSpPr>
            <p:nvPr/>
          </p:nvSpPr>
          <p:spPr bwMode="auto">
            <a:xfrm>
              <a:off x="3744" y="3600"/>
              <a:ext cx="240" cy="14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F114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34"/>
            <p:cNvSpPr>
              <a:spLocks noChangeArrowheads="1"/>
            </p:cNvSpPr>
            <p:nvPr/>
          </p:nvSpPr>
          <p:spPr bwMode="auto">
            <a:xfrm>
              <a:off x="1436" y="2638"/>
              <a:ext cx="240" cy="123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F114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35"/>
            <p:cNvSpPr>
              <a:spLocks noChangeArrowheads="1"/>
            </p:cNvSpPr>
            <p:nvPr/>
          </p:nvSpPr>
          <p:spPr bwMode="auto">
            <a:xfrm>
              <a:off x="1440" y="3600"/>
              <a:ext cx="240" cy="14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F114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36"/>
            <p:cNvSpPr>
              <a:spLocks noChangeArrowheads="1"/>
            </p:cNvSpPr>
            <p:nvPr/>
          </p:nvSpPr>
          <p:spPr bwMode="auto">
            <a:xfrm>
              <a:off x="353" y="1188"/>
              <a:ext cx="1772" cy="3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000" b="1" dirty="0" smtClean="0"/>
                <a:t>Research  Competitiveness (Quality &amp; Quantity)</a:t>
              </a:r>
              <a:endParaRPr lang="en-US" sz="1000" b="1" dirty="0"/>
            </a:p>
          </p:txBody>
        </p:sp>
        <p:sp>
          <p:nvSpPr>
            <p:cNvPr id="43" name="Oval 37"/>
            <p:cNvSpPr>
              <a:spLocks noChangeArrowheads="1"/>
            </p:cNvSpPr>
            <p:nvPr/>
          </p:nvSpPr>
          <p:spPr bwMode="auto">
            <a:xfrm>
              <a:off x="4132" y="1188"/>
              <a:ext cx="1348" cy="34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000" b="1" dirty="0"/>
                <a:t>Excellent </a:t>
              </a:r>
              <a:r>
                <a:rPr lang="en-US" sz="1000" b="1" dirty="0" smtClean="0"/>
                <a:t>Extension, Consultation and Employment </a:t>
              </a:r>
              <a:endParaRPr lang="en-US" sz="1000" b="1" dirty="0"/>
            </a:p>
          </p:txBody>
        </p:sp>
        <p:sp>
          <p:nvSpPr>
            <p:cNvPr id="44" name="Oval 38"/>
            <p:cNvSpPr>
              <a:spLocks noChangeArrowheads="1"/>
            </p:cNvSpPr>
            <p:nvPr/>
          </p:nvSpPr>
          <p:spPr bwMode="auto">
            <a:xfrm>
              <a:off x="2116" y="1188"/>
              <a:ext cx="201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000" b="1" dirty="0"/>
                <a:t>Research Commercialization </a:t>
              </a:r>
              <a:r>
                <a:rPr lang="en-US" sz="1000" b="1" dirty="0" smtClean="0"/>
                <a:t> </a:t>
              </a:r>
            </a:p>
            <a:p>
              <a:pPr algn="ctr" eaLnBrk="0" hangingPunct="0"/>
              <a:r>
                <a:rPr lang="en-US" sz="1000" b="1" dirty="0" smtClean="0"/>
                <a:t>- Products &amp;Technology Know How Licensing , Techno-</a:t>
              </a:r>
              <a:r>
                <a:rPr lang="en-US" sz="1000" b="1" dirty="0" err="1" smtClean="0"/>
                <a:t>preneur</a:t>
              </a:r>
              <a:r>
                <a:rPr lang="en-US" sz="1000" b="1" dirty="0" smtClean="0"/>
                <a:t> </a:t>
              </a:r>
              <a:endParaRPr lang="en-US" sz="1000" b="1" dirty="0"/>
            </a:p>
          </p:txBody>
        </p:sp>
        <p:sp>
          <p:nvSpPr>
            <p:cNvPr id="46" name="AutoShape 40"/>
            <p:cNvSpPr>
              <a:spLocks noChangeArrowheads="1"/>
            </p:cNvSpPr>
            <p:nvPr/>
          </p:nvSpPr>
          <p:spPr bwMode="auto">
            <a:xfrm>
              <a:off x="3788" y="1536"/>
              <a:ext cx="240" cy="14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F114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AutoShape 41"/>
            <p:cNvSpPr>
              <a:spLocks noChangeArrowheads="1"/>
            </p:cNvSpPr>
            <p:nvPr/>
          </p:nvSpPr>
          <p:spPr bwMode="auto">
            <a:xfrm>
              <a:off x="1532" y="1536"/>
              <a:ext cx="240" cy="14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CF114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5"/>
            <p:cNvSpPr>
              <a:spLocks noChangeArrowheads="1"/>
            </p:cNvSpPr>
            <p:nvPr/>
          </p:nvSpPr>
          <p:spPr bwMode="auto">
            <a:xfrm>
              <a:off x="336" y="480"/>
              <a:ext cx="5180" cy="1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solidFill>
                    <a:schemeClr val="bg1">
                      <a:lumMod val="85000"/>
                    </a:schemeClr>
                  </a:solidFill>
                </a:rPr>
                <a:t>UPM STRATEGY </a:t>
              </a:r>
              <a:r>
                <a:rPr lang="en-US" sz="2000" b="1" dirty="0">
                  <a:solidFill>
                    <a:schemeClr val="bg1">
                      <a:lumMod val="85000"/>
                    </a:schemeClr>
                  </a:solidFill>
                </a:rPr>
                <a:t>MAP</a:t>
              </a:r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917" y="3833"/>
              <a:ext cx="1728" cy="2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100" b="1" dirty="0"/>
                <a:t>Financial Resources </a:t>
              </a:r>
              <a:r>
                <a:rPr lang="en-US" sz="1100" b="1" dirty="0" smtClean="0"/>
                <a:t>Optimization &amp; Autonomy</a:t>
              </a:r>
              <a:endParaRPr lang="en-US" sz="1100" b="1" dirty="0"/>
            </a:p>
          </p:txBody>
        </p:sp>
      </p:grpSp>
      <p:sp>
        <p:nvSpPr>
          <p:cNvPr id="72" name="Oval 29"/>
          <p:cNvSpPr>
            <a:spLocks noChangeArrowheads="1"/>
          </p:cNvSpPr>
          <p:nvPr/>
        </p:nvSpPr>
        <p:spPr bwMode="auto">
          <a:xfrm>
            <a:off x="5410200" y="2950369"/>
            <a:ext cx="2286000" cy="64928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100" b="1" dirty="0" smtClean="0">
                <a:solidFill>
                  <a:schemeClr val="bg1">
                    <a:lumMod val="85000"/>
                  </a:schemeClr>
                </a:solidFill>
              </a:rPr>
              <a:t>Off-Shore Research and Development Centers</a:t>
            </a:r>
          </a:p>
        </p:txBody>
      </p:sp>
      <p:sp>
        <p:nvSpPr>
          <p:cNvPr id="73" name="Oval 29"/>
          <p:cNvSpPr>
            <a:spLocks noChangeArrowheads="1"/>
          </p:cNvSpPr>
          <p:nvPr/>
        </p:nvSpPr>
        <p:spPr bwMode="auto">
          <a:xfrm>
            <a:off x="497995" y="5178425"/>
            <a:ext cx="1682750" cy="6127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100" b="1" dirty="0" err="1" smtClean="0"/>
              <a:t>MyPutra</a:t>
            </a:r>
            <a:r>
              <a:rPr lang="en-US" sz="1100" b="1" dirty="0" smtClean="0"/>
              <a:t> Cockpit</a:t>
            </a:r>
            <a:endParaRPr lang="en-US" sz="1100" b="1" dirty="0"/>
          </a:p>
        </p:txBody>
      </p:sp>
      <p:sp>
        <p:nvSpPr>
          <p:cNvPr id="74" name="Oval 29"/>
          <p:cNvSpPr>
            <a:spLocks noChangeArrowheads="1"/>
          </p:cNvSpPr>
          <p:nvPr/>
        </p:nvSpPr>
        <p:spPr bwMode="auto">
          <a:xfrm>
            <a:off x="581025" y="3657600"/>
            <a:ext cx="1789202" cy="6127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100" b="1" dirty="0">
                <a:solidFill>
                  <a:schemeClr val="bg1">
                    <a:lumMod val="85000"/>
                  </a:schemeClr>
                </a:solidFill>
              </a:rPr>
              <a:t>Inter-disciplinary Research  </a:t>
            </a:r>
            <a:r>
              <a:rPr lang="en-US" sz="1100" b="1" dirty="0" smtClean="0">
                <a:solidFill>
                  <a:schemeClr val="bg1">
                    <a:lumMod val="85000"/>
                  </a:schemeClr>
                </a:solidFill>
              </a:rPr>
              <a:t>in Niche Clusters</a:t>
            </a:r>
            <a:endParaRPr lang="en-US" sz="11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5" name="Oval 29"/>
          <p:cNvSpPr>
            <a:spLocks noChangeArrowheads="1"/>
          </p:cNvSpPr>
          <p:nvPr/>
        </p:nvSpPr>
        <p:spPr bwMode="auto">
          <a:xfrm>
            <a:off x="6688137" y="5178425"/>
            <a:ext cx="1981200" cy="6127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1100" dirty="0" smtClean="0"/>
          </a:p>
          <a:p>
            <a:pPr algn="ctr" eaLnBrk="0" hangingPunct="0"/>
            <a:r>
              <a:rPr lang="en-US" sz="1100" b="1" dirty="0" smtClean="0"/>
              <a:t>Governance and devolution of power</a:t>
            </a:r>
          </a:p>
          <a:p>
            <a:pPr algn="ctr" eaLnBrk="0" hangingPunct="0"/>
            <a:endParaRPr lang="en-US" sz="1100" b="1" dirty="0"/>
          </a:p>
        </p:txBody>
      </p:sp>
      <p:sp>
        <p:nvSpPr>
          <p:cNvPr id="76" name="Oval 29"/>
          <p:cNvSpPr>
            <a:spLocks noChangeArrowheads="1"/>
          </p:cNvSpPr>
          <p:nvPr/>
        </p:nvSpPr>
        <p:spPr bwMode="auto">
          <a:xfrm>
            <a:off x="2362200" y="5246149"/>
            <a:ext cx="2376488" cy="5334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100" b="1" dirty="0" smtClean="0"/>
              <a:t>Value Management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447800" y="1420368"/>
            <a:ext cx="19018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Innovative Workforce</a:t>
            </a:r>
            <a:endParaRPr lang="en-US" sz="1400" dirty="0"/>
          </a:p>
        </p:txBody>
      </p:sp>
      <p:sp>
        <p:nvSpPr>
          <p:cNvPr id="48" name="Right Arrow 47"/>
          <p:cNvSpPr/>
          <p:nvPr/>
        </p:nvSpPr>
        <p:spPr>
          <a:xfrm>
            <a:off x="3465512" y="1420368"/>
            <a:ext cx="19716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Innovation Led Economy</a:t>
            </a:r>
            <a:endParaRPr lang="en-US" sz="1200" dirty="0"/>
          </a:p>
        </p:txBody>
      </p:sp>
      <p:sp>
        <p:nvSpPr>
          <p:cNvPr id="49" name="Right Arrow 48"/>
          <p:cNvSpPr/>
          <p:nvPr/>
        </p:nvSpPr>
        <p:spPr>
          <a:xfrm>
            <a:off x="5519737" y="1420368"/>
            <a:ext cx="21502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Enhanced Quality of Life</a:t>
            </a:r>
            <a:endParaRPr lang="en-US" sz="1400" dirty="0"/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3810000" y="4648200"/>
            <a:ext cx="21336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100" b="1" dirty="0" smtClean="0"/>
              <a:t>Talent Management – 100 Top Scholars</a:t>
            </a:r>
            <a:endParaRPr lang="en-US" sz="1100" b="1" dirty="0"/>
          </a:p>
        </p:txBody>
      </p:sp>
      <p:sp>
        <p:nvSpPr>
          <p:cNvPr id="52" name="Oval 29"/>
          <p:cNvSpPr>
            <a:spLocks noChangeArrowheads="1"/>
          </p:cNvSpPr>
          <p:nvPr/>
        </p:nvSpPr>
        <p:spPr bwMode="auto">
          <a:xfrm>
            <a:off x="6314894" y="3617914"/>
            <a:ext cx="2286000" cy="60404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100" b="1" dirty="0" smtClean="0">
                <a:solidFill>
                  <a:schemeClr val="bg1">
                    <a:lumMod val="85000"/>
                  </a:schemeClr>
                </a:solidFill>
              </a:rPr>
              <a:t>Strengthening R&amp;I and Services </a:t>
            </a:r>
            <a:r>
              <a:rPr lang="en-US" sz="1100" b="1" dirty="0" err="1" smtClean="0">
                <a:solidFill>
                  <a:schemeClr val="bg1">
                    <a:lumMod val="85000"/>
                  </a:schemeClr>
                </a:solidFill>
              </a:rPr>
              <a:t>HICoE</a:t>
            </a:r>
            <a:endParaRPr lang="en-US" sz="11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" name="Oval 17"/>
          <p:cNvSpPr>
            <a:spLocks noChangeArrowheads="1"/>
          </p:cNvSpPr>
          <p:nvPr/>
        </p:nvSpPr>
        <p:spPr bwMode="auto">
          <a:xfrm>
            <a:off x="6096000" y="4648200"/>
            <a:ext cx="21336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100" b="1" dirty="0" smtClean="0"/>
              <a:t>Acquire and train R&amp;D support personnel</a:t>
            </a:r>
            <a:endParaRPr lang="en-US" sz="1100" b="1" dirty="0"/>
          </a:p>
        </p:txBody>
      </p:sp>
      <p:sp>
        <p:nvSpPr>
          <p:cNvPr id="54" name="Oval 24"/>
          <p:cNvSpPr>
            <a:spLocks noChangeArrowheads="1"/>
          </p:cNvSpPr>
          <p:nvPr/>
        </p:nvSpPr>
        <p:spPr bwMode="auto">
          <a:xfrm>
            <a:off x="6443662" y="6199188"/>
            <a:ext cx="2014538" cy="381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100" b="1" dirty="0" smtClean="0"/>
              <a:t>UPM-Private Funding Initiatives</a:t>
            </a:r>
            <a:endParaRPr lang="en-US" sz="11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89466210"/>
              </p:ext>
            </p:extLst>
          </p:nvPr>
        </p:nvGraphicFramePr>
        <p:xfrm>
          <a:off x="214280" y="1492272"/>
          <a:ext cx="8715440" cy="5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2"/>
                <a:gridCol w="3071834"/>
                <a:gridCol w="27860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2006 - 2010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2011-2014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  <a:p>
                      <a:pPr algn="ctr"/>
                      <a:endParaRPr lang="en-US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Increase critical mass (PI from 30 to</a:t>
                      </a:r>
                      <a:r>
                        <a:rPr lang="en-US" sz="1600" baseline="0" dirty="0" smtClean="0"/>
                        <a:t> 75%, PhD from 55 to 75%)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Increased PG students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Establish research cultures 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300% increase in Impact Factors: 319 (2006) to 1,062 (2010)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Research and Innovation incentives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Establish Innovation and Commercialization Center</a:t>
                      </a:r>
                    </a:p>
                  </a:txBody>
                  <a:tcPr>
                    <a:solidFill>
                      <a:srgbClr val="D4DF4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en-US" sz="1400" dirty="0" smtClean="0"/>
                        <a:t>Talent</a:t>
                      </a:r>
                      <a:r>
                        <a:rPr lang="en-US" sz="1400" baseline="0" dirty="0" smtClean="0"/>
                        <a:t> Management &amp; Top scholar program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baseline="0" dirty="0" smtClean="0"/>
                        <a:t>Curriculum on Innovation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baseline="0" dirty="0" smtClean="0"/>
                        <a:t>Strengthening Niche areas – Distinctive and Emerging Competencies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en-US" sz="1400" baseline="0" dirty="0" smtClean="0"/>
                        <a:t>10 high-end and certified facilities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en-US" sz="1400" baseline="0" dirty="0" smtClean="0"/>
                        <a:t>5 </a:t>
                      </a:r>
                      <a:r>
                        <a:rPr lang="en-US" sz="1400" baseline="0" dirty="0" err="1" smtClean="0"/>
                        <a:t>HICoE</a:t>
                      </a:r>
                      <a:r>
                        <a:rPr lang="en-US" sz="1400" baseline="0" dirty="0" smtClean="0"/>
                        <a:t> in Research and Services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en-US" sz="1400" baseline="0" dirty="0" smtClean="0"/>
                        <a:t>Incubation and </a:t>
                      </a:r>
                      <a:r>
                        <a:rPr lang="en-US" sz="1400" baseline="0" dirty="0" err="1" smtClean="0"/>
                        <a:t>technopreneur</a:t>
                      </a:r>
                      <a:r>
                        <a:rPr lang="en-US" sz="1400" baseline="0" dirty="0" smtClean="0"/>
                        <a:t> centers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§"/>
                      </a:pPr>
                      <a:r>
                        <a:rPr lang="en-US" sz="1400" baseline="0" dirty="0" smtClean="0"/>
                        <a:t>International &amp; Industry matching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 smtClean="0"/>
                        <a:t>Sustainable research culture and output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Increase IF to 4500</a:t>
                      </a:r>
                      <a:r>
                        <a:rPr lang="en-US" sz="1600" baseline="0" dirty="0" smtClean="0"/>
                        <a:t> (1000% increase)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20 products &amp; tech.</a:t>
                      </a:r>
                      <a:r>
                        <a:rPr lang="en-US" sz="1600" baseline="0" dirty="0" smtClean="0"/>
                        <a:t> know-how</a:t>
                      </a:r>
                      <a:endParaRPr lang="en-US" sz="1600" dirty="0" smtClean="0"/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dirty="0" smtClean="0"/>
                        <a:t>20</a:t>
                      </a:r>
                      <a:r>
                        <a:rPr lang="en-US" sz="1600" baseline="0" dirty="0" smtClean="0"/>
                        <a:t> companies and </a:t>
                      </a:r>
                      <a:r>
                        <a:rPr lang="en-US" sz="1600" baseline="0" dirty="0" err="1" smtClean="0"/>
                        <a:t>technopreneur</a:t>
                      </a:r>
                      <a:endParaRPr lang="en-US" sz="1600" baseline="0" dirty="0" smtClean="0"/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500% income increase from commercialization of R&amp;D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baseline="0" dirty="0" smtClean="0"/>
                        <a:t>Community and Industry reference centers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3" name="Striped Right Arrow 2"/>
          <p:cNvSpPr/>
          <p:nvPr/>
        </p:nvSpPr>
        <p:spPr>
          <a:xfrm>
            <a:off x="1524000" y="1015542"/>
            <a:ext cx="6172199" cy="484632"/>
          </a:xfrm>
          <a:prstGeom prst="strip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To be University of International Repute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Notched Right Arrow 4"/>
          <p:cNvSpPr/>
          <p:nvPr/>
        </p:nvSpPr>
        <p:spPr>
          <a:xfrm>
            <a:off x="228600" y="1934716"/>
            <a:ext cx="2590800" cy="484632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Laying the Foundation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3143240" y="2000248"/>
            <a:ext cx="2743199" cy="838200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Strengthening phase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6215074" y="2000248"/>
            <a:ext cx="2714646" cy="1143000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Attaining excellence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5" descr="berilmu berba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42852"/>
            <a:ext cx="6316523" cy="52322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UPM Research Road Map 2011-2015</a:t>
            </a:r>
            <a:endParaRPr lang="en-US" sz="28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9" descr="logo UPM_berilmu berbakti_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11182" y="-196477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001024" y="142853"/>
            <a:ext cx="1142976" cy="52322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8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6209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erilmu berbakt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7848600" cy="16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UPM logo clea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" y="0"/>
            <a:ext cx="11574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99281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b="1" dirty="0" smtClean="0">
                <a:solidFill>
                  <a:srgbClr val="B6020F"/>
                </a:solidFill>
              </a:rPr>
              <a:t>Examples of High Impact Projects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0461" y="1600200"/>
            <a:ext cx="8046339" cy="495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Integrated Solution for National Food Security</a:t>
            </a:r>
          </a:p>
          <a:p>
            <a:r>
              <a:rPr lang="en-US" sz="2400" dirty="0" err="1" smtClean="0"/>
              <a:t>Halal</a:t>
            </a:r>
            <a:r>
              <a:rPr lang="en-US" sz="2400" dirty="0" smtClean="0"/>
              <a:t> Innovation and Certification/ Service Center</a:t>
            </a:r>
          </a:p>
          <a:p>
            <a:r>
              <a:rPr lang="en-US" sz="2400" dirty="0" smtClean="0"/>
              <a:t>Pre-clinical Animal Testing Center</a:t>
            </a:r>
          </a:p>
          <a:p>
            <a:r>
              <a:rPr lang="en-US" sz="2400" dirty="0" smtClean="0"/>
              <a:t>Aerospace Manufacturing and Innovation Center</a:t>
            </a:r>
          </a:p>
          <a:p>
            <a:r>
              <a:rPr lang="en-US" sz="2400" dirty="0" smtClean="0"/>
              <a:t>Green Technology and Innovation Center</a:t>
            </a:r>
          </a:p>
          <a:p>
            <a:r>
              <a:rPr lang="en-US" sz="2400" dirty="0" smtClean="0"/>
              <a:t>Super Critical Fluid Extraction (SEFE) Center</a:t>
            </a:r>
          </a:p>
          <a:p>
            <a:r>
              <a:rPr lang="en-US" sz="2400" dirty="0" smtClean="0"/>
              <a:t>Medical Imaging and Diagnostic Center</a:t>
            </a:r>
          </a:p>
          <a:p>
            <a:r>
              <a:rPr lang="en-US" sz="2400" dirty="0" smtClean="0"/>
              <a:t>Science Park and Center for </a:t>
            </a:r>
            <a:r>
              <a:rPr lang="en-US" sz="2400" dirty="0" err="1" smtClean="0"/>
              <a:t>Technopreneur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Teaching Hospital</a:t>
            </a:r>
          </a:p>
          <a:p>
            <a:r>
              <a:rPr lang="en-US" sz="2400" dirty="0" smtClean="0"/>
              <a:t>Marine Science Center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5291491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for Networking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900634"/>
          </a:xfrm>
        </p:spPr>
        <p:txBody>
          <a:bodyPr/>
          <a:lstStyle/>
          <a:p>
            <a:r>
              <a:rPr lang="en-US" dirty="0" smtClean="0"/>
              <a:t>Visiting researchers/ scholars</a:t>
            </a:r>
          </a:p>
          <a:p>
            <a:r>
              <a:rPr lang="en-US" dirty="0" smtClean="0"/>
              <a:t>Students / Post Docs recruitment</a:t>
            </a:r>
          </a:p>
          <a:p>
            <a:r>
              <a:rPr lang="en-US" dirty="0" smtClean="0"/>
              <a:t>Joint supervision for research students</a:t>
            </a:r>
          </a:p>
          <a:p>
            <a:r>
              <a:rPr lang="en-US" dirty="0" smtClean="0"/>
              <a:t>Matching research grants</a:t>
            </a:r>
          </a:p>
          <a:p>
            <a:r>
              <a:rPr lang="en-US" dirty="0" smtClean="0"/>
              <a:t>Commercializing IPs</a:t>
            </a:r>
          </a:p>
          <a:p>
            <a:r>
              <a:rPr lang="en-US" dirty="0" smtClean="0"/>
              <a:t>Other Opportunities</a:t>
            </a:r>
          </a:p>
          <a:p>
            <a:pPr lvl="1"/>
            <a:r>
              <a:rPr lang="en-US" dirty="0" smtClean="0"/>
              <a:t>Undergraduate summer programs</a:t>
            </a:r>
          </a:p>
          <a:p>
            <a:pPr lvl="1"/>
            <a:r>
              <a:rPr lang="en-US" dirty="0" smtClean="0"/>
              <a:t>Credit transfer programs  (Malaysia is a WA member country)</a:t>
            </a:r>
          </a:p>
          <a:p>
            <a:endParaRPr lang="en-US" dirty="0" smtClean="0"/>
          </a:p>
          <a:p>
            <a:endParaRPr lang="en-MY" dirty="0"/>
          </a:p>
        </p:txBody>
      </p:sp>
      <p:pic>
        <p:nvPicPr>
          <p:cNvPr id="4" name="Picture 10" descr="berilmu berbakt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7848600" cy="16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UPM logo clea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" y="0"/>
            <a:ext cx="11574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(5).JPG"/>
          <p:cNvPicPr>
            <a:picLocks noChangeAspect="1"/>
          </p:cNvPicPr>
          <p:nvPr/>
        </p:nvPicPr>
        <p:blipFill>
          <a:blip r:embed="rId3"/>
          <a:srcRect t="6757"/>
          <a:stretch>
            <a:fillRect/>
          </a:stretch>
        </p:blipFill>
        <p:spPr bwMode="auto">
          <a:xfrm>
            <a:off x="6786594" y="928670"/>
            <a:ext cx="2286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CRW_501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94" y="2571744"/>
            <a:ext cx="2297327" cy="165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SM - Page 65.jpg"/>
          <p:cNvPicPr>
            <a:picLocks noChangeAspect="1"/>
          </p:cNvPicPr>
          <p:nvPr/>
        </p:nvPicPr>
        <p:blipFill>
          <a:blip r:embed="rId5"/>
          <a:srcRect l="9315"/>
          <a:stretch>
            <a:fillRect/>
          </a:stretch>
        </p:blipFill>
        <p:spPr bwMode="auto">
          <a:xfrm>
            <a:off x="8794" y="1643050"/>
            <a:ext cx="222592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(1294).JPG"/>
          <p:cNvPicPr>
            <a:picLocks noChangeAspect="1"/>
          </p:cNvPicPr>
          <p:nvPr/>
        </p:nvPicPr>
        <p:blipFill>
          <a:blip r:embed="rId6" cstate="print"/>
          <a:srcRect r="4733" b="6575"/>
          <a:stretch>
            <a:fillRect/>
          </a:stretch>
        </p:blipFill>
        <p:spPr bwMode="auto">
          <a:xfrm>
            <a:off x="-32" y="-24"/>
            <a:ext cx="228600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44613" y="1643050"/>
            <a:ext cx="7072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Kunstler Script" pitchFamily="66" charset="0"/>
              </a:rPr>
              <a:t>Thank You</a:t>
            </a:r>
            <a:endParaRPr lang="en-US" sz="8000" b="1" dirty="0">
              <a:solidFill>
                <a:schemeClr val="bg1"/>
              </a:solidFill>
              <a:latin typeface="Kunstler Script" pitchFamily="66" charset="0"/>
            </a:endParaRPr>
          </a:p>
        </p:txBody>
      </p:sp>
      <p:pic>
        <p:nvPicPr>
          <p:cNvPr id="15" name="Picture 14" descr="logo UPM_berilmu berbakti_L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471578" y="4429132"/>
            <a:ext cx="12858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62350" y="379990"/>
            <a:ext cx="5453062" cy="533400"/>
          </a:xfrm>
          <a:prstGeom prst="rect">
            <a:avLst/>
          </a:prstGeom>
          <a:solidFill>
            <a:srgbClr val="B60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28588" y="5324490"/>
            <a:ext cx="685800" cy="533400"/>
          </a:xfrm>
          <a:prstGeom prst="rect">
            <a:avLst/>
          </a:prstGeom>
          <a:solidFill>
            <a:srgbClr val="B60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Picture 2" descr="C:\Documents and Settings\ILI\My Documents\My Pictures\POWER POINT\Untitled-1 copy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62351" y="5324490"/>
            <a:ext cx="5453062" cy="7207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1" name="Content Placeholder 14" descr="UPM in World Map.pd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4290"/>
            <a:ext cx="9169400" cy="5811838"/>
          </a:xfr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2" y="-24"/>
            <a:ext cx="3886200" cy="1319212"/>
          </a:xfrm>
          <a:prstGeom prst="rect">
            <a:avLst/>
          </a:prstGeom>
          <a:solidFill>
            <a:srgbClr val="B60F2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6200" dirty="0">
              <a:solidFill>
                <a:srgbClr val="FFFFFF"/>
              </a:solidFill>
              <a:latin typeface="Calibri" pitchFamily="-112" charset="0"/>
            </a:endParaRPr>
          </a:p>
        </p:txBody>
      </p:sp>
      <p:sp>
        <p:nvSpPr>
          <p:cNvPr id="7173" name="Rectangle 11"/>
          <p:cNvSpPr>
            <a:spLocks noChangeArrowheads="1"/>
          </p:cNvSpPr>
          <p:nvPr/>
        </p:nvSpPr>
        <p:spPr bwMode="auto">
          <a:xfrm>
            <a:off x="257143" y="-24"/>
            <a:ext cx="1893888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UPM</a:t>
            </a:r>
            <a:endParaRPr lang="en-US" sz="6000"/>
          </a:p>
        </p:txBody>
      </p:sp>
      <p:sp>
        <p:nvSpPr>
          <p:cNvPr id="7174" name="Title 1"/>
          <p:cNvSpPr>
            <a:spLocks noGrp="1"/>
          </p:cNvSpPr>
          <p:nvPr>
            <p:ph type="title"/>
          </p:nvPr>
        </p:nvSpPr>
        <p:spPr>
          <a:xfrm>
            <a:off x="333343" y="412726"/>
            <a:ext cx="3276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World Map</a:t>
            </a:r>
          </a:p>
        </p:txBody>
      </p:sp>
      <p:sp>
        <p:nvSpPr>
          <p:cNvPr id="7175" name="Rectangle 12"/>
          <p:cNvSpPr>
            <a:spLocks noChangeArrowheads="1"/>
          </p:cNvSpPr>
          <p:nvPr/>
        </p:nvSpPr>
        <p:spPr bwMode="auto">
          <a:xfrm>
            <a:off x="2009743" y="404788"/>
            <a:ext cx="1065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 the</a:t>
            </a:r>
            <a:endParaRPr lang="en-US" sz="2800" dirty="0"/>
          </a:p>
        </p:txBody>
      </p:sp>
      <p:pic>
        <p:nvPicPr>
          <p:cNvPr id="7176" name="Picture 15" descr="berilmu berbakti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6438900"/>
            <a:ext cx="9121775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867400" y="2500306"/>
            <a:ext cx="32766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/>
                <a:cs typeface="ＭＳ Ｐゴシック"/>
              </a:rPr>
              <a:t>Malaysia</a:t>
            </a:r>
          </a:p>
        </p:txBody>
      </p:sp>
      <p:cxnSp>
        <p:nvCxnSpPr>
          <p:cNvPr id="13" name="Elbow Connector 12"/>
          <p:cNvCxnSpPr>
            <a:stCxn id="10" idx="0"/>
          </p:cNvCxnSpPr>
          <p:nvPr/>
        </p:nvCxnSpPr>
        <p:spPr>
          <a:xfrm rot="5400000" flipH="1" flipV="1">
            <a:off x="7431892" y="1931172"/>
            <a:ext cx="642942" cy="4953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4724426" y="4332334"/>
            <a:ext cx="4133854" cy="238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/>
                <a:cs typeface="ＭＳ Ｐゴシック"/>
              </a:rPr>
              <a:t>UPM location: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  <a:ea typeface="ＭＳ Ｐゴシック"/>
                <a:cs typeface="ＭＳ Ｐゴシック"/>
              </a:rPr>
              <a:t>30 minutes from Kuala Lumpur International Airport </a:t>
            </a:r>
          </a:p>
          <a:p>
            <a:pPr lvl="1" eaLnBrk="0" hangingPunct="0">
              <a:buFont typeface="Arial" pitchFamily="34" charset="0"/>
              <a:buChar char="•"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/>
                <a:cs typeface="ＭＳ Ｐゴシック"/>
              </a:rPr>
              <a:t>30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/>
                <a:cs typeface="ＭＳ Ｐゴシック"/>
              </a:rPr>
              <a:t> Minutes from Kuala Lumpur City Center</a:t>
            </a:r>
          </a:p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/>
              <a:cs typeface="ＭＳ Ｐゴシック"/>
            </a:endParaRPr>
          </a:p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5" name="Picture 14" descr="putrajaya.jpg"/>
          <p:cNvPicPr>
            <a:picLocks noChangeAspect="1"/>
          </p:cNvPicPr>
          <p:nvPr/>
        </p:nvPicPr>
        <p:blipFill>
          <a:blip r:embed="rId2"/>
          <a:srcRect t="16090" b="20905"/>
          <a:stretch>
            <a:fillRect/>
          </a:stretch>
        </p:blipFill>
        <p:spPr bwMode="auto">
          <a:xfrm>
            <a:off x="0" y="0"/>
            <a:ext cx="9144000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1" descr="788.jpg"/>
          <p:cNvPicPr>
            <a:picLocks noChangeAspect="1"/>
          </p:cNvPicPr>
          <p:nvPr/>
        </p:nvPicPr>
        <p:blipFill>
          <a:blip r:embed="rId3"/>
          <a:srcRect b="11070"/>
          <a:stretch>
            <a:fillRect/>
          </a:stretch>
        </p:blipFill>
        <p:spPr bwMode="auto">
          <a:xfrm>
            <a:off x="4549775" y="3786190"/>
            <a:ext cx="458787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2" descr="mai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4450" y="3824288"/>
            <a:ext cx="459422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4549775" y="3875088"/>
            <a:ext cx="2293938" cy="1587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49775" y="3195638"/>
            <a:ext cx="4594225" cy="679450"/>
          </a:xfrm>
          <a:prstGeom prst="rect">
            <a:avLst/>
          </a:prstGeom>
          <a:solidFill>
            <a:srgbClr val="B60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05263" y="3200400"/>
            <a:ext cx="4833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rgbClr val="FFFFFF"/>
                </a:solidFill>
                <a:latin typeface="Calibri" pitchFamily="-112" charset="0"/>
                <a:ea typeface="Wingdings" pitchFamily="-112" charset="2"/>
                <a:cs typeface="Wingdings" pitchFamily="-112" charset="2"/>
              </a:rPr>
              <a:t>Nearest Place of Interest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3840163"/>
            <a:ext cx="9137650" cy="34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057525" y="5367338"/>
            <a:ext cx="2986087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7" descr="page 53_big.JPG"/>
          <p:cNvPicPr>
            <a:picLocks noGrp="1" noChangeAspect="1"/>
          </p:cNvPicPr>
          <p:nvPr>
            <p:ph idx="1"/>
          </p:nvPr>
        </p:nvPicPr>
        <p:blipFill>
          <a:blip r:embed="rId2"/>
          <a:srcRect r="11467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4819" name="Picture 9" descr="(1089).JPG"/>
          <p:cNvPicPr>
            <a:picLocks noChangeAspect="1"/>
          </p:cNvPicPr>
          <p:nvPr/>
        </p:nvPicPr>
        <p:blipFill>
          <a:blip r:embed="rId3" cstate="print"/>
          <a:srcRect t="15665" r="8333"/>
          <a:stretch>
            <a:fillRect/>
          </a:stretch>
        </p:blipFill>
        <p:spPr bwMode="auto">
          <a:xfrm>
            <a:off x="4583113" y="3384550"/>
            <a:ext cx="22891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" descr="(1131).JPG"/>
          <p:cNvPicPr>
            <a:picLocks noChangeAspect="1"/>
          </p:cNvPicPr>
          <p:nvPr/>
        </p:nvPicPr>
        <p:blipFill>
          <a:blip r:embed="rId4" cstate="print"/>
          <a:srcRect l="879" t="14061" r="858"/>
          <a:stretch>
            <a:fillRect/>
          </a:stretch>
        </p:blipFill>
        <p:spPr bwMode="auto">
          <a:xfrm>
            <a:off x="2289175" y="3384550"/>
            <a:ext cx="2370138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1" descr="(1193).JPG"/>
          <p:cNvPicPr>
            <a:picLocks noChangeAspect="1"/>
          </p:cNvPicPr>
          <p:nvPr/>
        </p:nvPicPr>
        <p:blipFill>
          <a:blip r:embed="rId5" cstate="print"/>
          <a:srcRect l="221" b="6557"/>
          <a:stretch>
            <a:fillRect/>
          </a:stretch>
        </p:blipFill>
        <p:spPr bwMode="auto">
          <a:xfrm>
            <a:off x="6169025" y="4991100"/>
            <a:ext cx="296862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3" descr="(1211).jpg"/>
          <p:cNvPicPr>
            <a:picLocks noChangeAspect="1"/>
          </p:cNvPicPr>
          <p:nvPr/>
        </p:nvPicPr>
        <p:blipFill>
          <a:blip r:embed="rId6" cstate="print"/>
          <a:srcRect t="8783"/>
          <a:stretch>
            <a:fillRect/>
          </a:stretch>
        </p:blipFill>
        <p:spPr bwMode="auto">
          <a:xfrm>
            <a:off x="6872288" y="3384550"/>
            <a:ext cx="227171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4730750"/>
            <a:ext cx="9137650" cy="685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264150"/>
            <a:ext cx="913765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18"/>
          <p:cNvSpPr txBox="1">
            <a:spLocks/>
          </p:cNvSpPr>
          <p:nvPr/>
        </p:nvSpPr>
        <p:spPr>
          <a:xfrm>
            <a:off x="0" y="4708525"/>
            <a:ext cx="5257800" cy="55562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FFFF"/>
                </a:solidFill>
                <a:latin typeface="+mn-lt"/>
              </a:rPr>
              <a:t>University Agricultural Park</a:t>
            </a:r>
            <a:endParaRPr lang="en-US" sz="3600" dirty="0">
              <a:solidFill>
                <a:srgbClr val="FFFFFF"/>
              </a:solidFill>
              <a:latin typeface="+mj-lt"/>
              <a:ea typeface="+mj-ea"/>
              <a:cs typeface="Arial"/>
            </a:endParaRPr>
          </a:p>
        </p:txBody>
      </p:sp>
      <p:pic>
        <p:nvPicPr>
          <p:cNvPr id="34827" name="Picture 15" descr="DSC_0098.JPG"/>
          <p:cNvPicPr>
            <a:picLocks noChangeAspect="1"/>
          </p:cNvPicPr>
          <p:nvPr/>
        </p:nvPicPr>
        <p:blipFill>
          <a:blip r:embed="rId7" cstate="print"/>
          <a:srcRect b="11479"/>
          <a:stretch>
            <a:fillRect/>
          </a:stretch>
        </p:blipFill>
        <p:spPr bwMode="auto">
          <a:xfrm>
            <a:off x="0" y="3384550"/>
            <a:ext cx="228917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6" descr="Bunga Oren.jpg"/>
          <p:cNvPicPr>
            <a:picLocks noChangeAspect="1"/>
          </p:cNvPicPr>
          <p:nvPr/>
        </p:nvPicPr>
        <p:blipFill>
          <a:blip r:embed="rId8"/>
          <a:srcRect t="29955"/>
          <a:stretch>
            <a:fillRect/>
          </a:stretch>
        </p:blipFill>
        <p:spPr bwMode="auto">
          <a:xfrm>
            <a:off x="3200400" y="5416550"/>
            <a:ext cx="30956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17" descr="Buluh_Ayer Hitam.jpg"/>
          <p:cNvPicPr>
            <a:picLocks noChangeAspect="1"/>
          </p:cNvPicPr>
          <p:nvPr/>
        </p:nvPicPr>
        <p:blipFill>
          <a:blip r:embed="rId9"/>
          <a:srcRect b="70081"/>
          <a:stretch>
            <a:fillRect/>
          </a:stretch>
        </p:blipFill>
        <p:spPr bwMode="auto">
          <a:xfrm>
            <a:off x="0" y="5416550"/>
            <a:ext cx="32004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690938" y="534988"/>
            <a:ext cx="5453062" cy="533400"/>
          </a:xfrm>
          <a:prstGeom prst="rect">
            <a:avLst/>
          </a:prstGeom>
          <a:solidFill>
            <a:srgbClr val="B60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000500" y="534988"/>
            <a:ext cx="46361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0" endPos="0" dir="5400000" sy="-100000" algn="bl" rotWithShape="0"/>
          </a:effectLst>
        </p:spPr>
        <p:txBody>
          <a:bodyPr wrap="none"/>
          <a:lstStyle/>
          <a:p>
            <a:pPr>
              <a:defRPr/>
            </a:pPr>
            <a:r>
              <a:rPr lang="en-US" sz="3200" b="1" dirty="0" smtClean="0">
                <a:ln w="12700">
                  <a:noFill/>
                  <a:prstDash val="solid"/>
                </a:ln>
                <a:solidFill>
                  <a:srgbClr val="FFFFFF"/>
                </a:solidFill>
                <a:effectLst>
                  <a:reflection stA="0" endPos="0" dir="5400000" sy="-100000" algn="bl" rotWithShape="0"/>
                </a:effectLst>
                <a:latin typeface="+mn-lt"/>
                <a:cs typeface="Tahoma" pitchFamily="34" charset="0"/>
              </a:rPr>
              <a:t>Organizational Structure</a:t>
            </a:r>
            <a:endParaRPr lang="en-US" sz="3200" b="1" dirty="0">
              <a:ln w="12700">
                <a:noFill/>
                <a:prstDash val="solid"/>
              </a:ln>
              <a:solidFill>
                <a:srgbClr val="FFFFFF"/>
              </a:solidFill>
              <a:effectLst>
                <a:reflection stA="0" endPos="0" dir="5400000" sy="-100000" algn="bl" rotWithShape="0"/>
              </a:effectLst>
              <a:latin typeface="+mn-lt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9263" y="1828800"/>
            <a:ext cx="2967037" cy="393700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VICE CHANCELLOR</a:t>
            </a:r>
            <a:endParaRPr lang="en-MY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7072313" y="3648075"/>
            <a:ext cx="857250" cy="571500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BURSAR</a:t>
            </a:r>
            <a:endParaRPr lang="en-MY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2643188" y="5219700"/>
            <a:ext cx="4730750" cy="571500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FACULTY / INSTITUTE / SCHOOL / ACADEMY / CENTRE / DEPARTMENT / BRANCH CAMPUS</a:t>
            </a:r>
            <a:endParaRPr lang="en-MY" b="1" dirty="0"/>
          </a:p>
        </p:txBody>
      </p:sp>
      <p:sp>
        <p:nvSpPr>
          <p:cNvPr id="7" name="Rectangle 6"/>
          <p:cNvSpPr/>
          <p:nvPr/>
        </p:nvSpPr>
        <p:spPr>
          <a:xfrm>
            <a:off x="2714625" y="3648075"/>
            <a:ext cx="1214438" cy="1071563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DEPUTY VICE CHANCELLOR</a:t>
            </a:r>
          </a:p>
          <a:p>
            <a:pPr algn="ctr">
              <a:defRPr/>
            </a:pPr>
            <a:r>
              <a:rPr lang="en-US" sz="1400" b="1" dirty="0"/>
              <a:t>Student Affairs </a:t>
            </a:r>
          </a:p>
          <a:p>
            <a:pPr algn="ctr">
              <a:defRPr/>
            </a:pPr>
            <a:r>
              <a:rPr lang="en-US" sz="1400" b="1" dirty="0"/>
              <a:t>&amp; Alumni</a:t>
            </a:r>
            <a:endParaRPr lang="en-MY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142875" y="3648075"/>
            <a:ext cx="1214438" cy="1071563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DEPUTY VICE CHANCELLOR</a:t>
            </a:r>
          </a:p>
          <a:p>
            <a:pPr algn="ctr">
              <a:defRPr/>
            </a:pPr>
            <a:r>
              <a:rPr lang="en-US" sz="1400" b="1" dirty="0"/>
              <a:t>Academic &amp; International</a:t>
            </a:r>
            <a:endParaRPr lang="en-MY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1428750" y="3648075"/>
            <a:ext cx="1214438" cy="1071563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DEPUTY VICE CHANCELLOR</a:t>
            </a:r>
          </a:p>
          <a:p>
            <a:pPr algn="ctr">
              <a:defRPr/>
            </a:pPr>
            <a:r>
              <a:rPr lang="en-US" sz="1400" b="1" dirty="0"/>
              <a:t>Research &amp; Innovation</a:t>
            </a:r>
            <a:endParaRPr lang="en-MY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4000500" y="3648075"/>
            <a:ext cx="1357313" cy="1079500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DEPUTY VICE CHANCELLOR</a:t>
            </a:r>
          </a:p>
          <a:p>
            <a:pPr algn="ctr">
              <a:defRPr/>
            </a:pPr>
            <a:r>
              <a:rPr lang="en-US" sz="1400" b="1" dirty="0"/>
              <a:t>Industry &amp; Community Relations</a:t>
            </a:r>
            <a:endParaRPr lang="en-MY" sz="1400" b="1" dirty="0"/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4505325" y="4079875"/>
            <a:ext cx="2276475" cy="31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500" y="2943225"/>
            <a:ext cx="8143875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060825" y="2578100"/>
            <a:ext cx="714375" cy="31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001000" y="3648075"/>
            <a:ext cx="1000125" cy="571500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CHIEF </a:t>
            </a:r>
          </a:p>
          <a:p>
            <a:pPr algn="ctr">
              <a:defRPr/>
            </a:pPr>
            <a:r>
              <a:rPr lang="en-US" sz="1400" b="1" dirty="0"/>
              <a:t>LIBRARIAN</a:t>
            </a:r>
            <a:endParaRPr lang="en-MY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857875" y="3648075"/>
            <a:ext cx="1071563" cy="571500"/>
          </a:xfrm>
          <a:prstGeom prst="rect">
            <a:avLst/>
          </a:prstGeom>
          <a:solidFill>
            <a:srgbClr val="B60F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REGISTRAR</a:t>
            </a:r>
            <a:endParaRPr lang="en-MY" sz="1400" b="1" dirty="0"/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220663" y="3286125"/>
            <a:ext cx="712787" cy="111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0" y="534988"/>
            <a:ext cx="685800" cy="533400"/>
          </a:xfrm>
          <a:prstGeom prst="rect">
            <a:avLst/>
          </a:prstGeom>
          <a:solidFill>
            <a:srgbClr val="B60F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rot="5400000" flipH="1" flipV="1">
            <a:off x="1630363" y="3286125"/>
            <a:ext cx="712787" cy="111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2925763" y="3286125"/>
            <a:ext cx="712787" cy="111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4373563" y="3286125"/>
            <a:ext cx="712787" cy="111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6049963" y="3286125"/>
            <a:ext cx="712787" cy="111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7116763" y="3286125"/>
            <a:ext cx="712787" cy="111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 flipV="1">
            <a:off x="8353425" y="3286126"/>
            <a:ext cx="712787" cy="11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786679" y="6038790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n-lt"/>
                <a:hlinkClick r:id="rId2" action="ppaction://hlinksldjump"/>
              </a:rPr>
              <a:t>&lt; BACK</a:t>
            </a:r>
            <a:endParaRPr lang="en-US" sz="2000" b="1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1" name="Picture 5" descr="berilmu berbakt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logo UPM_berilmu berbakti_L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500166" y="-360370"/>
            <a:ext cx="12858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9" name="Rectangle 8"/>
          <p:cNvSpPr>
            <a:spLocks noChangeArrowheads="1"/>
          </p:cNvSpPr>
          <p:nvPr/>
        </p:nvSpPr>
        <p:spPr bwMode="auto">
          <a:xfrm>
            <a:off x="7077075" y="6172200"/>
            <a:ext cx="12484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As </a:t>
            </a:r>
            <a:r>
              <a:rPr lang="en-US" sz="1200" dirty="0" smtClean="0">
                <a:solidFill>
                  <a:srgbClr val="FFFFFF"/>
                </a:solidFill>
              </a:rPr>
              <a:t>of April 2011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458" name="Rectangle 11"/>
          <p:cNvSpPr>
            <a:spLocks noChangeArrowheads="1"/>
          </p:cNvSpPr>
          <p:nvPr/>
        </p:nvSpPr>
        <p:spPr bwMode="auto">
          <a:xfrm>
            <a:off x="1408113" y="2876539"/>
            <a:ext cx="6516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Campus Size</a:t>
            </a:r>
            <a:endParaRPr lang="en-US" sz="32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2225" y="1976098"/>
            <a:ext cx="90455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3000" b="1" dirty="0" smtClean="0">
                <a:solidFill>
                  <a:srgbClr val="FFFFFF"/>
                </a:solidFill>
                <a:latin typeface="Calibri" pitchFamily="34" charset="0"/>
                <a:ea typeface="Arial Black" pitchFamily="34" charset="0"/>
                <a:cs typeface="Arial Black" pitchFamily="34" charset="0"/>
              </a:rPr>
              <a:t> </a:t>
            </a:r>
            <a:r>
              <a:rPr lang="en-US" sz="3000" b="1" dirty="0" smtClean="0">
                <a:solidFill>
                  <a:srgbClr val="FFFFFF"/>
                </a:solidFill>
                <a:latin typeface="Calibri" pitchFamily="34" charset="0"/>
                <a:ea typeface="Arial Black" pitchFamily="34" charset="0"/>
                <a:cs typeface="Arial Black" pitchFamily="34" charset="0"/>
              </a:rPr>
              <a:t>Facts &amp; Figures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14282" y="1694685"/>
          <a:ext cx="5143536" cy="35226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9053"/>
                <a:gridCol w="2654483"/>
              </a:tblGrid>
              <a:tr h="5000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Calibri" pitchFamily="34" charset="0"/>
                          <a:cs typeface="Arial" pitchFamily="34" charset="0"/>
                        </a:rPr>
                        <a:t>Main Campus Size</a:t>
                      </a:r>
                      <a:endParaRPr lang="en-US" sz="2000" i="1" dirty="0" smtClean="0">
                        <a:solidFill>
                          <a:srgbClr val="FFFFFF"/>
                        </a:solidFill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1,108.103 (hectare)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597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Total Students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25,</a:t>
                      </a:r>
                      <a:r>
                        <a:rPr lang="en-US" sz="2000" b="1" baseline="0" dirty="0" smtClean="0"/>
                        <a:t> 857</a:t>
                      </a:r>
                      <a:r>
                        <a:rPr lang="en-US" sz="2000" b="1" dirty="0" smtClean="0"/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97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Undergraduate Students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 15, 619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97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Post Graduate Students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10, 238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9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International Students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2, 675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97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Academic Staff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1400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1" descr="C:\Documents and Settings\ILI\My Documents\My Pictures\New Picture 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462743"/>
            <a:ext cx="3838473" cy="3895083"/>
          </a:xfrm>
          <a:prstGeom prst="rect">
            <a:avLst/>
          </a:prstGeom>
          <a:noFill/>
        </p:spPr>
      </p:pic>
      <p:pic>
        <p:nvPicPr>
          <p:cNvPr id="11" name="Picture 5" descr="berilmu berbakt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41809" y="285728"/>
            <a:ext cx="6245117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UPM Quick Facts</a:t>
            </a:r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3" name="Picture 12" descr="logo UPM_berilmu berbakti_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983034" y="-53601"/>
            <a:ext cx="678660" cy="13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001024" y="285728"/>
            <a:ext cx="1142976" cy="615553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3400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P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52"/>
            <a:ext cx="9144000" cy="1018190"/>
          </a:xfrm>
        </p:spPr>
      </p:pic>
      <p:pic>
        <p:nvPicPr>
          <p:cNvPr id="4" name="Picture 5" descr="berilmu berbakt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0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Map - Blue and Gold Globe.jpg,AssetGUID,253eaf93-e403-4266-9e2dd56b0b3eb409,rc,1,fn,Map - Blue and Gold Globe.jpg cop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4348" y="851584"/>
            <a:ext cx="7715272" cy="107721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Students from more than 60 countries</a:t>
            </a:r>
          </a:p>
          <a:p>
            <a:pPr algn="ctr"/>
            <a:endParaRPr lang="en-US" sz="3200" b="1" i="1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596" y="1400638"/>
            <a:ext cx="8429684" cy="42011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Algeria	Brunei	Canada	Egypt	Pakistan       Sierra Leone	Japan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France      Ghana         </a:t>
            </a:r>
            <a:r>
              <a:rPr lang="en-US" sz="2800" dirty="0" smtClean="0">
                <a:solidFill>
                  <a:srgbClr val="FF0000"/>
                </a:solidFill>
              </a:rPr>
              <a:t>Iran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Colombia      Thailand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Nigeria        Myanmar</a:t>
            </a:r>
            <a:endParaRPr lang="en-US" sz="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Korea	Malawi	Morocco	   Nepal	 Oman	    Philippines	 </a:t>
            </a:r>
            <a:r>
              <a:rPr lang="en-US" sz="2400" dirty="0" smtClean="0">
                <a:solidFill>
                  <a:srgbClr val="FF0000"/>
                </a:solidFill>
              </a:rPr>
              <a:t>Turkey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Sweden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United States	           Vietnam             Yemen           Zimbabwe	       Bahrain</a:t>
            </a:r>
            <a:endParaRPr lang="en-US" sz="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Cameroon      Ethiopia      Fiji Island              Germany	 India	      Laos Jordan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Uzbekistan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Kenya       Maldives	  Namibia	          Palestine        </a:t>
            </a:r>
            <a:r>
              <a:rPr lang="en-US" sz="2400" dirty="0" smtClean="0">
                <a:solidFill>
                  <a:srgbClr val="FF0000"/>
                </a:solidFill>
              </a:rPr>
              <a:t>Mongolia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Singapore       Tanzania          Malaysia        Uganda	        Venezuela        Syria      Botswana       China	Gambia              Indonesia	      Libya  Mauritius	       Saudi Arabia           Sudan              Bangladesh	  Cambodia  Iraq             Mauritania     Cote D’Ivoire       Somalia     Sri Lanka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5" descr="berilmu berbakt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79368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17284</TotalTime>
  <Words>1252</Words>
  <Application>Microsoft Office PowerPoint</Application>
  <PresentationFormat>On-screen Show (4:3)</PresentationFormat>
  <Paragraphs>454</Paragraphs>
  <Slides>29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Microsoft Office Excel 97-2003 Worksheet</vt:lpstr>
      <vt:lpstr>Worksheet</vt:lpstr>
      <vt:lpstr>Slide 1</vt:lpstr>
      <vt:lpstr>Slide 2</vt:lpstr>
      <vt:lpstr>World Map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Scientist-engineers/million population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Examples of High Impact Projects</vt:lpstr>
      <vt:lpstr>Opportunities for Networking</vt:lpstr>
      <vt:lpstr>Slide 29</vt:lpstr>
    </vt:vector>
  </TitlesOfParts>
  <Company>Universiti Putra Malaysia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 Rais</dc:creator>
  <cp:lastModifiedBy>kejuruteraan</cp:lastModifiedBy>
  <cp:revision>1040</cp:revision>
  <dcterms:created xsi:type="dcterms:W3CDTF">2011-01-03T00:17:19Z</dcterms:created>
  <dcterms:modified xsi:type="dcterms:W3CDTF">2011-06-04T04:46:32Z</dcterms:modified>
</cp:coreProperties>
</file>