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1" r:id="rId2"/>
    <p:sldId id="428" r:id="rId3"/>
    <p:sldId id="419" r:id="rId4"/>
    <p:sldId id="420" r:id="rId5"/>
    <p:sldId id="421" r:id="rId6"/>
    <p:sldId id="426" r:id="rId7"/>
    <p:sldId id="414" r:id="rId8"/>
    <p:sldId id="423" r:id="rId9"/>
    <p:sldId id="424" r:id="rId10"/>
    <p:sldId id="422" r:id="rId11"/>
    <p:sldId id="415" r:id="rId12"/>
    <p:sldId id="416" r:id="rId13"/>
    <p:sldId id="417" r:id="rId14"/>
    <p:sldId id="418" r:id="rId15"/>
    <p:sldId id="412" r:id="rId1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FFFF00"/>
    <a:srgbClr val="FF9900"/>
    <a:srgbClr val="FF3300"/>
    <a:srgbClr val="00FF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90" autoAdjust="0"/>
    <p:restoredTop sz="54915" autoAdjust="0"/>
  </p:normalViewPr>
  <p:slideViewPr>
    <p:cSldViewPr>
      <p:cViewPr>
        <p:scale>
          <a:sx n="66" d="100"/>
          <a:sy n="66" d="100"/>
        </p:scale>
        <p:origin x="-138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7F2ACD-57E7-45EE-A537-63667D4BF66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570DF7-2D79-42B3-B250-BD62DA02B5A0}" type="slidenum">
              <a:rPr lang="fr-FR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fr-F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15F92-2089-4ED0-B076-F925F052C5CC}" type="slidenum">
              <a:rPr lang="fr-FR"/>
              <a:pPr/>
              <a:t>13</a:t>
            </a:fld>
            <a:endParaRPr lang="fr-FR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0F829-EDAC-4A4D-8D8B-C7C4DE9AF3F6}" type="slidenum">
              <a:rPr lang="fr-FR"/>
              <a:pPr/>
              <a:t>14</a:t>
            </a:fld>
            <a:endParaRPr lang="fr-FR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879C63-2E74-4346-A9E8-56D4012755FF}" type="slidenum">
              <a:rPr lang="fr-FR"/>
              <a:pPr/>
              <a:t>15</a:t>
            </a:fld>
            <a:endParaRPr lang="fr-FR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F2ACD-57E7-45EE-A537-63667D4BF66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F2ACD-57E7-45EE-A537-63667D4BF66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A2991-F355-4EC7-8B9D-C5D53830A7B9}" type="slidenum">
              <a:rPr lang="fr-FR"/>
              <a:pPr/>
              <a:t>7</a:t>
            </a:fld>
            <a:endParaRPr lang="fr-FR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A2991-F355-4EC7-8B9D-C5D53830A7B9}" type="slidenum">
              <a:rPr lang="fr-FR"/>
              <a:pPr/>
              <a:t>8</a:t>
            </a:fld>
            <a:endParaRPr lang="fr-FR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A2991-F355-4EC7-8B9D-C5D53830A7B9}" type="slidenum">
              <a:rPr lang="fr-FR"/>
              <a:pPr/>
              <a:t>9</a:t>
            </a:fld>
            <a:endParaRPr lang="fr-FR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A2991-F355-4EC7-8B9D-C5D53830A7B9}" type="slidenum">
              <a:rPr lang="fr-FR"/>
              <a:pPr/>
              <a:t>10</a:t>
            </a:fld>
            <a:endParaRPr lang="fr-FR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DEE9F-110C-499C-8514-79EE3135AA18}" type="slidenum">
              <a:rPr lang="fr-FR"/>
              <a:pPr/>
              <a:t>11</a:t>
            </a:fld>
            <a:endParaRPr lang="fr-FR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1B94F-21FE-4396-8C8F-957F1CE0C0A8}" type="slidenum">
              <a:rPr lang="fr-FR"/>
              <a:pPr/>
              <a:t>12</a:t>
            </a:fld>
            <a:endParaRPr lang="fr-FR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39750" y="1557338"/>
            <a:ext cx="40386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30750" y="1557338"/>
            <a:ext cx="40386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95288" y="623728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E1935A-192D-4060-ABB4-841E9C7C6249}" type="datetime1">
              <a:rPr lang="fr-FR"/>
              <a:pPr/>
              <a:t>04/06/2011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Meeting CPU –Presidents of American Public Universities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7AE9CC4-CEEC-4801-B5B3-F96A10D7648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2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7962900" y="6518275"/>
            <a:ext cx="1203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b="1" dirty="0">
                <a:solidFill>
                  <a:srgbClr val="077DBD"/>
                </a:solidFill>
                <a:latin typeface="Arial" charset="0"/>
                <a:cs typeface="Arial" charset="0"/>
              </a:rPr>
              <a:t>Page </a:t>
            </a:r>
            <a:fld id="{F3652D7B-1C30-4C06-8FC8-516A6B5F9F5C}" type="slidenum">
              <a:rPr lang="fr-FR" b="1">
                <a:solidFill>
                  <a:srgbClr val="077DBD"/>
                </a:solidFill>
                <a:latin typeface="Arial" charset="0"/>
                <a:cs typeface="Arial" charset="0"/>
              </a:rPr>
              <a:pPr>
                <a:defRPr/>
              </a:pPr>
              <a:t>‹N°›</a:t>
            </a:fld>
            <a:endParaRPr lang="fr-FR" b="1" dirty="0">
              <a:solidFill>
                <a:srgbClr val="077DBD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 userDrawn="1"/>
        </p:nvSpPr>
        <p:spPr bwMode="auto">
          <a:xfrm>
            <a:off x="5003800" y="142875"/>
            <a:ext cx="4537075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Université Abdelmalek Essaâdi</a:t>
            </a:r>
          </a:p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www.uae.ma</a:t>
            </a:r>
          </a:p>
        </p:txBody>
      </p:sp>
      <p:sp>
        <p:nvSpPr>
          <p:cNvPr id="5" name="ZoneTexte 4"/>
          <p:cNvSpPr txBox="1"/>
          <p:nvPr userDrawn="1"/>
        </p:nvSpPr>
        <p:spPr>
          <a:xfrm>
            <a:off x="1918806" y="6525344"/>
            <a:ext cx="5053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Ataturk</a:t>
            </a:r>
            <a:r>
              <a:rPr lang="fr-FR" b="1" dirty="0" smtClean="0"/>
              <a:t> </a:t>
            </a:r>
            <a:r>
              <a:rPr lang="fr-FR" b="1" dirty="0" err="1" smtClean="0"/>
              <a:t>University</a:t>
            </a:r>
            <a:r>
              <a:rPr lang="fr-FR" b="1" dirty="0" smtClean="0"/>
              <a:t>, ESRUC,</a:t>
            </a:r>
            <a:r>
              <a:rPr lang="fr-FR" b="1" baseline="0" dirty="0" smtClean="0"/>
              <a:t> </a:t>
            </a:r>
            <a:r>
              <a:rPr lang="fr-FR" b="1" baseline="0" dirty="0" err="1" smtClean="0"/>
              <a:t>June</a:t>
            </a:r>
            <a:r>
              <a:rPr lang="fr-FR" b="1" baseline="0" dirty="0" smtClean="0"/>
              <a:t> 3 to 6, 2011</a:t>
            </a:r>
            <a:endParaRPr lang="fr-FR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touancity.net/uploads/pics/Houdaifa_Ameziane2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19"/>
          <p:cNvSpPr txBox="1">
            <a:spLocks noChangeArrowheads="1"/>
          </p:cNvSpPr>
          <p:nvPr/>
        </p:nvSpPr>
        <p:spPr bwMode="auto">
          <a:xfrm>
            <a:off x="4357688" y="5857875"/>
            <a:ext cx="3311525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fr-FR" sz="3200" b="1" dirty="0">
                <a:solidFill>
                  <a:srgbClr val="077DBD"/>
                </a:solidFill>
                <a:latin typeface="Verdana" pitchFamily="34" charset="0"/>
              </a:rPr>
              <a:t>www.uae.ma</a:t>
            </a:r>
          </a:p>
        </p:txBody>
      </p:sp>
      <p:sp>
        <p:nvSpPr>
          <p:cNvPr id="1029" name="Text Box 21"/>
          <p:cNvSpPr txBox="1">
            <a:spLocks noChangeArrowheads="1"/>
          </p:cNvSpPr>
          <p:nvPr/>
        </p:nvSpPr>
        <p:spPr bwMode="auto">
          <a:xfrm>
            <a:off x="468313" y="260350"/>
            <a:ext cx="828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dirty="0" smtClean="0">
                <a:solidFill>
                  <a:srgbClr val="184494"/>
                </a:solidFill>
                <a:latin typeface="Verdana" pitchFamily="34" charset="0"/>
              </a:rPr>
              <a:t>Abdelmalek </a:t>
            </a:r>
            <a:r>
              <a:rPr lang="fr-FR" sz="2400" b="1" dirty="0" err="1" smtClean="0">
                <a:solidFill>
                  <a:srgbClr val="184494"/>
                </a:solidFill>
                <a:latin typeface="Verdana" pitchFamily="34" charset="0"/>
              </a:rPr>
              <a:t>Essaadi</a:t>
            </a:r>
            <a:r>
              <a:rPr lang="fr-FR" sz="2400" b="1" dirty="0" smtClean="0">
                <a:solidFill>
                  <a:srgbClr val="184494"/>
                </a:solidFill>
                <a:latin typeface="Verdana" pitchFamily="34" charset="0"/>
              </a:rPr>
              <a:t> </a:t>
            </a:r>
            <a:r>
              <a:rPr lang="fr-FR" sz="2400" b="1" dirty="0" err="1" smtClean="0">
                <a:solidFill>
                  <a:srgbClr val="184494"/>
                </a:solidFill>
                <a:latin typeface="Verdana" pitchFamily="34" charset="0"/>
              </a:rPr>
              <a:t>University</a:t>
            </a:r>
            <a:endParaRPr lang="fr-FR" sz="2400" b="1" dirty="0">
              <a:solidFill>
                <a:srgbClr val="184494"/>
              </a:solidFill>
              <a:latin typeface="Verdana" pitchFamily="34" charset="0"/>
            </a:endParaRPr>
          </a:p>
        </p:txBody>
      </p:sp>
      <p:sp>
        <p:nvSpPr>
          <p:cNvPr id="1031" name="Text Box 2"/>
          <p:cNvSpPr txBox="1">
            <a:spLocks noChangeArrowheads="1"/>
          </p:cNvSpPr>
          <p:nvPr/>
        </p:nvSpPr>
        <p:spPr bwMode="auto">
          <a:xfrm>
            <a:off x="285750" y="1000108"/>
            <a:ext cx="885825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4800" b="1" dirty="0" err="1" smtClean="0">
                <a:solidFill>
                  <a:srgbClr val="C00000"/>
                </a:solidFill>
                <a:latin typeface="Berlin Sans FB" pitchFamily="34" charset="0"/>
              </a:rPr>
              <a:t>University</a:t>
            </a:r>
            <a:r>
              <a:rPr lang="fr-FR" sz="4800" b="1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fr-FR" sz="4800" b="1" dirty="0" err="1" smtClean="0">
                <a:solidFill>
                  <a:srgbClr val="C00000"/>
                </a:solidFill>
                <a:latin typeface="Berlin Sans FB" pitchFamily="34" charset="0"/>
              </a:rPr>
              <a:t>reform</a:t>
            </a:r>
            <a:r>
              <a:rPr lang="fr-FR" sz="4800" b="1" dirty="0" smtClean="0">
                <a:solidFill>
                  <a:srgbClr val="C00000"/>
                </a:solidFill>
                <a:latin typeface="Berlin Sans FB" pitchFamily="34" charset="0"/>
              </a:rPr>
              <a:t> in </a:t>
            </a:r>
            <a:r>
              <a:rPr lang="fr-FR" sz="4800" b="1" dirty="0" err="1" smtClean="0">
                <a:solidFill>
                  <a:srgbClr val="C00000"/>
                </a:solidFill>
                <a:latin typeface="Berlin Sans FB" pitchFamily="34" charset="0"/>
              </a:rPr>
              <a:t>Morocco</a:t>
            </a:r>
            <a:endParaRPr lang="fr-FR" sz="4800" b="1" dirty="0" smtClean="0">
              <a:solidFill>
                <a:srgbClr val="C00000"/>
              </a:solidFill>
              <a:latin typeface="Berlin Sans FB" pitchFamily="34" charset="0"/>
            </a:endParaRPr>
          </a:p>
          <a:p>
            <a:pPr algn="ctr"/>
            <a:endParaRPr lang="fr-FR" sz="4000" dirty="0">
              <a:solidFill>
                <a:schemeClr val="bg1"/>
              </a:solidFill>
              <a:latin typeface="Berlin Sans FB" pitchFamily="34" charset="0"/>
            </a:endParaRPr>
          </a:p>
          <a:p>
            <a:pPr algn="r"/>
            <a:r>
              <a:rPr lang="fr-FR" sz="3200" dirty="0" smtClean="0">
                <a:solidFill>
                  <a:schemeClr val="bg1"/>
                </a:solidFill>
                <a:latin typeface="Berlin Sans FB" pitchFamily="34" charset="0"/>
              </a:rPr>
              <a:t>Pr. Ahmed El Moussaoui</a:t>
            </a:r>
          </a:p>
          <a:p>
            <a:pPr algn="r"/>
            <a:r>
              <a:rPr lang="fr-FR" sz="3200" dirty="0" smtClean="0">
                <a:solidFill>
                  <a:schemeClr val="bg1"/>
                </a:solidFill>
                <a:latin typeface="Berlin Sans FB" pitchFamily="34" charset="0"/>
              </a:rPr>
              <a:t>Vice Président</a:t>
            </a:r>
          </a:p>
          <a:p>
            <a:pPr algn="ctr"/>
            <a:r>
              <a:rPr lang="fr-FR" sz="4000" dirty="0" smtClean="0">
                <a:solidFill>
                  <a:schemeClr val="bg1"/>
                </a:solidFill>
                <a:latin typeface="Berlin Sans FB" pitchFamily="34" charset="0"/>
              </a:rPr>
              <a:t> </a:t>
            </a:r>
            <a:endParaRPr lang="fr-FR" sz="4000" dirty="0">
              <a:solidFill>
                <a:schemeClr val="bg1"/>
              </a:solidFill>
              <a:latin typeface="Berlin Sans FB" pitchFamily="34" charset="0"/>
            </a:endParaRPr>
          </a:p>
          <a:p>
            <a:pPr algn="r"/>
            <a:r>
              <a:rPr lang="fr-FR" sz="3200" dirty="0" err="1" smtClean="0">
                <a:solidFill>
                  <a:schemeClr val="bg1"/>
                </a:solidFill>
                <a:latin typeface="Berlin Sans FB" pitchFamily="34" charset="0"/>
              </a:rPr>
              <a:t>Atatuk</a:t>
            </a:r>
            <a:r>
              <a:rPr lang="fr-FR" sz="3200" dirty="0" smtClean="0">
                <a:solidFill>
                  <a:schemeClr val="bg1"/>
                </a:solidFill>
                <a:latin typeface="Berlin Sans FB" pitchFamily="34" charset="0"/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  <a:latin typeface="Berlin Sans FB" pitchFamily="34" charset="0"/>
              </a:rPr>
              <a:t>University</a:t>
            </a:r>
            <a:r>
              <a:rPr lang="fr-FR" sz="3200" dirty="0" smtClean="0">
                <a:solidFill>
                  <a:schemeClr val="bg1"/>
                </a:solidFill>
                <a:latin typeface="Berlin Sans FB" pitchFamily="34" charset="0"/>
              </a:rPr>
              <a:t>, ESRUC, </a:t>
            </a:r>
          </a:p>
          <a:p>
            <a:pPr algn="r"/>
            <a:r>
              <a:rPr lang="fr-FR" sz="3200" dirty="0" err="1" smtClean="0">
                <a:solidFill>
                  <a:schemeClr val="bg1"/>
                </a:solidFill>
                <a:latin typeface="Berlin Sans FB" pitchFamily="34" charset="0"/>
              </a:rPr>
              <a:t>June</a:t>
            </a:r>
            <a:r>
              <a:rPr lang="fr-FR" sz="3200" dirty="0" smtClean="0">
                <a:solidFill>
                  <a:schemeClr val="bg1"/>
                </a:solidFill>
                <a:latin typeface="Berlin Sans FB" pitchFamily="34" charset="0"/>
              </a:rPr>
              <a:t> 3 to 6, 2011</a:t>
            </a:r>
            <a:endParaRPr lang="fr-FR" sz="3200" dirty="0">
              <a:solidFill>
                <a:schemeClr val="bg1"/>
              </a:solidFill>
              <a:latin typeface="Berlin Sans FB" pitchFamily="34" charset="0"/>
            </a:endParaRPr>
          </a:p>
          <a:p>
            <a:endParaRPr lang="fr-FR" sz="4000" dirty="0">
              <a:solidFill>
                <a:schemeClr val="bg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/>
          <p:cNvSpPr txBox="1">
            <a:spLocks noChangeArrowheads="1"/>
          </p:cNvSpPr>
          <p:nvPr/>
        </p:nvSpPr>
        <p:spPr bwMode="auto">
          <a:xfrm>
            <a:off x="-468560" y="858416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2060"/>
                </a:solidFill>
                <a:latin typeface="Monotype Corsiva" pitchFamily="66" charset="0"/>
              </a:rPr>
              <a:t>Priorities of Governance</a:t>
            </a: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179388" y="1844675"/>
            <a:ext cx="8964612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Having decisions accepted and implemented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Communicate about the decision making process and about decisions; 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Communicate to every body: students, administrative, staff, faculties members, civil society...: websites, journals, press, radio, TV...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Reinforce the adherence to the university by organizing common activities and developing INTRANET 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Introduce quality concept.</a:t>
            </a:r>
          </a:p>
          <a:p>
            <a:pPr marL="352425" indent="-352425" algn="just"/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250825" y="711101"/>
            <a:ext cx="84994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2060"/>
                </a:solidFill>
                <a:latin typeface="Monotype Corsiva" pitchFamily="66" charset="0"/>
              </a:rPr>
              <a:t>Apply the new pedagogical reform (LMD)</a:t>
            </a: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79388" y="1550397"/>
            <a:ext cx="896461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Implement the academic mission and formulate new courses, diplomas and assure quality and norms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Suggest new proper diplomas of the university and found new clients ; 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Contribute to the national effort to perform national degree course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New role of pedagogical commissions and organizations of diverse groups 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Introduce evaluation methods and culture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Establish bridges between disciplines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Develop new e-learning methods and purchase necessary equipments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Develop continuous education programs.</a:t>
            </a:r>
          </a:p>
          <a:p>
            <a:pPr marL="352425" indent="-352425" algn="just"/>
            <a:endParaRPr lang="en-US" sz="2400" b="1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2"/>
          <p:cNvSpPr txBox="1">
            <a:spLocks noChangeArrowheads="1"/>
          </p:cNvSpPr>
          <p:nvPr/>
        </p:nvSpPr>
        <p:spPr bwMode="auto">
          <a:xfrm>
            <a:off x="35496" y="858416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2060"/>
                </a:solidFill>
                <a:latin typeface="Monotype Corsiva" pitchFamily="66" charset="0"/>
              </a:rPr>
              <a:t>Best reorganization of research</a:t>
            </a:r>
          </a:p>
        </p:txBody>
      </p:sp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179388" y="1929021"/>
            <a:ext cx="89646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New research policy : structuring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 smtClean="0">
                <a:latin typeface="Garamond" pitchFamily="18" charset="0"/>
              </a:rPr>
              <a:t>Activate the  “Doctorate Centers”; </a:t>
            </a:r>
            <a:endParaRPr lang="en-US" sz="2400" b="1" dirty="0"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Develop more link between Research and lecturing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Give more interest to students </a:t>
            </a:r>
            <a:r>
              <a:rPr lang="en-US" sz="2400" b="1" dirty="0" smtClean="0">
                <a:latin typeface="Garamond" pitchFamily="18" charset="0"/>
              </a:rPr>
              <a:t>in Doctorate </a:t>
            </a:r>
            <a:r>
              <a:rPr lang="en-US" sz="2400" b="1" dirty="0">
                <a:latin typeface="Garamond" pitchFamily="18" charset="0"/>
              </a:rPr>
              <a:t>Program : annual research meeting 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Reinforce the role of the « interface »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Optimize equipments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Finding external resources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 smtClean="0">
                <a:latin typeface="Garamond" pitchFamily="18" charset="0"/>
              </a:rPr>
              <a:t>Online organization and accreditation </a:t>
            </a:r>
            <a:r>
              <a:rPr lang="en-US" sz="2400" b="1" dirty="0">
                <a:latin typeface="Garamond" pitchFamily="18" charset="0"/>
              </a:rPr>
              <a:t>of new </a:t>
            </a:r>
            <a:r>
              <a:rPr lang="en-US" sz="2400" b="1" dirty="0" smtClean="0">
                <a:latin typeface="Garamond" pitchFamily="18" charset="0"/>
              </a:rPr>
              <a:t>research structures </a:t>
            </a:r>
            <a:r>
              <a:rPr lang="en-US" sz="2400" b="1" dirty="0" smtClean="0">
                <a:latin typeface="Garamond" pitchFamily="18" charset="0"/>
              </a:rPr>
              <a:t>“</a:t>
            </a:r>
            <a:r>
              <a:rPr lang="en-US" sz="2400" b="1" dirty="0" err="1" smtClean="0">
                <a:latin typeface="Garamond" pitchFamily="18" charset="0"/>
              </a:rPr>
              <a:t>Sirech</a:t>
            </a:r>
            <a:r>
              <a:rPr lang="en-US" sz="2400" b="1" dirty="0" smtClean="0">
                <a:latin typeface="Garamond" pitchFamily="18" charset="0"/>
              </a:rPr>
              <a:t>”;</a:t>
            </a:r>
            <a:endParaRPr lang="en-US" sz="2400" b="1" dirty="0"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400" b="1" dirty="0">
                <a:latin typeface="Garamond" pitchFamily="18" charset="0"/>
              </a:rPr>
              <a:t>Publishing annual research activities report.</a:t>
            </a:r>
          </a:p>
          <a:p>
            <a:pPr marL="352425" indent="-352425" algn="just"/>
            <a:endParaRPr lang="en-US" sz="2400" b="1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250825" y="1290464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2060"/>
                </a:solidFill>
                <a:latin typeface="Monotype Corsiva" pitchFamily="66" charset="0"/>
              </a:rPr>
              <a:t>Best reorganization of research</a:t>
            </a:r>
          </a:p>
        </p:txBody>
      </p:sp>
      <p:sp>
        <p:nvSpPr>
          <p:cNvPr id="145411" name="Text Box 3"/>
          <p:cNvSpPr txBox="1">
            <a:spLocks noChangeArrowheads="1"/>
          </p:cNvSpPr>
          <p:nvPr/>
        </p:nvSpPr>
        <p:spPr bwMode="auto">
          <a:xfrm>
            <a:off x="179388" y="2349500"/>
            <a:ext cx="896461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latin typeface="Garamond" pitchFamily="18" charset="0"/>
              </a:rPr>
              <a:t>Training to manage international research program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latin typeface="Garamond" pitchFamily="18" charset="0"/>
              </a:rPr>
              <a:t>Reinforce the practice of  English language ; 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latin typeface="Garamond" pitchFamily="18" charset="0"/>
              </a:rPr>
              <a:t>Special interest to the research in the fields of social sciences and humanities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latin typeface="Garamond" pitchFamily="18" charset="0"/>
              </a:rPr>
              <a:t>Training to conduct negotiation and contracts ;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>
                <a:latin typeface="Garamond" pitchFamily="18" charset="0"/>
              </a:rPr>
              <a:t>Finding and managing scholarships for students.</a:t>
            </a:r>
          </a:p>
          <a:p>
            <a:pPr marL="352425" indent="-352425" algn="just">
              <a:buFont typeface="Wingdings" pitchFamily="2" charset="2"/>
              <a:buChar char="q"/>
            </a:pPr>
            <a:endParaRPr lang="en-US" sz="2800" b="1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-468560" y="786408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2060"/>
                </a:solidFill>
                <a:latin typeface="Monotype Corsiva" pitchFamily="66" charset="0"/>
              </a:rPr>
              <a:t>To conclude</a:t>
            </a: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179388" y="1700213"/>
            <a:ext cx="8964612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Clr>
                <a:srgbClr val="FFFF00"/>
              </a:buClr>
              <a:buFont typeface="Wingdings" pitchFamily="2" charset="2"/>
              <a:buNone/>
            </a:pPr>
            <a:r>
              <a:rPr lang="en-US" sz="2800" b="1" dirty="0">
                <a:latin typeface="Garamond" pitchFamily="18" charset="0"/>
              </a:rPr>
              <a:t>Our priorities are multiple but they all converge to increase the credibility of Moroccan high educational system and prepare young people to be a good citizen able to lead and serve the </a:t>
            </a:r>
            <a:r>
              <a:rPr lang="en-US" sz="2800" b="1" dirty="0" smtClean="0">
                <a:latin typeface="Garamond" pitchFamily="18" charset="0"/>
              </a:rPr>
              <a:t>country in the global context.</a:t>
            </a:r>
            <a:endParaRPr lang="en-US" sz="2800" b="1" dirty="0">
              <a:latin typeface="Garamond" pitchFamily="18" charset="0"/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None/>
            </a:pPr>
            <a:endParaRPr lang="en-US" sz="2800" b="1" dirty="0">
              <a:latin typeface="Garamond" pitchFamily="18" charset="0"/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None/>
            </a:pPr>
            <a:endParaRPr lang="en-US" sz="2400" b="1" dirty="0">
              <a:latin typeface="Garamond" pitchFamily="18" charset="0"/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None/>
            </a:pPr>
            <a:r>
              <a:rPr lang="en-US" sz="2400" b="1" dirty="0">
                <a:latin typeface="Garamond" pitchFamily="18" charset="0"/>
              </a:rPr>
              <a:t>	</a:t>
            </a:r>
            <a:r>
              <a:rPr lang="en-US" sz="2800" b="1" dirty="0">
                <a:latin typeface="Garamond" pitchFamily="18" charset="0"/>
              </a:rPr>
              <a:t>«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Don’t ask what your country gives to you but ask 	yourself what you are giving to your country</a:t>
            </a:r>
            <a:r>
              <a:rPr lang="en-US" sz="2800" b="1" dirty="0">
                <a:latin typeface="Garamond" pitchFamily="18" charset="0"/>
              </a:rPr>
              <a:t> ».</a:t>
            </a:r>
          </a:p>
          <a:p>
            <a:pPr algn="r">
              <a:buClr>
                <a:srgbClr val="FFFF00"/>
              </a:buClr>
              <a:buFont typeface="Wingdings" pitchFamily="2" charset="2"/>
              <a:buNone/>
            </a:pPr>
            <a:r>
              <a:rPr lang="en-US" sz="2800" b="1" dirty="0">
                <a:latin typeface="Garamond" pitchFamily="18" charset="0"/>
              </a:rPr>
              <a:t>His Majesty King Mohammed VI</a:t>
            </a:r>
          </a:p>
          <a:p>
            <a:pPr algn="just">
              <a:buClr>
                <a:srgbClr val="FFFF00"/>
              </a:buClr>
              <a:buFont typeface="Wingdings" pitchFamily="2" charset="2"/>
              <a:buNone/>
            </a:pPr>
            <a:r>
              <a:rPr lang="en-US" sz="2400" b="1" dirty="0">
                <a:latin typeface="Garamond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03EA-1286-4B30-B0C6-BEE83A22696D}" type="datetime1">
              <a:rPr lang="fr-FR"/>
              <a:pPr/>
              <a:t>04/06/2011</a:t>
            </a:fld>
            <a:endParaRPr lang="fr-FR"/>
          </a:p>
        </p:txBody>
      </p:sp>
      <p:sp>
        <p:nvSpPr>
          <p:cNvPr id="4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Meeting CPU –Presidents of American Public Universities</a:t>
            </a:r>
          </a:p>
        </p:txBody>
      </p:sp>
      <p:sp>
        <p:nvSpPr>
          <p:cNvPr id="5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80E9-29D2-4E36-893E-57FCEFC27685}" type="slidenum">
              <a:rPr lang="fr-FR"/>
              <a:pPr/>
              <a:t>15</a:t>
            </a:fld>
            <a:endParaRPr lang="fr-FR"/>
          </a:p>
        </p:txBody>
      </p:sp>
      <p:sp>
        <p:nvSpPr>
          <p:cNvPr id="138297" name="Text Box 57"/>
          <p:cNvSpPr txBox="1">
            <a:spLocks noChangeArrowheads="1"/>
          </p:cNvSpPr>
          <p:nvPr/>
        </p:nvSpPr>
        <p:spPr bwMode="auto">
          <a:xfrm>
            <a:off x="492125" y="1628775"/>
            <a:ext cx="81518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8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THANK</a:t>
            </a:r>
            <a:r>
              <a:rPr lang="fr-FR" sz="8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YOU FOR </a:t>
            </a:r>
          </a:p>
          <a:p>
            <a:pPr algn="ctr"/>
            <a:r>
              <a:rPr lang="fr-FR" sz="8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YOUR ATTENTION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116632" y="557808"/>
            <a:ext cx="8229600" cy="1143000"/>
          </a:xfrm>
        </p:spPr>
        <p:txBody>
          <a:bodyPr/>
          <a:lstStyle/>
          <a:p>
            <a:r>
              <a:rPr lang="fr-FR" dirty="0" smtClean="0"/>
              <a:t>Ibn </a:t>
            </a:r>
            <a:r>
              <a:rPr lang="fr-FR" dirty="0" err="1" smtClean="0"/>
              <a:t>Batuta</a:t>
            </a:r>
            <a:r>
              <a:rPr lang="fr-FR" dirty="0" smtClean="0"/>
              <a:t> </a:t>
            </a:r>
            <a:r>
              <a:rPr lang="fr-FR" dirty="0" err="1" smtClean="0"/>
              <a:t>Silk</a:t>
            </a:r>
            <a:r>
              <a:rPr lang="fr-FR" dirty="0" smtClean="0"/>
              <a:t> Road,</a:t>
            </a:r>
            <a:endParaRPr lang="fr-FR" dirty="0"/>
          </a:p>
        </p:txBody>
      </p:sp>
      <p:pic>
        <p:nvPicPr>
          <p:cNvPr id="1026" name="Picture 2" descr="https://glazersspace.wikispaces.com/file/view/map1_1.jpg/94745446/map1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3999" cy="5445223"/>
          </a:xfrm>
          <a:prstGeom prst="rect">
            <a:avLst/>
          </a:prstGeom>
          <a:noFill/>
        </p:spPr>
      </p:pic>
      <p:pic>
        <p:nvPicPr>
          <p:cNvPr id="7" name="Image 6" descr="http://t3.gstatic.com/images?q=tbn:ANd9GcRIxrvuP3Mio13LLNpWFpUkfk5095-xwX1lU28-QPvuKPNbovhY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5724525"/>
            <a:ext cx="9906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84584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b="1" dirty="0" smtClean="0">
                <a:solidFill>
                  <a:srgbClr val="002060"/>
                </a:solidFill>
              </a:rPr>
              <a:t>University’s traditions in the 19</a:t>
            </a:r>
            <a:r>
              <a:rPr lang="en-GB" sz="3200" b="1" baseline="30000" dirty="0" smtClean="0">
                <a:solidFill>
                  <a:srgbClr val="002060"/>
                </a:solidFill>
              </a:rPr>
              <a:t>th</a:t>
            </a:r>
            <a:r>
              <a:rPr lang="en-GB" sz="3200" b="1" dirty="0" smtClean="0">
                <a:solidFill>
                  <a:srgbClr val="002060"/>
                </a:solidFill>
              </a:rPr>
              <a:t> century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/>
              <a:t>The French model</a:t>
            </a:r>
            <a:r>
              <a:rPr lang="en-GB" sz="2800" i="1" dirty="0" smtClean="0"/>
              <a:t>: </a:t>
            </a:r>
            <a:r>
              <a:rPr lang="en-GB" sz="2800" i="1" dirty="0" smtClean="0">
                <a:solidFill>
                  <a:schemeClr val="folHlink"/>
                </a:solidFill>
              </a:rPr>
              <a:t>“</a:t>
            </a:r>
            <a:r>
              <a:rPr lang="en-GB" sz="2800" b="1" i="1" dirty="0" smtClean="0">
                <a:solidFill>
                  <a:srgbClr val="FF0000"/>
                </a:solidFill>
              </a:rPr>
              <a:t>obedience</a:t>
            </a:r>
            <a:r>
              <a:rPr lang="en-GB" sz="2800" i="1" dirty="0" smtClean="0">
                <a:solidFill>
                  <a:schemeClr val="folHlink"/>
                </a:solidFill>
              </a:rPr>
              <a:t> </a:t>
            </a:r>
            <a:r>
              <a:rPr lang="en-GB" sz="2800" i="1" dirty="0" smtClean="0">
                <a:solidFill>
                  <a:srgbClr val="002060"/>
                </a:solidFill>
              </a:rPr>
              <a:t>to the great master</a:t>
            </a:r>
            <a:r>
              <a:rPr lang="en-GB" sz="2800" i="1" dirty="0" smtClean="0">
                <a:solidFill>
                  <a:schemeClr val="folHlink"/>
                </a:solidFill>
              </a:rPr>
              <a:t>”</a:t>
            </a:r>
            <a:r>
              <a:rPr lang="en-GB" sz="2800" i="1" dirty="0" smtClean="0"/>
              <a:t> (Low enacted on 10 Mai 1806)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1800" i="1" dirty="0" smtClean="0"/>
              <a:t>Train bureaucrats for administration and officers for army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GB" sz="1800" i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/>
              <a:t>The German model: </a:t>
            </a:r>
            <a:r>
              <a:rPr lang="en-GB" sz="2800" dirty="0" smtClean="0">
                <a:solidFill>
                  <a:schemeClr val="folHlink"/>
                </a:solidFill>
              </a:rPr>
              <a:t>” </a:t>
            </a:r>
            <a:r>
              <a:rPr lang="en-GB" sz="2800" b="1" i="1" dirty="0" smtClean="0">
                <a:solidFill>
                  <a:srgbClr val="FF0000"/>
                </a:solidFill>
              </a:rPr>
              <a:t>Freedom</a:t>
            </a:r>
            <a:r>
              <a:rPr lang="en-GB" sz="2800" i="1" dirty="0" smtClean="0">
                <a:solidFill>
                  <a:schemeClr val="folHlink"/>
                </a:solidFill>
              </a:rPr>
              <a:t> </a:t>
            </a:r>
            <a:r>
              <a:rPr lang="en-GB" sz="2800" i="1" dirty="0" smtClean="0">
                <a:solidFill>
                  <a:srgbClr val="002060"/>
                </a:solidFill>
              </a:rPr>
              <a:t>is, but the possibility of a various and indefinite activity</a:t>
            </a:r>
            <a:r>
              <a:rPr lang="en-GB" sz="2800" i="1" dirty="0" smtClean="0">
                <a:solidFill>
                  <a:schemeClr val="folHlink"/>
                </a:solidFill>
              </a:rPr>
              <a:t>”</a:t>
            </a:r>
            <a:r>
              <a:rPr lang="en-GB" sz="2800" dirty="0" smtClean="0"/>
              <a:t> (</a:t>
            </a:r>
            <a:r>
              <a:rPr lang="en-GB" sz="2800" dirty="0" err="1" smtClean="0"/>
              <a:t>Humbolt</a:t>
            </a:r>
            <a:r>
              <a:rPr lang="en-GB" sz="2800" dirty="0" smtClean="0"/>
              <a:t>, 1908)</a:t>
            </a:r>
            <a:endParaRPr lang="en-GB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1800" dirty="0" smtClean="0"/>
              <a:t>Conduct studies and research to their personnel will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GB" sz="1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/>
              <a:t>The British model: </a:t>
            </a:r>
            <a:r>
              <a:rPr lang="en-GB" sz="2800" dirty="0" smtClean="0">
                <a:solidFill>
                  <a:schemeClr val="folHlink"/>
                </a:solidFill>
              </a:rPr>
              <a:t>“</a:t>
            </a:r>
            <a:r>
              <a:rPr lang="en-GB" sz="2800" b="1" i="1" dirty="0" smtClean="0">
                <a:solidFill>
                  <a:srgbClr val="FF0000"/>
                </a:solidFill>
              </a:rPr>
              <a:t>discoveries</a:t>
            </a:r>
            <a:r>
              <a:rPr lang="en-GB" sz="2800" i="1" dirty="0" smtClean="0">
                <a:solidFill>
                  <a:schemeClr val="folHlink"/>
                </a:solidFill>
              </a:rPr>
              <a:t> </a:t>
            </a:r>
            <a:r>
              <a:rPr lang="en-GB" sz="2800" i="1" dirty="0" smtClean="0">
                <a:solidFill>
                  <a:srgbClr val="002060"/>
                </a:solidFill>
              </a:rPr>
              <a:t>verified and perfected</a:t>
            </a:r>
            <a:r>
              <a:rPr lang="en-GB" sz="2800" i="1" dirty="0" smtClean="0">
                <a:solidFill>
                  <a:schemeClr val="folHlink"/>
                </a:solidFill>
              </a:rPr>
              <a:t>”</a:t>
            </a:r>
            <a:r>
              <a:rPr lang="en-GB" sz="2800" i="1" dirty="0" smtClean="0"/>
              <a:t> (</a:t>
            </a:r>
            <a:r>
              <a:rPr lang="en-GB" sz="2800" i="1" dirty="0" smtClean="0"/>
              <a:t>Newman, 1951)</a:t>
            </a:r>
            <a:endParaRPr lang="en-GB" sz="2800" i="1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1800" dirty="0" smtClean="0"/>
              <a:t>Developing mental abilities, learn by research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1484784"/>
            <a:ext cx="6348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Pr. </a:t>
            </a:r>
            <a:r>
              <a:rPr lang="en-GB" dirty="0" err="1" smtClean="0"/>
              <a:t>Rethy</a:t>
            </a:r>
            <a:r>
              <a:rPr lang="en-GB" dirty="0" smtClean="0"/>
              <a:t> </a:t>
            </a:r>
            <a:r>
              <a:rPr lang="en-GB" dirty="0" err="1" smtClean="0"/>
              <a:t>Chhem</a:t>
            </a:r>
            <a:r>
              <a:rPr lang="en-GB" dirty="0" smtClean="0"/>
              <a:t>,</a:t>
            </a:r>
            <a:r>
              <a:rPr lang="en-US" dirty="0" smtClean="0"/>
              <a:t> University of Western Ontario (Cambodia)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0872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b="1" dirty="0" smtClean="0">
                <a:solidFill>
                  <a:srgbClr val="002060"/>
                </a:solidFill>
              </a:rPr>
              <a:t>21</a:t>
            </a:r>
            <a:r>
              <a:rPr lang="en-GB" b="1" baseline="30000" dirty="0" smtClean="0">
                <a:solidFill>
                  <a:srgbClr val="002060"/>
                </a:solidFill>
              </a:rPr>
              <a:t>st</a:t>
            </a:r>
            <a:r>
              <a:rPr lang="en-GB" b="1" dirty="0" smtClean="0">
                <a:solidFill>
                  <a:srgbClr val="002060"/>
                </a:solidFill>
              </a:rPr>
              <a:t> century trends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00808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GB" sz="2800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GB" sz="2800" dirty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sym typeface="Wingdings" pitchFamily="2" charset="2"/>
              </a:rPr>
              <a:t>Globalisation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>
                <a:sym typeface="Wingdings" pitchFamily="2" charset="2"/>
              </a:rPr>
              <a:t>Mass higher education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sym typeface="Wingdings" pitchFamily="2" charset="2"/>
              </a:rPr>
              <a:t>Commercialisation and a</a:t>
            </a:r>
            <a:r>
              <a:rPr lang="en-GB" sz="2800" dirty="0" smtClean="0"/>
              <a:t>lternate sources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sym typeface="Wingdings" pitchFamily="2" charset="2"/>
              </a:rPr>
              <a:t>ICT: Internet and social media</a:t>
            </a:r>
            <a:endParaRPr lang="en-GB" sz="28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-972616" y="77383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b="1" dirty="0" smtClean="0">
                <a:solidFill>
                  <a:srgbClr val="002060"/>
                </a:solidFill>
              </a:rPr>
              <a:t>Best Universities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9381"/>
            <a:ext cx="843528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Objective: </a:t>
            </a:r>
            <a:r>
              <a:rPr lang="en-GB" sz="2800" dirty="0" err="1" smtClean="0">
                <a:solidFill>
                  <a:srgbClr val="FF0000"/>
                </a:solidFill>
              </a:rPr>
              <a:t>ed+research</a:t>
            </a:r>
            <a:r>
              <a:rPr lang="en-GB" sz="2800" dirty="0" smtClean="0">
                <a:solidFill>
                  <a:srgbClr val="FF0000"/>
                </a:solidFill>
              </a:rPr>
              <a:t>+ exploitation of 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Role: Creating value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Method: interdisciplinary and scientific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Creating: </a:t>
            </a:r>
            <a:r>
              <a:rPr lang="en-GB" sz="2800" dirty="0" err="1" smtClean="0">
                <a:solidFill>
                  <a:srgbClr val="FF0000"/>
                </a:solidFill>
              </a:rPr>
              <a:t>Professionals+scientists+entrepreneurs</a:t>
            </a:r>
            <a:endParaRPr lang="en-GB" sz="28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Orientation: Global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Language: </a:t>
            </a:r>
            <a:r>
              <a:rPr lang="en-GB" sz="2800" dirty="0" smtClean="0">
                <a:solidFill>
                  <a:srgbClr val="FF0000"/>
                </a:solidFill>
              </a:rPr>
              <a:t>English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Organisation: University Institutes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Management: Corporate and professional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6093296"/>
            <a:ext cx="5079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Pr. </a:t>
            </a:r>
            <a:r>
              <a:rPr lang="en-GB" dirty="0" err="1" smtClean="0"/>
              <a:t>Rethy</a:t>
            </a:r>
            <a:r>
              <a:rPr lang="en-GB" dirty="0" smtClean="0"/>
              <a:t> </a:t>
            </a:r>
            <a:r>
              <a:rPr lang="en-GB" dirty="0" err="1" smtClean="0"/>
              <a:t>Chhem</a:t>
            </a:r>
            <a:r>
              <a:rPr lang="en-GB" dirty="0" smtClean="0"/>
              <a:t>,</a:t>
            </a:r>
            <a:r>
              <a:rPr lang="en-US" dirty="0" smtClean="0"/>
              <a:t> University of Western Ontario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 cstate="print"/>
          <a:srcRect l="13898" t="10508" r="11896" b="5604"/>
          <a:stretch>
            <a:fillRect/>
          </a:stretch>
        </p:blipFill>
        <p:spPr bwMode="auto">
          <a:xfrm>
            <a:off x="0" y="0"/>
            <a:ext cx="9144000" cy="6165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35496" y="5949280"/>
            <a:ext cx="583820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L’excellence universitaire : leçons des expériences internationales</a:t>
            </a:r>
            <a:endParaRPr lang="ar-MA" sz="1400" b="1" dirty="0" smtClean="0"/>
          </a:p>
          <a:p>
            <a:r>
              <a:rPr lang="fr-FR" sz="1400" dirty="0" smtClean="0"/>
              <a:t>Philippe </a:t>
            </a:r>
            <a:r>
              <a:rPr lang="fr-FR" sz="1400" dirty="0" err="1" smtClean="0"/>
              <a:t>Aghion</a:t>
            </a:r>
            <a:r>
              <a:rPr lang="fr-FR" sz="1400" dirty="0" smtClean="0"/>
              <a:t>, </a:t>
            </a:r>
            <a:r>
              <a:rPr lang="fr-FR" sz="1400" b="1" dirty="0" smtClean="0"/>
              <a:t>janvier 2010.</a:t>
            </a:r>
            <a:endParaRPr lang="fr-FR" sz="1400" dirty="0" smtClean="0"/>
          </a:p>
          <a:p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438400" y="3108960"/>
          <a:ext cx="4267200" cy="640080"/>
        </p:xfrm>
        <a:graphic>
          <a:graphicData uri="http://schemas.openxmlformats.org/drawingml/2006/table">
            <a:tbl>
              <a:tblPr/>
              <a:tblGrid>
                <a:gridCol w="4267200"/>
              </a:tblGrid>
              <a:tr h="0">
                <a:tc>
                  <a:txBody>
                    <a:bodyPr/>
                    <a:lstStyle/>
                    <a:p>
                      <a:r>
                        <a:rPr lang="fr-FR" dirty="0">
                          <a:latin typeface="Helvetica"/>
                        </a:rPr>
                        <a:t/>
                      </a:r>
                      <a:br>
                        <a:rPr lang="fr-FR" dirty="0">
                          <a:latin typeface="Helvetica"/>
                        </a:rPr>
                      </a:br>
                      <a:endParaRPr lang="fr-FR" dirty="0">
                        <a:latin typeface="Helvetica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484" name="Picture 4" descr="Morocco_Turkey_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0"/>
            <a:ext cx="8748464" cy="6858000"/>
          </a:xfrm>
          <a:prstGeom prst="rect">
            <a:avLst/>
          </a:prstGeom>
          <a:noFill/>
        </p:spPr>
      </p:pic>
      <p:sp>
        <p:nvSpPr>
          <p:cNvPr id="142338" name="Text Box 2"/>
          <p:cNvSpPr txBox="1">
            <a:spLocks noChangeArrowheads="1"/>
          </p:cNvSpPr>
          <p:nvPr/>
        </p:nvSpPr>
        <p:spPr bwMode="auto">
          <a:xfrm>
            <a:off x="0" y="1340768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Monotype Corsiva" pitchFamily="66" charset="0"/>
              </a:rPr>
              <a:t>University </a:t>
            </a:r>
            <a:r>
              <a:rPr lang="en-US" sz="5400" b="1" dirty="0" smtClean="0">
                <a:solidFill>
                  <a:srgbClr val="002060"/>
                </a:solidFill>
                <a:latin typeface="Monotype Corsiva" pitchFamily="66" charset="0"/>
              </a:rPr>
              <a:t>reform in Morocco</a:t>
            </a:r>
            <a:endParaRPr lang="en-US" sz="5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179388" y="2915066"/>
            <a:ext cx="89646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31 millions inhabitants</a:t>
            </a:r>
          </a:p>
          <a:p>
            <a:pPr marL="352425" indent="-352425" algn="just">
              <a:buFont typeface="Wingdings" pitchFamily="2" charset="2"/>
              <a:buChar char="q"/>
            </a:pP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15 universities, + 2 private</a:t>
            </a:r>
          </a:p>
          <a:p>
            <a:pPr marL="352425" indent="-352425" algn="just">
              <a:buFont typeface="Wingdings" pitchFamily="2" charset="2"/>
              <a:buChar char="q"/>
            </a:pP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270 000 students; 12 000 professors</a:t>
            </a:r>
          </a:p>
          <a:p>
            <a:pPr marL="352425" indent="-352425" algn="just"/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/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/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20482" name="Picture 2" descr="Morocc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7384"/>
            <a:ext cx="1619672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/>
          <p:cNvSpPr txBox="1">
            <a:spLocks noChangeArrowheads="1"/>
          </p:cNvSpPr>
          <p:nvPr/>
        </p:nvSpPr>
        <p:spPr bwMode="auto">
          <a:xfrm>
            <a:off x="0" y="980728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Monotype Corsiva" pitchFamily="66" charset="0"/>
              </a:rPr>
              <a:t>University reform in Morocco</a:t>
            </a:r>
            <a:endParaRPr lang="en-US" sz="5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179388" y="2193826"/>
            <a:ext cx="896461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1999: National Committee on Education and training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2000: Law for reorganizing universities : autonomy 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New procedure to choose presidents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2003: Pedagogic reform :LMD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2008: Research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organization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2009: Agreement Ministry – University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“Plan </a:t>
            </a:r>
            <a:r>
              <a:rPr lang="en-US" sz="2800" b="1" dirty="0" err="1" smtClean="0">
                <a:solidFill>
                  <a:srgbClr val="002060"/>
                </a:solidFill>
                <a:latin typeface="Garamond" pitchFamily="18" charset="0"/>
              </a:rPr>
              <a:t>d’Urgence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2009-2012” : annual report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/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/>
          <p:cNvSpPr txBox="1">
            <a:spLocks noChangeArrowheads="1"/>
          </p:cNvSpPr>
          <p:nvPr/>
        </p:nvSpPr>
        <p:spPr bwMode="auto">
          <a:xfrm>
            <a:off x="107504" y="1074440"/>
            <a:ext cx="84994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Monotype Corsiva" pitchFamily="66" charset="0"/>
              </a:rPr>
              <a:t>Abdelmalek Essaâdi University  </a:t>
            </a:r>
            <a:endParaRPr lang="en-US" sz="5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179388" y="1844675"/>
            <a:ext cx="89646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2425" indent="-352425" algn="just">
              <a:buFont typeface="Wingdings" pitchFamily="2" charset="2"/>
              <a:buChar char="q"/>
            </a:pP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North of Morocco :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Tangier-</a:t>
            </a:r>
            <a:r>
              <a:rPr lang="en-US" sz="2800" b="1" dirty="0" err="1" smtClean="0">
                <a:solidFill>
                  <a:srgbClr val="002060"/>
                </a:solidFill>
                <a:latin typeface="Garamond" pitchFamily="18" charset="0"/>
              </a:rPr>
              <a:t>Tetuan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Region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29 000 students; 741 Professors ; 465 administrative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Sciences, arts, law, management, economics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Medicine, pharmacy and dental faculties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soon (2013)</a:t>
            </a: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Excellency in energy and ICT </a:t>
            </a:r>
          </a:p>
          <a:p>
            <a:pPr marL="352425" indent="-352425" algn="just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Cooperation :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EU,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Spain, France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…</a:t>
            </a: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>
              <a:buFont typeface="Wingdings" pitchFamily="2" charset="2"/>
              <a:buChar char="q"/>
            </a:pP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52425" indent="-352425" algn="just"/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16386" name="Picture 2" descr="http://www.tetouancity.net/uploads/pics/Houdaifa_Ameziane2.jpg">
            <a:hlinkClick r:id="rId3" tooltip="Houdaifa Amezian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4149080"/>
            <a:ext cx="2257425" cy="202882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4139952" y="5445224"/>
            <a:ext cx="2339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President </a:t>
            </a:r>
          </a:p>
          <a:p>
            <a:pPr algn="ctr"/>
            <a:r>
              <a:rPr lang="fr-FR" dirty="0" smtClean="0"/>
              <a:t>Houdaifa AMEZIANE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9523</TotalTime>
  <Words>660</Words>
  <Application>Microsoft Office PowerPoint</Application>
  <PresentationFormat>Affichage à l'écran (4:3)</PresentationFormat>
  <Paragraphs>125</Paragraphs>
  <Slides>15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Modèle par défaut</vt:lpstr>
      <vt:lpstr>Diapositive 1</vt:lpstr>
      <vt:lpstr>Ibn Batuta Silk Road,</vt:lpstr>
      <vt:lpstr>University’s traditions in the 19th century</vt:lpstr>
      <vt:lpstr>21st century trends</vt:lpstr>
      <vt:lpstr>Best Universities 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Company>aLi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aLi</dc:creator>
  <cp:lastModifiedBy>Bismillah</cp:lastModifiedBy>
  <cp:revision>388</cp:revision>
  <dcterms:created xsi:type="dcterms:W3CDTF">2009-03-03T22:36:34Z</dcterms:created>
  <dcterms:modified xsi:type="dcterms:W3CDTF">2011-06-05T05:08:22Z</dcterms:modified>
</cp:coreProperties>
</file>