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56" r:id="rId2"/>
    <p:sldId id="259" r:id="rId3"/>
    <p:sldId id="260" r:id="rId4"/>
    <p:sldId id="257" r:id="rId5"/>
    <p:sldId id="258" r:id="rId6"/>
    <p:sldId id="262" r:id="rId7"/>
    <p:sldId id="263" r:id="rId8"/>
    <p:sldId id="264" r:id="rId9"/>
    <p:sldId id="265"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00FF"/>
    <a:srgbClr val="3333FF"/>
    <a:srgbClr val="3399FF"/>
    <a:srgbClr val="33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08" y="-81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CBBA88-69E7-4A1D-9DD6-8E62ABD94AEA}" type="datetimeFigureOut">
              <a:rPr lang="ru-RU" smtClean="0"/>
              <a:t>29.05.2011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1A9581-A9D8-41C5-981E-95168B02EDAF}"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8C1A9581-A9D8-41C5-981E-95168B02EDAF}" type="slidenum">
              <a:rPr lang="ru-RU" smtClean="0"/>
              <a:t>6</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3">
        <a:schemeClr val="bg2"/>
      </p:bgRef>
    </p:bg>
    <p:spTree>
      <p:nvGrpSpPr>
        <p:cNvPr id="1" name=""/>
        <p:cNvGrpSpPr/>
        <p:nvPr/>
      </p:nvGrpSpPr>
      <p:grpSpPr>
        <a:xfrm>
          <a:off x="0" y="0"/>
          <a:ext cx="0" cy="0"/>
          <a:chOff x="0" y="0"/>
          <a:chExt cx="0" cy="0"/>
        </a:xfrm>
      </p:grpSpPr>
      <p:grpSp>
        <p:nvGrpSpPr>
          <p:cNvPr id="7" name="Group 16"/>
          <p:cNvGrpSpPr/>
          <p:nvPr/>
        </p:nvGrpSpPr>
        <p:grpSpPr>
          <a:xfrm>
            <a:off x="0" y="3268345"/>
            <a:ext cx="9144000" cy="146304"/>
            <a:chOff x="0" y="3268345"/>
            <a:chExt cx="9144000" cy="146304"/>
          </a:xfrm>
        </p:grpSpPr>
        <p:sp>
          <p:nvSpPr>
            <p:cNvPr id="13" name="Rectangle 12"/>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userDrawn="1"/>
          </p:nvSpPr>
          <p:spPr>
            <a:xfrm>
              <a:off x="5181600" y="3268345"/>
              <a:ext cx="1097280"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userDrawn="1"/>
          </p:nvSpPr>
          <p:spPr>
            <a:xfrm>
              <a:off x="6278880" y="3268345"/>
              <a:ext cx="1097280"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7376160" y="3268345"/>
              <a:ext cx="109728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ctrTitle"/>
          </p:nvPr>
        </p:nvSpPr>
        <p:spPr>
          <a:xfrm>
            <a:off x="609600" y="1752600"/>
            <a:ext cx="7924800" cy="1470025"/>
          </a:xfrm>
          <a:prstGeom prst="rect">
            <a:avLst/>
          </a:prstGeom>
        </p:spPr>
        <p:txBody>
          <a:bodyPr anchor="b"/>
          <a:lstStyle>
            <a:lvl1pPr algn="ctr">
              <a:defRPr/>
            </a:lvl1pPr>
          </a:lstStyle>
          <a:p>
            <a:r>
              <a:rPr lang="ru-RU" smtClean="0"/>
              <a:t>Образец заголовка</a:t>
            </a:r>
            <a:endParaRPr lang="en-US"/>
          </a:p>
        </p:txBody>
      </p:sp>
      <p:sp>
        <p:nvSpPr>
          <p:cNvPr id="3" name="Subtitle 2"/>
          <p:cNvSpPr>
            <a:spLocks noGrp="1"/>
          </p:cNvSpPr>
          <p:nvPr>
            <p:ph type="subTitle" idx="1"/>
          </p:nvPr>
        </p:nvSpPr>
        <p:spPr>
          <a:xfrm>
            <a:off x="1371600" y="3505200"/>
            <a:ext cx="6400800" cy="1752600"/>
          </a:xfrm>
        </p:spPr>
        <p:txBody>
          <a:bodyPr>
            <a:normAutofit/>
          </a:bodyPr>
          <a:lstStyle>
            <a:lvl1pPr marL="0" indent="0" algn="ctr">
              <a:buNone/>
              <a:defRPr sz="2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a:p>
        </p:txBody>
      </p:sp>
      <p:sp>
        <p:nvSpPr>
          <p:cNvPr id="4" name="Date Placeholder 3"/>
          <p:cNvSpPr>
            <a:spLocks noGrp="1"/>
          </p:cNvSpPr>
          <p:nvPr>
            <p:ph type="dt" sz="half" idx="10"/>
          </p:nvPr>
        </p:nvSpPr>
        <p:spPr/>
        <p:txBody>
          <a:bodyPr/>
          <a:lstStyle/>
          <a:p>
            <a:fld id="{C87D8FE4-1E48-4B09-B735-0020BF1A2E73}" type="datetimeFigureOut">
              <a:rPr lang="ru-RU" smtClean="0"/>
              <a:t>29.05.2011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14B17EB-085B-4EF3-8286-0CE1BD5F87D6}"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вертикальный текст">
    <p:bg>
      <p:bgRef idx="1003">
        <a:schemeClr val="bg2"/>
      </p:bgRef>
    </p:bg>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C87D8FE4-1E48-4B09-B735-0020BF1A2E73}" type="datetimeFigureOut">
              <a:rPr lang="ru-RU" smtClean="0"/>
              <a:t>29.05.2011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14B17EB-085B-4EF3-8286-0CE1BD5F87D6}"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grpSp>
        <p:nvGrpSpPr>
          <p:cNvPr id="2" name="Group 7"/>
          <p:cNvGrpSpPr/>
          <p:nvPr/>
        </p:nvGrpSpPr>
        <p:grpSpPr>
          <a:xfrm flipH="1">
            <a:off x="0" y="1371600"/>
            <a:ext cx="9144000" cy="73152"/>
            <a:chOff x="0" y="3268345"/>
            <a:chExt cx="9144000" cy="146304"/>
          </a:xfrm>
        </p:grpSpPr>
        <p:sp>
          <p:nvSpPr>
            <p:cNvPr id="9" name="Rectangle 8"/>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5181600" y="3268345"/>
              <a:ext cx="1097280"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6278880" y="3268345"/>
              <a:ext cx="1097280"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userDrawn="1"/>
          </p:nvSpPr>
          <p:spPr>
            <a:xfrm>
              <a:off x="7376160" y="3268345"/>
              <a:ext cx="109728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8"/>
            <a:ext cx="1828800" cy="5851525"/>
          </a:xfrm>
          <a:prstGeom prst="rect">
            <a:avLst/>
          </a:prstGeo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1722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a:xfrm>
            <a:off x="6839712" y="6356350"/>
            <a:ext cx="1868424" cy="365125"/>
          </a:xfrm>
        </p:spPr>
        <p:txBody>
          <a:bodyPr/>
          <a:lstStyle/>
          <a:p>
            <a:fld id="{C87D8FE4-1E48-4B09-B735-0020BF1A2E73}" type="datetimeFigureOut">
              <a:rPr lang="ru-RU" smtClean="0"/>
              <a:t>29.05.2011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14B17EB-085B-4EF3-8286-0CE1BD5F87D6}" type="slidenum">
              <a:rPr lang="ru-RU" smtClean="0"/>
              <a:t>‹#›</a:t>
            </a:fld>
            <a:endParaRPr lang="ru-RU"/>
          </a:p>
        </p:txBody>
      </p:sp>
      <p:grpSp>
        <p:nvGrpSpPr>
          <p:cNvPr id="7" name="Group 6"/>
          <p:cNvGrpSpPr/>
          <p:nvPr/>
        </p:nvGrpSpPr>
        <p:grpSpPr>
          <a:xfrm rot="5400000" flipH="1">
            <a:off x="3332988" y="3384804"/>
            <a:ext cx="6867144" cy="73152"/>
            <a:chOff x="0" y="3268345"/>
            <a:chExt cx="9144000" cy="146304"/>
          </a:xfrm>
        </p:grpSpPr>
        <p:sp>
          <p:nvSpPr>
            <p:cNvPr id="8" name="Rectangle 7"/>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5181600" y="3268345"/>
              <a:ext cx="1097280"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6278880" y="3268345"/>
              <a:ext cx="1097280"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7376160" y="3268345"/>
              <a:ext cx="109728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99616"/>
            <a:ext cx="8229600" cy="462654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C87D8FE4-1E48-4B09-B735-0020BF1A2E73}" type="datetimeFigureOut">
              <a:rPr lang="ru-RU" smtClean="0"/>
              <a:t>29.05.2011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14B17EB-085B-4EF3-8286-0CE1BD5F87D6}" type="slidenum">
              <a:rPr lang="ru-RU" smtClean="0"/>
              <a:t>‹#›</a:t>
            </a:fld>
            <a:endParaRPr lang="ru-RU"/>
          </a:p>
        </p:txBody>
      </p:sp>
      <p:grpSp>
        <p:nvGrpSpPr>
          <p:cNvPr id="2" name="Group 13"/>
          <p:cNvGrpSpPr/>
          <p:nvPr/>
        </p:nvGrpSpPr>
        <p:grpSpPr>
          <a:xfrm>
            <a:off x="0" y="1371600"/>
            <a:ext cx="9144000" cy="73152"/>
            <a:chOff x="0" y="3268345"/>
            <a:chExt cx="9144000" cy="146304"/>
          </a:xfrm>
        </p:grpSpPr>
        <p:sp>
          <p:nvSpPr>
            <p:cNvPr id="15" name="Rectangle 14"/>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5181600" y="3268345"/>
              <a:ext cx="1097280"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6278880" y="3268345"/>
              <a:ext cx="1097280"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7376160" y="3268345"/>
              <a:ext cx="109728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Title 18"/>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67512" y="4406900"/>
            <a:ext cx="7827201" cy="1362075"/>
          </a:xfrm>
          <a:prstGeom prst="rect">
            <a:avLst/>
          </a:prstGeom>
        </p:spPr>
        <p:txBody>
          <a:bodyPr anchor="t"/>
          <a:lstStyle>
            <a:lvl1pPr algn="l">
              <a:defRPr sz="4000" b="1" cap="all"/>
            </a:lvl1pPr>
          </a:lstStyle>
          <a:p>
            <a:r>
              <a:rPr lang="ru-RU" smtClean="0"/>
              <a:t>Образец заголовка</a:t>
            </a:r>
            <a:endParaRPr lang="en-US"/>
          </a:p>
        </p:txBody>
      </p:sp>
      <p:sp>
        <p:nvSpPr>
          <p:cNvPr id="3" name="Text Placeholder 2"/>
          <p:cNvSpPr>
            <a:spLocks noGrp="1"/>
          </p:cNvSpPr>
          <p:nvPr>
            <p:ph type="body" idx="1"/>
          </p:nvPr>
        </p:nvSpPr>
        <p:spPr>
          <a:xfrm>
            <a:off x="667512" y="2667000"/>
            <a:ext cx="7827201"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87D8FE4-1E48-4B09-B735-0020BF1A2E73}" type="datetimeFigureOut">
              <a:rPr lang="ru-RU" smtClean="0"/>
              <a:t>29.05.2011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14B17EB-085B-4EF3-8286-0CE1BD5F87D6}" type="slidenum">
              <a:rPr lang="ru-RU" smtClean="0"/>
              <a:t>‹#›</a:t>
            </a:fld>
            <a:endParaRPr lang="ru-RU"/>
          </a:p>
        </p:txBody>
      </p:sp>
      <p:grpSp>
        <p:nvGrpSpPr>
          <p:cNvPr id="7" name="Group 12"/>
          <p:cNvGrpSpPr/>
          <p:nvPr/>
        </p:nvGrpSpPr>
        <p:grpSpPr>
          <a:xfrm flipH="1">
            <a:off x="0" y="4228465"/>
            <a:ext cx="9144000" cy="146304"/>
            <a:chOff x="0" y="3268345"/>
            <a:chExt cx="9144000" cy="146304"/>
          </a:xfrm>
        </p:grpSpPr>
        <p:sp>
          <p:nvSpPr>
            <p:cNvPr id="14" name="Rectangle 13"/>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userDrawn="1"/>
          </p:nvSpPr>
          <p:spPr>
            <a:xfrm>
              <a:off x="5181600" y="3268345"/>
              <a:ext cx="1097280"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6278880" y="3268345"/>
              <a:ext cx="1097280"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7376160" y="3268345"/>
              <a:ext cx="109728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Два объекта">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C87D8FE4-1E48-4B09-B735-0020BF1A2E73}" type="datetimeFigureOut">
              <a:rPr lang="ru-RU" smtClean="0"/>
              <a:t>29.05.2011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14B17EB-085B-4EF3-8286-0CE1BD5F87D6}" type="slidenum">
              <a:rPr lang="ru-RU" smtClean="0"/>
              <a:t>‹#›</a:t>
            </a:fld>
            <a:endParaRPr lang="ru-RU"/>
          </a:p>
        </p:txBody>
      </p:sp>
      <p:sp>
        <p:nvSpPr>
          <p:cNvPr id="14" name="Title 13"/>
          <p:cNvSpPr>
            <a:spLocks noGrp="1"/>
          </p:cNvSpPr>
          <p:nvPr>
            <p:ph type="title"/>
          </p:nvPr>
        </p:nvSpPr>
        <p:spPr/>
        <p:txBody>
          <a:bodyPr/>
          <a:lstStyle/>
          <a:p>
            <a:r>
              <a:rPr lang="ru-RU" smtClean="0"/>
              <a:t>Образец заголовка</a:t>
            </a:r>
            <a:endParaRPr lang="en-US"/>
          </a:p>
        </p:txBody>
      </p:sp>
      <p:grpSp>
        <p:nvGrpSpPr>
          <p:cNvPr id="2" name="Group 14"/>
          <p:cNvGrpSpPr/>
          <p:nvPr/>
        </p:nvGrpSpPr>
        <p:grpSpPr>
          <a:xfrm>
            <a:off x="0" y="1371600"/>
            <a:ext cx="9144000" cy="73152"/>
            <a:chOff x="0" y="3268345"/>
            <a:chExt cx="9144000" cy="146304"/>
          </a:xfrm>
        </p:grpSpPr>
        <p:sp>
          <p:nvSpPr>
            <p:cNvPr id="16" name="Rectangle 15"/>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5181600" y="3268345"/>
              <a:ext cx="1097280"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6278880" y="3268345"/>
              <a:ext cx="1097280"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7376160" y="3268345"/>
              <a:ext cx="109728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2971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6002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2971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C87D8FE4-1E48-4B09-B735-0020BF1A2E73}" type="datetimeFigureOut">
              <a:rPr lang="ru-RU" smtClean="0"/>
              <a:t>29.05.2011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14B17EB-085B-4EF3-8286-0CE1BD5F87D6}" type="slidenum">
              <a:rPr lang="ru-RU" smtClean="0"/>
              <a:t>‹#›</a:t>
            </a:fld>
            <a:endParaRPr lang="ru-RU"/>
          </a:p>
        </p:txBody>
      </p:sp>
      <p:sp>
        <p:nvSpPr>
          <p:cNvPr id="16" name="Title 15"/>
          <p:cNvSpPr>
            <a:spLocks noGrp="1"/>
          </p:cNvSpPr>
          <p:nvPr>
            <p:ph type="title"/>
          </p:nvPr>
        </p:nvSpPr>
        <p:spPr/>
        <p:txBody>
          <a:bodyPr/>
          <a:lstStyle/>
          <a:p>
            <a:r>
              <a:rPr lang="ru-RU" smtClean="0"/>
              <a:t>Образец заголовка</a:t>
            </a:r>
            <a:endParaRPr lang="en-US"/>
          </a:p>
        </p:txBody>
      </p:sp>
      <p:grpSp>
        <p:nvGrpSpPr>
          <p:cNvPr id="2" name="Group 16"/>
          <p:cNvGrpSpPr/>
          <p:nvPr/>
        </p:nvGrpSpPr>
        <p:grpSpPr>
          <a:xfrm>
            <a:off x="0" y="1371600"/>
            <a:ext cx="9144000" cy="73152"/>
            <a:chOff x="0" y="3268345"/>
            <a:chExt cx="9144000" cy="146304"/>
          </a:xfrm>
        </p:grpSpPr>
        <p:sp>
          <p:nvSpPr>
            <p:cNvPr id="18" name="Rectangle 17"/>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5181600" y="3268345"/>
              <a:ext cx="1097280"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userDrawn="1"/>
          </p:nvSpPr>
          <p:spPr>
            <a:xfrm>
              <a:off x="6278880" y="3268345"/>
              <a:ext cx="1097280"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userDrawn="1"/>
          </p:nvSpPr>
          <p:spPr>
            <a:xfrm>
              <a:off x="7376160" y="3268345"/>
              <a:ext cx="109728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Только заголовок">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87D8FE4-1E48-4B09-B735-0020BF1A2E73}" type="datetimeFigureOut">
              <a:rPr lang="ru-RU" smtClean="0"/>
              <a:t>29.05.2011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14B17EB-085B-4EF3-8286-0CE1BD5F87D6}" type="slidenum">
              <a:rPr lang="ru-RU" smtClean="0"/>
              <a:t>‹#›</a:t>
            </a:fld>
            <a:endParaRPr lang="ru-RU"/>
          </a:p>
        </p:txBody>
      </p:sp>
      <p:sp>
        <p:nvSpPr>
          <p:cNvPr id="12" name="Title 11"/>
          <p:cNvSpPr>
            <a:spLocks noGrp="1"/>
          </p:cNvSpPr>
          <p:nvPr>
            <p:ph type="title"/>
          </p:nvPr>
        </p:nvSpPr>
        <p:spPr/>
        <p:txBody>
          <a:bodyPr/>
          <a:lstStyle/>
          <a:p>
            <a:r>
              <a:rPr lang="ru-RU" smtClean="0"/>
              <a:t>Образец заголовка</a:t>
            </a:r>
            <a:endParaRPr lang="en-US"/>
          </a:p>
        </p:txBody>
      </p:sp>
      <p:grpSp>
        <p:nvGrpSpPr>
          <p:cNvPr id="2" name="Group 12"/>
          <p:cNvGrpSpPr/>
          <p:nvPr/>
        </p:nvGrpSpPr>
        <p:grpSpPr>
          <a:xfrm flipH="1">
            <a:off x="0" y="1371600"/>
            <a:ext cx="9144000" cy="73152"/>
            <a:chOff x="0" y="3268345"/>
            <a:chExt cx="9144000" cy="146304"/>
          </a:xfrm>
        </p:grpSpPr>
        <p:sp>
          <p:nvSpPr>
            <p:cNvPr id="14" name="Rectangle 13"/>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userDrawn="1"/>
          </p:nvSpPr>
          <p:spPr>
            <a:xfrm>
              <a:off x="5181600" y="3268345"/>
              <a:ext cx="1097280"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6278880" y="3268345"/>
              <a:ext cx="1097280"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7376160" y="3268345"/>
              <a:ext cx="109728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bg>
      <p:bgRef idx="1003">
        <a:schemeClr val="bg2"/>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7D8FE4-1E48-4B09-B735-0020BF1A2E73}" type="datetimeFigureOut">
              <a:rPr lang="ru-RU" smtClean="0"/>
              <a:t>29.05.2011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014B17EB-085B-4EF3-8286-0CE1BD5F87D6}" type="slidenum">
              <a:rPr lang="ru-RU" smtClean="0"/>
              <a:t>‹#›</a:t>
            </a:fld>
            <a:endParaRPr lang="ru-RU"/>
          </a:p>
        </p:txBody>
      </p:sp>
      <p:grpSp>
        <p:nvGrpSpPr>
          <p:cNvPr id="5" name="Group 10"/>
          <p:cNvGrpSpPr/>
          <p:nvPr/>
        </p:nvGrpSpPr>
        <p:grpSpPr>
          <a:xfrm>
            <a:off x="-9144" y="-18288"/>
            <a:ext cx="9144000" cy="146304"/>
            <a:chOff x="0" y="3268345"/>
            <a:chExt cx="9144000" cy="146304"/>
          </a:xfrm>
        </p:grpSpPr>
        <p:sp>
          <p:nvSpPr>
            <p:cNvPr id="12" name="Rectangle 11"/>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userDrawn="1"/>
          </p:nvSpPr>
          <p:spPr>
            <a:xfrm>
              <a:off x="5495544" y="3268345"/>
              <a:ext cx="1097280"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userDrawn="1"/>
          </p:nvSpPr>
          <p:spPr>
            <a:xfrm>
              <a:off x="6592824" y="3268345"/>
              <a:ext cx="1097280"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userDrawn="1"/>
          </p:nvSpPr>
          <p:spPr>
            <a:xfrm>
              <a:off x="7690104" y="3268345"/>
              <a:ext cx="109728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793750"/>
          </a:xfrm>
          <a:prstGeom prst="rect">
            <a:avLst/>
          </a:prstGeom>
        </p:spPr>
        <p:txBody>
          <a:bodyPr anchor="b">
            <a:normAutofit/>
          </a:bodyPr>
          <a:lstStyle>
            <a:lvl1pPr algn="l">
              <a:defRPr sz="2800" b="1"/>
            </a:lvl1pPr>
          </a:lstStyle>
          <a:p>
            <a:r>
              <a:rPr lang="ru-RU" smtClean="0"/>
              <a:t>Образец заголовка</a:t>
            </a:r>
            <a:endParaRPr lang="en-US"/>
          </a:p>
        </p:txBody>
      </p:sp>
      <p:sp>
        <p:nvSpPr>
          <p:cNvPr id="3" name="Content Placeholder 2"/>
          <p:cNvSpPr>
            <a:spLocks noGrp="1"/>
          </p:cNvSpPr>
          <p:nvPr>
            <p:ph idx="1"/>
          </p:nvPr>
        </p:nvSpPr>
        <p:spPr>
          <a:xfrm>
            <a:off x="3575050" y="1371600"/>
            <a:ext cx="5111750"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Text Placeholder 3"/>
          <p:cNvSpPr>
            <a:spLocks noGrp="1"/>
          </p:cNvSpPr>
          <p:nvPr>
            <p:ph type="body" sz="half" idx="2"/>
          </p:nvPr>
        </p:nvSpPr>
        <p:spPr>
          <a:xfrm>
            <a:off x="457200" y="1371600"/>
            <a:ext cx="3008313" cy="4754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87D8FE4-1E48-4B09-B735-0020BF1A2E73}" type="datetimeFigureOut">
              <a:rPr lang="ru-RU" smtClean="0"/>
              <a:t>29.05.2011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14B17EB-085B-4EF3-8286-0CE1BD5F87D6}" type="slidenum">
              <a:rPr lang="ru-RU" smtClean="0"/>
              <a:t>‹#›</a:t>
            </a:fld>
            <a:endParaRPr lang="ru-RU"/>
          </a:p>
        </p:txBody>
      </p:sp>
      <p:grpSp>
        <p:nvGrpSpPr>
          <p:cNvPr id="8" name="Group 13"/>
          <p:cNvGrpSpPr/>
          <p:nvPr/>
        </p:nvGrpSpPr>
        <p:grpSpPr>
          <a:xfrm flipH="1">
            <a:off x="0" y="1143000"/>
            <a:ext cx="9144000" cy="73152"/>
            <a:chOff x="0" y="3268345"/>
            <a:chExt cx="9144000" cy="146304"/>
          </a:xfrm>
        </p:grpSpPr>
        <p:sp>
          <p:nvSpPr>
            <p:cNvPr id="15" name="Rectangle 14"/>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userDrawn="1"/>
          </p:nvSpPr>
          <p:spPr>
            <a:xfrm>
              <a:off x="5181600" y="3268345"/>
              <a:ext cx="1097280"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userDrawn="1"/>
          </p:nvSpPr>
          <p:spPr>
            <a:xfrm>
              <a:off x="6278880" y="3268345"/>
              <a:ext cx="1097280"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7376160" y="3268345"/>
              <a:ext cx="109728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Рисунок с подписью">
    <p:spTree>
      <p:nvGrpSpPr>
        <p:cNvPr id="1" name=""/>
        <p:cNvGrpSpPr/>
        <p:nvPr/>
      </p:nvGrpSpPr>
      <p:grpSpPr>
        <a:xfrm>
          <a:off x="0" y="0"/>
          <a:ext cx="0" cy="0"/>
          <a:chOff x="0" y="0"/>
          <a:chExt cx="0" cy="0"/>
        </a:xfrm>
      </p:grpSpPr>
      <p:sp>
        <p:nvSpPr>
          <p:cNvPr id="15" name="Picture Placeholder 14"/>
          <p:cNvSpPr>
            <a:spLocks noGrp="1"/>
          </p:cNvSpPr>
          <p:nvPr>
            <p:ph type="pic" sz="quarter" idx="13"/>
          </p:nvPr>
        </p:nvSpPr>
        <p:spPr>
          <a:xfrm>
            <a:off x="1801368" y="685800"/>
            <a:ext cx="5495544" cy="3886200"/>
          </a:xfrm>
          <a:solidFill>
            <a:schemeClr val="accent1"/>
          </a:solidFill>
          <a:effectLst>
            <a:reflection blurRad="6350" stA="52000" endA="300" endPos="35000" dir="5400000" sy="-100000" algn="bl" rotWithShape="0"/>
          </a:effectLst>
          <a:scene3d>
            <a:camera prst="orthographicFront"/>
            <a:lightRig rig="contrasting" dir="t"/>
          </a:scene3d>
          <a:sp3d contourW="12700" prstMaterial="softEdge">
            <a:bevelT prst="cross"/>
            <a:contourClr>
              <a:srgbClr val="FFFFFF"/>
            </a:contourClr>
          </a:sp3d>
        </p:spPr>
        <p:txBody>
          <a:bodyPr/>
          <a:lstStyle/>
          <a:p>
            <a:r>
              <a:rPr lang="ru-RU" smtClean="0"/>
              <a:t>Вставка рисунка</a:t>
            </a:r>
            <a:endParaRPr lang="en-US"/>
          </a:p>
        </p:txBody>
      </p:sp>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ru-RU" smtClean="0"/>
              <a:t>Образец заголовка</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87D8FE4-1E48-4B09-B735-0020BF1A2E73}" type="datetimeFigureOut">
              <a:rPr lang="ru-RU" smtClean="0"/>
              <a:t>29.05.2011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14B17EB-085B-4EF3-8286-0CE1BD5F87D6}" type="slidenum">
              <a:rPr lang="ru-RU" smtClean="0"/>
              <a:t>‹#›</a:t>
            </a:fld>
            <a:endParaRPr lang="ru-RU"/>
          </a:p>
        </p:txBody>
      </p:sp>
      <p:grpSp>
        <p:nvGrpSpPr>
          <p:cNvPr id="3" name="Group 15"/>
          <p:cNvGrpSpPr/>
          <p:nvPr/>
        </p:nvGrpSpPr>
        <p:grpSpPr>
          <a:xfrm>
            <a:off x="-9144" y="-18288"/>
            <a:ext cx="9144000" cy="146304"/>
            <a:chOff x="0" y="3268345"/>
            <a:chExt cx="9144000" cy="146304"/>
          </a:xfrm>
        </p:grpSpPr>
        <p:sp>
          <p:nvSpPr>
            <p:cNvPr id="17" name="Rectangle 16"/>
            <p:cNvSpPr/>
            <p:nvPr userDrawn="1"/>
          </p:nvSpPr>
          <p:spPr>
            <a:xfrm>
              <a:off x="0" y="3268345"/>
              <a:ext cx="9144000" cy="146304"/>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userDrawn="1"/>
          </p:nvSpPr>
          <p:spPr>
            <a:xfrm>
              <a:off x="5495544" y="3268345"/>
              <a:ext cx="1097280"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userDrawn="1"/>
          </p:nvSpPr>
          <p:spPr>
            <a:xfrm>
              <a:off x="6592824" y="3268345"/>
              <a:ext cx="1097280" cy="1463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userDrawn="1"/>
          </p:nvSpPr>
          <p:spPr>
            <a:xfrm>
              <a:off x="7690104" y="3268345"/>
              <a:ext cx="1097280" cy="14630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6826" y="0"/>
            <a:ext cx="9144000" cy="6286520"/>
          </a:xfrm>
          <a:prstGeom prst="rect">
            <a:avLst/>
          </a:prstGeom>
          <a:gradFill flip="none" rotWithShape="1">
            <a:gsLst>
              <a:gs pos="1000">
                <a:schemeClr val="bg2">
                  <a:alpha val="0"/>
                </a:schemeClr>
              </a:gs>
              <a:gs pos="100000">
                <a:schemeClr val="bg1">
                  <a:alpha val="92000"/>
                </a:schemeClr>
              </a:gs>
            </a:gsLst>
            <a:lin ang="16200000" scaled="1"/>
            <a:tileRect/>
          </a:gradFill>
          <a:ln w="28575"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2"/>
          </p:nvPr>
        </p:nvSpPr>
        <p:spPr>
          <a:xfrm>
            <a:off x="6574536" y="6356350"/>
            <a:ext cx="2133600" cy="365125"/>
          </a:xfrm>
          <a:prstGeom prst="rect">
            <a:avLst/>
          </a:prstGeom>
        </p:spPr>
        <p:txBody>
          <a:bodyPr vert="horz" lIns="91440" tIns="45720" rIns="91440" bIns="45720" rtlCol="0" anchor="ctr"/>
          <a:lstStyle>
            <a:lvl1pPr algn="r">
              <a:defRPr sz="1200">
                <a:solidFill>
                  <a:sysClr val="windowText" lastClr="000000"/>
                </a:solidFill>
              </a:defRPr>
            </a:lvl1pPr>
          </a:lstStyle>
          <a:p>
            <a:fld id="{C87D8FE4-1E48-4B09-B735-0020BF1A2E73}" type="datetimeFigureOut">
              <a:rPr lang="ru-RU" smtClean="0"/>
              <a:t>29.05.2011</a:t>
            </a:fld>
            <a:endParaRPr lang="ru-R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ysClr val="windowText" lastClr="000000"/>
                </a:solidFill>
              </a:defRPr>
            </a:lvl1pPr>
          </a:lstStyle>
          <a:p>
            <a:endParaRPr lang="ru-RU"/>
          </a:p>
        </p:txBody>
      </p:sp>
      <p:sp>
        <p:nvSpPr>
          <p:cNvPr id="6" name="Slide Number Placeholder 5"/>
          <p:cNvSpPr>
            <a:spLocks noGrp="1"/>
          </p:cNvSpPr>
          <p:nvPr>
            <p:ph type="sldNum" sz="quarter" idx="4"/>
          </p:nvPr>
        </p:nvSpPr>
        <p:spPr>
          <a:xfrm>
            <a:off x="460248" y="6356350"/>
            <a:ext cx="2133600" cy="365125"/>
          </a:xfrm>
          <a:prstGeom prst="rect">
            <a:avLst/>
          </a:prstGeom>
        </p:spPr>
        <p:txBody>
          <a:bodyPr vert="horz" lIns="91440" tIns="45720" rIns="91440" bIns="45720" rtlCol="0" anchor="ctr"/>
          <a:lstStyle>
            <a:lvl1pPr algn="l">
              <a:defRPr sz="1200">
                <a:solidFill>
                  <a:sysClr val="windowText" lastClr="000000"/>
                </a:solidFill>
              </a:defRPr>
            </a:lvl1pPr>
          </a:lstStyle>
          <a:p>
            <a:fld id="{014B17EB-085B-4EF3-8286-0CE1BD5F87D6}" type="slidenum">
              <a:rPr lang="ru-RU" smtClean="0"/>
              <a:t>‹#›</a:t>
            </a:fld>
            <a:endParaRPr lang="ru-RU"/>
          </a:p>
        </p:txBody>
      </p:sp>
      <p:sp>
        <p:nvSpPr>
          <p:cNvPr id="8" name="Title Placeholder 7"/>
          <p:cNvSpPr>
            <a:spLocks noGrp="1"/>
          </p:cNvSpPr>
          <p:nvPr>
            <p:ph type="title"/>
          </p:nvPr>
        </p:nvSpPr>
        <p:spPr>
          <a:xfrm>
            <a:off x="457200" y="152400"/>
            <a:ext cx="8229600" cy="1143000"/>
          </a:xfrm>
          <a:prstGeom prst="rect">
            <a:avLst/>
          </a:prstGeom>
        </p:spPr>
        <p:txBody>
          <a:bodyPr vert="horz" lIns="91440" tIns="45720" rIns="91440" bIns="45720" rtlCol="0" anchor="ctr">
            <a:normAutofit/>
          </a:bodyPr>
          <a:lstStyle/>
          <a:p>
            <a:r>
              <a:rPr lang="ru-RU" smtClean="0"/>
              <a:t>Образец заголовка</a:t>
            </a: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400" kern="1200">
          <a:ln>
            <a:noFill/>
          </a:ln>
          <a:solidFill>
            <a:srgbClr val="FFFFFF"/>
          </a:solidFill>
          <a:effectLst>
            <a:glow rad="101600">
              <a:schemeClr val="tx2"/>
            </a:glo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spcBef>
          <a:spcPct val="20000"/>
        </a:spcBef>
        <a:buClr>
          <a:schemeClr val="tx2"/>
        </a:buClr>
        <a:buSzPct val="70000"/>
        <a:buFont typeface="Wingdings 2" pitchFamily="18" charset="2"/>
        <a:buChar char="¥"/>
        <a:defRPr sz="3200" kern="1200">
          <a:solidFill>
            <a:schemeClr val="tx1"/>
          </a:solidFill>
          <a:latin typeface="+mn-lt"/>
          <a:ea typeface="+mn-ea"/>
          <a:cs typeface="+mn-cs"/>
        </a:defRPr>
      </a:lvl1pPr>
      <a:lvl2pPr marL="742950" indent="-285750" algn="l" defTabSz="914400" rtl="0" eaLnBrk="1" latinLnBrk="0" hangingPunct="1">
        <a:spcBef>
          <a:spcPct val="20000"/>
        </a:spcBef>
        <a:buClr>
          <a:schemeClr val="accent4"/>
        </a:buClr>
        <a:buSzPct val="60000"/>
        <a:buFont typeface="Wingdings 2" pitchFamily="18" charset="2"/>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Clr>
          <a:schemeClr val="accent5"/>
        </a:buClr>
        <a:buSzPct val="57000"/>
        <a:buFont typeface="Wingdings 2" pitchFamily="18"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Clr>
          <a:schemeClr val="accent6"/>
        </a:buClr>
        <a:buSzPct val="55000"/>
        <a:buFont typeface="Wingdings 2" pitchFamily="18" charset="2"/>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Clr>
          <a:schemeClr val="accent2"/>
        </a:buClr>
        <a:buSzPct val="50000"/>
        <a:buFont typeface="Wingdings 2" pitchFamily="18"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2132856"/>
            <a:ext cx="9144000" cy="2304256"/>
          </a:xfrm>
          <a:prstGeom prst="rect">
            <a:avLst/>
          </a:prstGeom>
          <a:gradFill flip="none" rotWithShape="1">
            <a:gsLst>
              <a:gs pos="20000">
                <a:srgbClr val="3399FF">
                  <a:alpha val="15000"/>
                </a:srgbClr>
              </a:gs>
              <a:gs pos="50000">
                <a:schemeClr val="accent1">
                  <a:tint val="44500"/>
                  <a:satMod val="160000"/>
                  <a:alpha val="52000"/>
                </a:schemeClr>
              </a:gs>
              <a:gs pos="100000">
                <a:schemeClr val="accent1">
                  <a:tint val="23500"/>
                  <a:satMod val="160000"/>
                </a:schemeClr>
              </a:gs>
            </a:gsLst>
            <a:lin ang="16200000" scaled="0"/>
            <a:tileRect/>
          </a:gradFill>
        </p:spPr>
        <p:txBody>
          <a:bodyPr wrap="square" rtlCol="0">
            <a:spAutoFit/>
          </a:bodyPr>
          <a:lstStyle/>
          <a:p>
            <a:r>
              <a:rPr lang="en-GB" sz="3600" dirty="0" smtClean="0"/>
              <a:t>The formation of students’ independent self-informative activity on mathematical discipline under credit form of education at technical institute</a:t>
            </a:r>
            <a:endParaRPr lang="ru-RU" sz="3600" dirty="0"/>
          </a:p>
        </p:txBody>
      </p:sp>
      <p:sp>
        <p:nvSpPr>
          <p:cNvPr id="10" name="TextBox 9"/>
          <p:cNvSpPr txBox="1"/>
          <p:nvPr/>
        </p:nvSpPr>
        <p:spPr>
          <a:xfrm>
            <a:off x="323528" y="4581128"/>
            <a:ext cx="3528392" cy="1287532"/>
          </a:xfrm>
          <a:prstGeom prst="rect">
            <a:avLst/>
          </a:prstGeom>
          <a:noFill/>
        </p:spPr>
        <p:txBody>
          <a:bodyPr wrap="square" rtlCol="0">
            <a:spAutoFit/>
          </a:bodyPr>
          <a:lstStyle/>
          <a:p>
            <a:pPr lvl="0"/>
            <a:r>
              <a:rPr kumimoji="0" lang="en-US" b="1" i="0" u="none" strike="noStrike" cap="none" normalizeH="0" baseline="0" dirty="0" smtClean="0">
                <a:ln>
                  <a:noFill/>
                </a:ln>
                <a:solidFill>
                  <a:schemeClr val="tx1"/>
                </a:solidFill>
                <a:effectLst/>
                <a:latin typeface="Arial" pitchFamily="34" charset="0"/>
                <a:ea typeface="Times New Roman" pitchFamily="18" charset="0"/>
              </a:rPr>
              <a:t>Goncharova Xeniya, Dean,</a:t>
            </a:r>
            <a:r>
              <a:rPr kumimoji="0" lang="en-US" b="1" i="0" u="none" strike="noStrike" cap="none" normalizeH="0" dirty="0" smtClean="0">
                <a:ln>
                  <a:noFill/>
                </a:ln>
                <a:solidFill>
                  <a:schemeClr val="tx1"/>
                </a:solidFill>
                <a:effectLst/>
                <a:latin typeface="Arial" pitchFamily="34" charset="0"/>
                <a:ea typeface="Times New Roman" pitchFamily="18" charset="0"/>
              </a:rPr>
              <a:t> Kazakh Automobile Road Institute </a:t>
            </a:r>
            <a:endParaRPr kumimoji="0" lang="en-US" sz="2400" b="0" i="0" u="none" strike="noStrike" cap="none" normalizeH="0" baseline="0" dirty="0" smtClean="0">
              <a:ln>
                <a:noFill/>
              </a:ln>
              <a:solidFill>
                <a:schemeClr val="tx1"/>
              </a:solidFill>
              <a:effectLst/>
              <a:latin typeface="Arial" pitchFamily="34" charset="0"/>
            </a:endParaRPr>
          </a:p>
          <a:p>
            <a:pPr>
              <a:lnSpc>
                <a:spcPct val="150000"/>
              </a:lnSpc>
            </a:pPr>
            <a:endParaRPr lang="ru-RU" dirty="0"/>
          </a:p>
        </p:txBody>
      </p:sp>
      <p:sp>
        <p:nvSpPr>
          <p:cNvPr id="12" name="TextBox 11"/>
          <p:cNvSpPr txBox="1"/>
          <p:nvPr/>
        </p:nvSpPr>
        <p:spPr>
          <a:xfrm>
            <a:off x="251520" y="6021288"/>
            <a:ext cx="3672408" cy="646331"/>
          </a:xfrm>
          <a:prstGeom prst="rect">
            <a:avLst/>
          </a:prstGeom>
          <a:noFill/>
        </p:spPr>
        <p:txBody>
          <a:bodyPr wrap="square" rtlCol="0">
            <a:spAutoFit/>
          </a:bodyPr>
          <a:lstStyle/>
          <a:p>
            <a:r>
              <a:rPr lang="en-US" b="1" dirty="0" smtClean="0"/>
              <a:t>Erzurum, </a:t>
            </a:r>
            <a:r>
              <a:rPr lang="en-US" b="1" dirty="0" smtClean="0"/>
              <a:t>3</a:t>
            </a:r>
            <a:r>
              <a:rPr lang="ru-RU" b="1" dirty="0" smtClean="0"/>
              <a:t>-5 </a:t>
            </a:r>
            <a:r>
              <a:rPr lang="en-US" b="1" dirty="0" smtClean="0"/>
              <a:t>June, 2011</a:t>
            </a:r>
            <a:endParaRPr lang="ru-RU" b="1" dirty="0" smtClean="0"/>
          </a:p>
          <a:p>
            <a:endParaRPr lang="ru-RU" b="1" dirty="0"/>
          </a:p>
        </p:txBody>
      </p:sp>
      <p:pic>
        <p:nvPicPr>
          <p:cNvPr id="15" name="Рисунок 14" descr="11977_3.jpg"/>
          <p:cNvPicPr>
            <a:picLocks noChangeAspect="1"/>
          </p:cNvPicPr>
          <p:nvPr/>
        </p:nvPicPr>
        <p:blipFill>
          <a:blip r:embed="rId2" cstate="print"/>
          <a:srcRect t="13376" b="6248"/>
          <a:stretch>
            <a:fillRect/>
          </a:stretch>
        </p:blipFill>
        <p:spPr>
          <a:xfrm>
            <a:off x="0" y="0"/>
            <a:ext cx="9144000" cy="2204864"/>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The </a:t>
            </a:r>
            <a:r>
              <a:rPr lang="en-US" dirty="0" smtClean="0"/>
              <a:t>relevance of research</a:t>
            </a:r>
            <a:endParaRPr lang="ru-RU" dirty="0"/>
          </a:p>
        </p:txBody>
      </p:sp>
      <p:sp>
        <p:nvSpPr>
          <p:cNvPr id="5" name="TextBox 4"/>
          <p:cNvSpPr txBox="1"/>
          <p:nvPr/>
        </p:nvSpPr>
        <p:spPr>
          <a:xfrm>
            <a:off x="395536" y="1772816"/>
            <a:ext cx="7704856" cy="3539430"/>
          </a:xfrm>
          <a:prstGeom prst="rect">
            <a:avLst/>
          </a:prstGeom>
          <a:noFill/>
        </p:spPr>
        <p:txBody>
          <a:bodyPr wrap="square" rtlCol="0">
            <a:spAutoFit/>
          </a:bodyPr>
          <a:lstStyle/>
          <a:p>
            <a:r>
              <a:rPr lang="en-US" sz="2800" b="1" dirty="0" smtClean="0"/>
              <a:t>New requirements for post-graduated specialists:</a:t>
            </a:r>
          </a:p>
          <a:p>
            <a:endParaRPr lang="en-US" sz="2400" dirty="0" smtClean="0"/>
          </a:p>
          <a:p>
            <a:pPr marL="457200" indent="-457200">
              <a:buFont typeface="+mj-lt"/>
              <a:buAutoNum type="arabicPeriod"/>
            </a:pPr>
            <a:r>
              <a:rPr lang="en-GB" sz="2400" dirty="0"/>
              <a:t>T</a:t>
            </a:r>
            <a:r>
              <a:rPr lang="en-GB" sz="2400" dirty="0" smtClean="0"/>
              <a:t>he </a:t>
            </a:r>
            <a:r>
              <a:rPr lang="en-GB" sz="2400" dirty="0"/>
              <a:t>increased requirements of postindustrial </a:t>
            </a:r>
            <a:r>
              <a:rPr lang="en-GB" sz="2400" dirty="0" smtClean="0"/>
              <a:t>society; </a:t>
            </a:r>
          </a:p>
          <a:p>
            <a:pPr marL="457200" indent="-457200">
              <a:buFont typeface="+mj-lt"/>
              <a:buAutoNum type="arabicPeriod"/>
            </a:pPr>
            <a:r>
              <a:rPr lang="en-GB" sz="2400" dirty="0" smtClean="0"/>
              <a:t>Demands </a:t>
            </a:r>
            <a:r>
              <a:rPr lang="en-GB" sz="2400" dirty="0"/>
              <a:t>of labour </a:t>
            </a:r>
            <a:r>
              <a:rPr lang="en-GB" sz="2400" dirty="0" smtClean="0"/>
              <a:t>market - </a:t>
            </a:r>
            <a:r>
              <a:rPr lang="en-GB" sz="2400" dirty="0"/>
              <a:t>new quality level </a:t>
            </a:r>
            <a:r>
              <a:rPr lang="en-GB" sz="2400" dirty="0" smtClean="0"/>
              <a:t>of specialists;</a:t>
            </a:r>
          </a:p>
          <a:p>
            <a:pPr marL="457200" indent="-457200">
              <a:buFont typeface="+mj-lt"/>
              <a:buAutoNum type="arabicPeriod"/>
            </a:pPr>
            <a:r>
              <a:rPr lang="en-US" sz="2400" dirty="0" smtClean="0"/>
              <a:t>New methods of </a:t>
            </a:r>
            <a:r>
              <a:rPr lang="en-GB" sz="2400" dirty="0" smtClean="0"/>
              <a:t>students </a:t>
            </a:r>
            <a:r>
              <a:rPr lang="en-GB" sz="2400" dirty="0" smtClean="0"/>
              <a:t>formation </a:t>
            </a:r>
            <a:endParaRPr lang="en-US" sz="2400" dirty="0" smtClean="0"/>
          </a:p>
          <a:p>
            <a:endParaRPr lang="en-US" sz="2400" dirty="0" smtClean="0"/>
          </a:p>
          <a:p>
            <a:endParaRPr lang="ru-RU" sz="2400" dirty="0"/>
          </a:p>
        </p:txBody>
      </p:sp>
      <p:sp>
        <p:nvSpPr>
          <p:cNvPr id="4" name="TextBox 3"/>
          <p:cNvSpPr txBox="1"/>
          <p:nvPr/>
        </p:nvSpPr>
        <p:spPr>
          <a:xfrm>
            <a:off x="323528" y="4581128"/>
            <a:ext cx="8064896" cy="1815882"/>
          </a:xfrm>
          <a:prstGeom prst="rect">
            <a:avLst/>
          </a:prstGeom>
          <a:noFill/>
        </p:spPr>
        <p:txBody>
          <a:bodyPr wrap="square" rtlCol="0">
            <a:spAutoFit/>
          </a:bodyPr>
          <a:lstStyle/>
          <a:p>
            <a:r>
              <a:rPr lang="en-GB" sz="2800" b="1" dirty="0"/>
              <a:t>The formation of students’ independent self-informative activity on mathematical discipline under credit form of education at technical </a:t>
            </a:r>
            <a:r>
              <a:rPr lang="en-GB" sz="2800" b="1" dirty="0" smtClean="0"/>
              <a:t>institute</a:t>
            </a:r>
            <a:endParaRPr lang="ru-RU" sz="2800" b="1" dirty="0"/>
          </a:p>
        </p:txBody>
      </p:sp>
      <p:cxnSp>
        <p:nvCxnSpPr>
          <p:cNvPr id="7" name="Прямая соединительная линия 6"/>
          <p:cNvCxnSpPr/>
          <p:nvPr/>
        </p:nvCxnSpPr>
        <p:spPr>
          <a:xfrm>
            <a:off x="395536" y="4581128"/>
            <a:ext cx="7920880" cy="0"/>
          </a:xfrm>
          <a:prstGeom prst="line">
            <a:avLst/>
          </a:prstGeom>
          <a:ln w="34925">
            <a:solidFill>
              <a:srgbClr val="0033CC"/>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395536" y="4581128"/>
            <a:ext cx="8064896" cy="523220"/>
          </a:xfrm>
          <a:prstGeom prst="rect">
            <a:avLst/>
          </a:prstGeom>
          <a:noFill/>
        </p:spPr>
        <p:txBody>
          <a:bodyPr wrap="square" rtlCol="0">
            <a:spAutoFit/>
          </a:bodyPr>
          <a:lstStyle/>
          <a:p>
            <a:r>
              <a:rPr lang="en-US" sz="2800" b="1" dirty="0" smtClean="0"/>
              <a:t>SOLUTION?</a:t>
            </a:r>
            <a:endParaRPr lang="ru-RU" sz="2800"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2000" fill="hold"/>
                                        <p:tgtEl>
                                          <p:spTgt spid="8"/>
                                        </p:tgtEl>
                                        <p:attrNameLst>
                                          <p:attrName>ppt_w</p:attrName>
                                        </p:attrNameLst>
                                      </p:cBhvr>
                                      <p:tavLst>
                                        <p:tav tm="0">
                                          <p:val>
                                            <p:fltVal val="0"/>
                                          </p:val>
                                        </p:tav>
                                        <p:tav tm="100000">
                                          <p:val>
                                            <p:strVal val="#ppt_w"/>
                                          </p:val>
                                        </p:tav>
                                      </p:tavLst>
                                    </p:anim>
                                    <p:anim calcmode="lin" valueType="num">
                                      <p:cBhvr>
                                        <p:cTn id="8" dur="2000" fill="hold"/>
                                        <p:tgtEl>
                                          <p:spTgt spid="8"/>
                                        </p:tgtEl>
                                        <p:attrNameLst>
                                          <p:attrName>ppt_h</p:attrName>
                                        </p:attrNameLst>
                                      </p:cBhvr>
                                      <p:tavLst>
                                        <p:tav tm="0">
                                          <p:val>
                                            <p:fltVal val="0"/>
                                          </p:val>
                                        </p:tav>
                                        <p:tav tm="100000">
                                          <p:val>
                                            <p:strVal val="#ppt_h"/>
                                          </p:val>
                                        </p:tav>
                                      </p:tavLst>
                                    </p:anim>
                                    <p:animEffect transition="in" filter="fade">
                                      <p:cBhvr>
                                        <p:cTn id="9" dur="2000"/>
                                        <p:tgtEl>
                                          <p:spTgt spid="8"/>
                                        </p:tgtEl>
                                      </p:cBhvr>
                                    </p:animEffect>
                                  </p:childTnLst>
                                  <p:subTnLst>
                                    <p:set>
                                      <p:cBhvr override="childStyle">
                                        <p:cTn dur="1" fill="hold" display="0" masterRel="nextClick" afterEffect="1"/>
                                        <p:tgtEl>
                                          <p:spTgt spid="8"/>
                                        </p:tgtEl>
                                        <p:attrNameLst>
                                          <p:attrName>style.visibility</p:attrName>
                                        </p:attrNameLst>
                                      </p:cBhvr>
                                      <p:to>
                                        <p:strVal val="hidden"/>
                                      </p:to>
                                    </p:set>
                                  </p:sub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2000" fill="hold"/>
                                        <p:tgtEl>
                                          <p:spTgt spid="4"/>
                                        </p:tgtEl>
                                        <p:attrNameLst>
                                          <p:attrName>ppt_w</p:attrName>
                                        </p:attrNameLst>
                                      </p:cBhvr>
                                      <p:tavLst>
                                        <p:tav tm="0">
                                          <p:val>
                                            <p:fltVal val="0"/>
                                          </p:val>
                                        </p:tav>
                                        <p:tav tm="100000">
                                          <p:val>
                                            <p:strVal val="#ppt_w"/>
                                          </p:val>
                                        </p:tav>
                                      </p:tavLst>
                                    </p:anim>
                                    <p:anim calcmode="lin" valueType="num">
                                      <p:cBhvr>
                                        <p:cTn id="15" dur="2000" fill="hold"/>
                                        <p:tgtEl>
                                          <p:spTgt spid="4"/>
                                        </p:tgtEl>
                                        <p:attrNameLst>
                                          <p:attrName>ppt_h</p:attrName>
                                        </p:attrNameLst>
                                      </p:cBhvr>
                                      <p:tavLst>
                                        <p:tav tm="0">
                                          <p:val>
                                            <p:fltVal val="0"/>
                                          </p:val>
                                        </p:tav>
                                        <p:tav tm="100000">
                                          <p:val>
                                            <p:strVal val="#ppt_h"/>
                                          </p:val>
                                        </p:tav>
                                      </p:tavLst>
                                    </p:anim>
                                    <p:animEffect transition="in" filter="fade">
                                      <p:cBhvr>
                                        <p:cTn id="16"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вал 4"/>
          <p:cNvSpPr/>
          <p:nvPr/>
        </p:nvSpPr>
        <p:spPr>
          <a:xfrm>
            <a:off x="467544" y="1556792"/>
            <a:ext cx="7920880" cy="41044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Овал 21"/>
          <p:cNvSpPr/>
          <p:nvPr/>
        </p:nvSpPr>
        <p:spPr>
          <a:xfrm>
            <a:off x="899592" y="5085184"/>
            <a:ext cx="7272808" cy="17728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Заголовок 2"/>
          <p:cNvSpPr>
            <a:spLocks noGrp="1"/>
          </p:cNvSpPr>
          <p:nvPr>
            <p:ph type="title"/>
          </p:nvPr>
        </p:nvSpPr>
        <p:spPr>
          <a:xfrm>
            <a:off x="251520" y="152400"/>
            <a:ext cx="8640960" cy="1143000"/>
          </a:xfrm>
        </p:spPr>
        <p:txBody>
          <a:bodyPr>
            <a:noAutofit/>
          </a:bodyPr>
          <a:lstStyle/>
          <a:p>
            <a:r>
              <a:rPr lang="en-US" sz="4000" dirty="0" smtClean="0"/>
              <a:t>Navigation in build of </a:t>
            </a:r>
            <a:r>
              <a:rPr lang="en-GB" sz="4000" dirty="0" smtClean="0"/>
              <a:t>self-informative</a:t>
            </a:r>
            <a:r>
              <a:rPr lang="en-US" sz="4000" dirty="0" smtClean="0"/>
              <a:t> activity</a:t>
            </a:r>
            <a:endParaRPr lang="ru-RU" sz="4000" dirty="0" smtClean="0"/>
          </a:p>
        </p:txBody>
      </p:sp>
      <p:sp>
        <p:nvSpPr>
          <p:cNvPr id="4" name="Выноска-облако 3"/>
          <p:cNvSpPr/>
          <p:nvPr/>
        </p:nvSpPr>
        <p:spPr>
          <a:xfrm>
            <a:off x="971600" y="2204864"/>
            <a:ext cx="3816424" cy="2160240"/>
          </a:xfrm>
          <a:prstGeom prst="cloudCallou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Улыбающееся лицо 5"/>
          <p:cNvSpPr/>
          <p:nvPr/>
        </p:nvSpPr>
        <p:spPr>
          <a:xfrm>
            <a:off x="5580112" y="2708920"/>
            <a:ext cx="432048" cy="432048"/>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Улыбающееся лицо 6"/>
          <p:cNvSpPr/>
          <p:nvPr/>
        </p:nvSpPr>
        <p:spPr>
          <a:xfrm>
            <a:off x="5940152" y="2564904"/>
            <a:ext cx="432048" cy="432048"/>
          </a:xfrm>
          <a:prstGeom prst="smileyFac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Улыбающееся лицо 7"/>
          <p:cNvSpPr/>
          <p:nvPr/>
        </p:nvSpPr>
        <p:spPr>
          <a:xfrm>
            <a:off x="6300192" y="2708920"/>
            <a:ext cx="432048" cy="432048"/>
          </a:xfrm>
          <a:prstGeom prst="smileyFace">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Улыбающееся лицо 8"/>
          <p:cNvSpPr/>
          <p:nvPr/>
        </p:nvSpPr>
        <p:spPr>
          <a:xfrm>
            <a:off x="5940152" y="2924944"/>
            <a:ext cx="432048" cy="432048"/>
          </a:xfrm>
          <a:prstGeom prst="smileyFac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TextBox 9"/>
          <p:cNvSpPr txBox="1"/>
          <p:nvPr/>
        </p:nvSpPr>
        <p:spPr>
          <a:xfrm>
            <a:off x="1691680" y="2636912"/>
            <a:ext cx="2448272" cy="1015663"/>
          </a:xfrm>
          <a:prstGeom prst="rect">
            <a:avLst/>
          </a:prstGeom>
          <a:noFill/>
        </p:spPr>
        <p:txBody>
          <a:bodyPr wrap="square" rtlCol="0">
            <a:spAutoFit/>
          </a:bodyPr>
          <a:lstStyle/>
          <a:p>
            <a:pPr algn="ctr"/>
            <a:r>
              <a:rPr lang="en-US" sz="2000" b="1" dirty="0" smtClean="0"/>
              <a:t>To build an </a:t>
            </a:r>
            <a:r>
              <a:rPr lang="en-GB" sz="2000" b="1" dirty="0"/>
              <a:t>information-educational sphere</a:t>
            </a:r>
            <a:endParaRPr lang="ru-RU" sz="2000" b="1" dirty="0"/>
          </a:p>
        </p:txBody>
      </p:sp>
      <p:sp>
        <p:nvSpPr>
          <p:cNvPr id="11" name="Двойная стрелка влево/вправо 10"/>
          <p:cNvSpPr/>
          <p:nvPr/>
        </p:nvSpPr>
        <p:spPr>
          <a:xfrm>
            <a:off x="4644008" y="2708920"/>
            <a:ext cx="864096" cy="432048"/>
          </a:xfrm>
          <a:prstGeom prst="lef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TextBox 11"/>
          <p:cNvSpPr txBox="1"/>
          <p:nvPr/>
        </p:nvSpPr>
        <p:spPr>
          <a:xfrm>
            <a:off x="5364088" y="2204864"/>
            <a:ext cx="1728192" cy="369332"/>
          </a:xfrm>
          <a:prstGeom prst="rect">
            <a:avLst/>
          </a:prstGeom>
          <a:noFill/>
        </p:spPr>
        <p:txBody>
          <a:bodyPr wrap="square" rtlCol="0">
            <a:spAutoFit/>
          </a:bodyPr>
          <a:lstStyle/>
          <a:p>
            <a:pPr algn="ctr"/>
            <a:r>
              <a:rPr lang="en-US" dirty="0" smtClean="0"/>
              <a:t>Students</a:t>
            </a:r>
            <a:endParaRPr lang="ru-RU" dirty="0"/>
          </a:p>
        </p:txBody>
      </p:sp>
      <p:sp>
        <p:nvSpPr>
          <p:cNvPr id="13" name="TextBox 12"/>
          <p:cNvSpPr txBox="1"/>
          <p:nvPr/>
        </p:nvSpPr>
        <p:spPr>
          <a:xfrm>
            <a:off x="4499992" y="3356992"/>
            <a:ext cx="3600400" cy="1477328"/>
          </a:xfrm>
          <a:prstGeom prst="rect">
            <a:avLst/>
          </a:prstGeom>
          <a:noFill/>
        </p:spPr>
        <p:txBody>
          <a:bodyPr wrap="square" rtlCol="0">
            <a:spAutoFit/>
          </a:bodyPr>
          <a:lstStyle/>
          <a:p>
            <a:pPr algn="just"/>
            <a:r>
              <a:rPr lang="en-US" b="1" dirty="0" smtClean="0"/>
              <a:t>New skills of self-information activity:</a:t>
            </a:r>
          </a:p>
          <a:p>
            <a:pPr marL="342900" indent="-342900">
              <a:buFont typeface="+mj-lt"/>
              <a:buAutoNum type="arabicPeriod"/>
            </a:pPr>
            <a:r>
              <a:rPr lang="en-US" b="1" dirty="0" smtClean="0"/>
              <a:t>To select the information</a:t>
            </a:r>
          </a:p>
          <a:p>
            <a:pPr marL="342900" indent="-342900">
              <a:buFont typeface="+mj-lt"/>
              <a:buAutoNum type="arabicPeriod"/>
            </a:pPr>
            <a:r>
              <a:rPr lang="en-US" b="1" dirty="0" smtClean="0"/>
              <a:t>To analysis of information</a:t>
            </a:r>
          </a:p>
          <a:p>
            <a:pPr marL="342900" indent="-342900">
              <a:buFont typeface="+mj-lt"/>
              <a:buAutoNum type="arabicPeriod"/>
            </a:pPr>
            <a:r>
              <a:rPr lang="en-US" b="1" dirty="0" smtClean="0"/>
              <a:t>To find the right objects  </a:t>
            </a:r>
            <a:endParaRPr lang="ru-RU" b="1" dirty="0"/>
          </a:p>
        </p:txBody>
      </p:sp>
      <p:sp>
        <p:nvSpPr>
          <p:cNvPr id="19" name="TextBox 18"/>
          <p:cNvSpPr txBox="1"/>
          <p:nvPr/>
        </p:nvSpPr>
        <p:spPr>
          <a:xfrm>
            <a:off x="1043608" y="5589240"/>
            <a:ext cx="7344816" cy="830997"/>
          </a:xfrm>
          <a:prstGeom prst="rect">
            <a:avLst/>
          </a:prstGeom>
          <a:noFill/>
        </p:spPr>
        <p:txBody>
          <a:bodyPr wrap="square" rtlCol="0">
            <a:spAutoFit/>
          </a:bodyPr>
          <a:lstStyle/>
          <a:p>
            <a:pPr algn="ctr"/>
            <a:r>
              <a:rPr lang="en-US" sz="2400" u="sng" dirty="0" smtClean="0"/>
              <a:t>The student must be able to make a DECISION independently</a:t>
            </a:r>
            <a:endParaRPr lang="ru-RU" sz="2400" u="sng" dirty="0"/>
          </a:p>
        </p:txBody>
      </p:sp>
      <p:sp>
        <p:nvSpPr>
          <p:cNvPr id="23" name="Стрелка вниз 22"/>
          <p:cNvSpPr/>
          <p:nvPr/>
        </p:nvSpPr>
        <p:spPr>
          <a:xfrm>
            <a:off x="4139952" y="4941168"/>
            <a:ext cx="720080" cy="576064"/>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332656"/>
            <a:ext cx="8229600" cy="1143000"/>
          </a:xfrm>
        </p:spPr>
        <p:txBody>
          <a:bodyPr>
            <a:normAutofit fontScale="90000"/>
          </a:bodyPr>
          <a:lstStyle/>
          <a:p>
            <a:r>
              <a:rPr lang="en-GB" b="1" i="1" dirty="0" smtClean="0"/>
              <a:t>Research </a:t>
            </a:r>
            <a:r>
              <a:rPr lang="en-GB" b="1" i="1" dirty="0" smtClean="0"/>
              <a:t>objective, Object </a:t>
            </a:r>
            <a:r>
              <a:rPr lang="en-GB" b="1" i="1" dirty="0" smtClean="0"/>
              <a:t>of </a:t>
            </a:r>
            <a:r>
              <a:rPr lang="en-GB" b="1" i="1" dirty="0" smtClean="0"/>
              <a:t>research</a:t>
            </a:r>
            <a:r>
              <a:rPr lang="en-GB" dirty="0" smtClean="0"/>
              <a:t>, </a:t>
            </a:r>
            <a:r>
              <a:rPr lang="en-GB" b="1" i="1" dirty="0" smtClean="0"/>
              <a:t>Subject </a:t>
            </a:r>
            <a:r>
              <a:rPr lang="en-GB" b="1" i="1" dirty="0" smtClean="0"/>
              <a:t>of research</a:t>
            </a:r>
            <a:r>
              <a:rPr lang="en-GB" dirty="0" smtClean="0"/>
              <a:t> </a:t>
            </a:r>
            <a:r>
              <a:rPr lang="ru-RU" dirty="0" smtClean="0"/>
              <a:t/>
            </a:r>
            <a:br>
              <a:rPr lang="ru-RU" dirty="0" smtClean="0"/>
            </a:br>
            <a:endParaRPr lang="ru-RU" dirty="0"/>
          </a:p>
        </p:txBody>
      </p:sp>
      <p:sp>
        <p:nvSpPr>
          <p:cNvPr id="8" name="TextBox 7"/>
          <p:cNvSpPr txBox="1"/>
          <p:nvPr/>
        </p:nvSpPr>
        <p:spPr>
          <a:xfrm>
            <a:off x="395536" y="1700808"/>
            <a:ext cx="8208912" cy="4893647"/>
          </a:xfrm>
          <a:prstGeom prst="rect">
            <a:avLst/>
          </a:prstGeom>
          <a:noFill/>
        </p:spPr>
        <p:txBody>
          <a:bodyPr wrap="square" rtlCol="0" anchor="ctr">
            <a:spAutoFit/>
          </a:bodyPr>
          <a:lstStyle/>
          <a:p>
            <a:pPr>
              <a:buFont typeface="Arial" pitchFamily="34" charset="0"/>
              <a:buChar char="•"/>
            </a:pPr>
            <a:r>
              <a:rPr lang="en-GB" sz="2400" b="1" i="1" dirty="0"/>
              <a:t>Research objective</a:t>
            </a:r>
            <a:r>
              <a:rPr lang="en-GB" sz="2400" dirty="0"/>
              <a:t> - to develop methodical system for formation of’ students’ independent self-informative activity on mathematical discipline under credit form of education at technical </a:t>
            </a:r>
            <a:r>
              <a:rPr lang="en-GB" sz="2400" dirty="0" smtClean="0"/>
              <a:t>institute.</a:t>
            </a:r>
          </a:p>
          <a:p>
            <a:pPr>
              <a:buFont typeface="Arial" pitchFamily="34" charset="0"/>
              <a:buChar char="•"/>
            </a:pPr>
            <a:endParaRPr lang="ru-RU" sz="2400" dirty="0"/>
          </a:p>
          <a:p>
            <a:pPr>
              <a:buFont typeface="Arial" pitchFamily="34" charset="0"/>
              <a:buChar char="•"/>
            </a:pPr>
            <a:r>
              <a:rPr lang="en-GB" sz="2400" b="1" i="1" dirty="0"/>
              <a:t>Object of research</a:t>
            </a:r>
            <a:r>
              <a:rPr lang="en-GB" sz="2400" dirty="0"/>
              <a:t> – the training process of students on mathematical disciplines at technical </a:t>
            </a:r>
            <a:r>
              <a:rPr lang="en-GB" sz="2400" dirty="0" smtClean="0"/>
              <a:t>institute.</a:t>
            </a:r>
          </a:p>
          <a:p>
            <a:pPr>
              <a:buFont typeface="Arial" pitchFamily="34" charset="0"/>
              <a:buChar char="•"/>
            </a:pPr>
            <a:endParaRPr lang="ru-RU" sz="2400" dirty="0"/>
          </a:p>
          <a:p>
            <a:pPr>
              <a:buFont typeface="Arial" pitchFamily="34" charset="0"/>
              <a:buChar char="•"/>
            </a:pPr>
            <a:r>
              <a:rPr lang="en-GB" sz="2400" b="1" i="1" dirty="0"/>
              <a:t>Subject of research</a:t>
            </a:r>
            <a:r>
              <a:rPr lang="en-GB" sz="2400" dirty="0"/>
              <a:t> – formation of students' independent self-informative activity at technical </a:t>
            </a:r>
            <a:r>
              <a:rPr lang="en-GB" sz="2400" dirty="0" smtClean="0"/>
              <a:t>institute </a:t>
            </a:r>
            <a:r>
              <a:rPr lang="en-GB" sz="2400" dirty="0"/>
              <a:t>as means of increase the efficiency of studying on mathematical disciplines in conditions of training under credit form of education.</a:t>
            </a:r>
            <a:endParaRPr lang="ru-RU" sz="2400" dirty="0"/>
          </a:p>
          <a:p>
            <a:pPr>
              <a:buFont typeface="Arial" pitchFamily="34" charset="0"/>
              <a:buChar char="•"/>
            </a:pPr>
            <a:endParaRPr lang="ru-RU"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r>
              <a:rPr lang="en-US" dirty="0" smtClean="0"/>
              <a:t>Mission of research</a:t>
            </a:r>
            <a:endParaRPr lang="ru-RU" dirty="0"/>
          </a:p>
        </p:txBody>
      </p:sp>
      <p:sp>
        <p:nvSpPr>
          <p:cNvPr id="4" name="TextBox 3"/>
          <p:cNvSpPr txBox="1"/>
          <p:nvPr/>
        </p:nvSpPr>
        <p:spPr>
          <a:xfrm>
            <a:off x="251520" y="1700808"/>
            <a:ext cx="8568952" cy="4893647"/>
          </a:xfrm>
          <a:prstGeom prst="rect">
            <a:avLst/>
          </a:prstGeom>
          <a:noFill/>
        </p:spPr>
        <p:txBody>
          <a:bodyPr wrap="square" rtlCol="0">
            <a:spAutoFit/>
          </a:bodyPr>
          <a:lstStyle/>
          <a:p>
            <a:pPr marL="342900" indent="-342900">
              <a:buFont typeface="+mj-lt"/>
              <a:buAutoNum type="arabicPeriod"/>
            </a:pPr>
            <a:r>
              <a:rPr lang="en-GB" sz="2400" dirty="0" smtClean="0"/>
              <a:t>To </a:t>
            </a:r>
            <a:r>
              <a:rPr lang="en-GB" sz="2400" dirty="0"/>
              <a:t>reveal the essence of conception </a:t>
            </a:r>
            <a:r>
              <a:rPr lang="en-US" sz="2400" dirty="0"/>
              <a:t>«</a:t>
            </a:r>
            <a:r>
              <a:rPr lang="en-GB" sz="2400" dirty="0"/>
              <a:t> Student independent self-informative activity under credit form of education at technical </a:t>
            </a:r>
            <a:r>
              <a:rPr lang="en-GB" sz="2400" dirty="0" smtClean="0"/>
              <a:t>institute</a:t>
            </a:r>
            <a:r>
              <a:rPr lang="en-US" sz="2400" dirty="0" smtClean="0"/>
              <a:t>»</a:t>
            </a:r>
            <a:r>
              <a:rPr lang="en-GB" sz="2400" dirty="0"/>
              <a:t>. </a:t>
            </a:r>
            <a:endParaRPr lang="ru-RU" sz="2400" dirty="0"/>
          </a:p>
          <a:p>
            <a:pPr marL="342900" indent="-342900">
              <a:buFont typeface="+mj-lt"/>
              <a:buAutoNum type="arabicPeriod"/>
            </a:pPr>
            <a:r>
              <a:rPr lang="en-GB" sz="2400" dirty="0" smtClean="0"/>
              <a:t>To </a:t>
            </a:r>
            <a:r>
              <a:rPr lang="en-GB" sz="2400" dirty="0"/>
              <a:t>reveal the pedagogical conditions and didactic regularity for formation of   students’ independent self-informative activity on mathematical disciplines at technical </a:t>
            </a:r>
            <a:r>
              <a:rPr lang="en-GB" sz="2400" dirty="0" smtClean="0"/>
              <a:t>institute. </a:t>
            </a:r>
            <a:endParaRPr lang="ru-RU" sz="2400" dirty="0"/>
          </a:p>
          <a:p>
            <a:pPr marL="342900" indent="-342900">
              <a:buFont typeface="+mj-lt"/>
              <a:buAutoNum type="arabicPeriod"/>
            </a:pPr>
            <a:r>
              <a:rPr lang="en-GB" sz="2400" dirty="0" smtClean="0"/>
              <a:t>To </a:t>
            </a:r>
            <a:r>
              <a:rPr lang="en-GB" sz="2400" dirty="0"/>
              <a:t>prove </a:t>
            </a:r>
            <a:r>
              <a:rPr lang="en-US" sz="2400" dirty="0"/>
              <a:t>the </a:t>
            </a:r>
            <a:r>
              <a:rPr lang="en-GB" sz="2400" dirty="0"/>
              <a:t>component structure, formation levels and evaluation indicators for formation levels of students’ independent </a:t>
            </a:r>
            <a:r>
              <a:rPr lang="en-GB" sz="2400" dirty="0" smtClean="0"/>
              <a:t>self-informative </a:t>
            </a:r>
            <a:r>
              <a:rPr lang="en-GB" sz="2400" dirty="0"/>
              <a:t>activity on  mathematical disciplines. </a:t>
            </a:r>
            <a:endParaRPr lang="ru-RU" sz="2400" dirty="0"/>
          </a:p>
          <a:p>
            <a:pPr marL="342900" indent="-342900">
              <a:buFont typeface="+mj-lt"/>
              <a:buAutoNum type="arabicPeriod"/>
            </a:pPr>
            <a:r>
              <a:rPr lang="en-GB" sz="2400" dirty="0" smtClean="0"/>
              <a:t>To </a:t>
            </a:r>
            <a:r>
              <a:rPr lang="en-GB" sz="2400" dirty="0"/>
              <a:t>develop the methodical basis for process of formation of   students’ independent self-informative activity on mathematical disciplines as a didactic resource of informative-educational sphere at </a:t>
            </a:r>
            <a:r>
              <a:rPr lang="en-GB" sz="2400" dirty="0" smtClean="0"/>
              <a:t>institute. </a:t>
            </a:r>
            <a:endParaRPr lang="ru-RU"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fontScale="90000"/>
          </a:bodyPr>
          <a:lstStyle/>
          <a:p>
            <a:r>
              <a:rPr lang="en-US" dirty="0" smtClean="0"/>
              <a:t>The structure of </a:t>
            </a:r>
            <a:r>
              <a:rPr lang="en-GB" dirty="0" smtClean="0"/>
              <a:t>information-educational sphere</a:t>
            </a:r>
            <a:r>
              <a:rPr lang="en-US" dirty="0" smtClean="0"/>
              <a:t> </a:t>
            </a:r>
            <a:endParaRPr lang="ru-RU" dirty="0"/>
          </a:p>
        </p:txBody>
      </p:sp>
      <p:graphicFrame>
        <p:nvGraphicFramePr>
          <p:cNvPr id="4" name="Таблица 3"/>
          <p:cNvGraphicFramePr>
            <a:graphicFrameLocks noGrp="1"/>
          </p:cNvGraphicFramePr>
          <p:nvPr/>
        </p:nvGraphicFramePr>
        <p:xfrm>
          <a:off x="467544" y="1484784"/>
          <a:ext cx="8352928" cy="4896541"/>
        </p:xfrm>
        <a:graphic>
          <a:graphicData uri="http://schemas.openxmlformats.org/drawingml/2006/table">
            <a:tbl>
              <a:tblPr/>
              <a:tblGrid>
                <a:gridCol w="2517498"/>
                <a:gridCol w="400217"/>
                <a:gridCol w="2517498"/>
                <a:gridCol w="400217"/>
                <a:gridCol w="2517498"/>
              </a:tblGrid>
              <a:tr h="642002">
                <a:tc>
                  <a:txBody>
                    <a:bodyPr/>
                    <a:lstStyle/>
                    <a:p>
                      <a:pPr marL="0" algn="ctr" defTabSz="914400" rtl="0" eaLnBrk="1" fontAlgn="ctr" latinLnBrk="0" hangingPunct="1"/>
                      <a:r>
                        <a:rPr lang="en-US" sz="1400" b="1" i="0" u="none" strike="noStrike" kern="1200" dirty="0">
                          <a:solidFill>
                            <a:srgbClr val="2F533A"/>
                          </a:solidFill>
                          <a:latin typeface="Arial"/>
                          <a:ea typeface="+mn-ea"/>
                          <a:cs typeface="+mn-cs"/>
                        </a:rPr>
                        <a:t>Digital </a:t>
                      </a:r>
                      <a:r>
                        <a:rPr lang="en-US" sz="1400" b="1" i="0" u="none" strike="noStrike" kern="1200" dirty="0" smtClean="0">
                          <a:solidFill>
                            <a:srgbClr val="2F533A"/>
                          </a:solidFill>
                          <a:latin typeface="Arial"/>
                          <a:ea typeface="+mn-ea"/>
                          <a:cs typeface="+mn-cs"/>
                        </a:rPr>
                        <a:t>educational resources </a:t>
                      </a:r>
                      <a:endParaRPr lang="en-US" sz="1400" b="1" i="0" u="none" strike="noStrike" kern="1200" dirty="0">
                        <a:solidFill>
                          <a:srgbClr val="2F533A"/>
                        </a:solidFill>
                        <a:latin typeface="Arial"/>
                        <a:ea typeface="+mn-ea"/>
                        <a:cs typeface="+mn-cs"/>
                      </a:endParaRP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rtl="0" fontAlgn="ctr"/>
                      <a:endParaRPr lang="ru-RU" sz="1200" b="0" i="0" u="none" strike="noStrike" dirty="0">
                        <a:solidFill>
                          <a:srgbClr val="000000"/>
                        </a:solidFill>
                        <a:latin typeface="Calibri"/>
                      </a:endParaRP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rtl="0" fontAlgn="ctr"/>
                      <a:r>
                        <a:rPr lang="en-US" sz="1400" b="1" i="0" u="none" strike="noStrike" dirty="0">
                          <a:solidFill>
                            <a:srgbClr val="2F533A"/>
                          </a:solidFill>
                          <a:latin typeface="Arial"/>
                        </a:rPr>
                        <a:t>Teaching aids</a:t>
                      </a:r>
                      <a:r>
                        <a:rPr lang="en-US" sz="2400" b="0" i="0" u="none" strike="noStrike" dirty="0">
                          <a:solidFill>
                            <a:srgbClr val="000000"/>
                          </a:solidFill>
                          <a:latin typeface="Arial"/>
                        </a:rPr>
                        <a:t> </a:t>
                      </a:r>
                      <a:endParaRPr lang="en-US" sz="1400" b="1" i="0" u="none" strike="noStrike" dirty="0">
                        <a:solidFill>
                          <a:srgbClr val="2F533A"/>
                        </a:solidFill>
                        <a:latin typeface="Arial"/>
                      </a:endParaRP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rtl="0" fontAlgn="ctr"/>
                      <a:endParaRPr lang="ru-RU" sz="1200" b="0" i="0" u="none" strike="noStrike">
                        <a:solidFill>
                          <a:srgbClr val="000000"/>
                        </a:solidFill>
                        <a:latin typeface="Calibri"/>
                      </a:endParaRP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rtl="0" fontAlgn="ctr"/>
                      <a:r>
                        <a:rPr lang="en-US" sz="1400" b="1" i="0" u="none" strike="noStrike" dirty="0">
                          <a:solidFill>
                            <a:srgbClr val="2F533A"/>
                          </a:solidFill>
                          <a:latin typeface="Arial"/>
                        </a:rPr>
                        <a:t>Normative document of studying process</a:t>
                      </a:r>
                      <a:r>
                        <a:rPr lang="en-US" sz="1400" b="0" i="0" u="none" strike="noStrike" dirty="0">
                          <a:solidFill>
                            <a:srgbClr val="000000"/>
                          </a:solidFill>
                          <a:latin typeface="Arial"/>
                        </a:rPr>
                        <a:t> </a:t>
                      </a:r>
                      <a:endParaRPr lang="en-US" sz="1400" b="1" i="0" u="none" strike="noStrike" dirty="0">
                        <a:solidFill>
                          <a:srgbClr val="2F533A"/>
                        </a:solidFill>
                        <a:latin typeface="Arial"/>
                      </a:endParaRP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r>
              <a:tr h="255536">
                <a:tc>
                  <a:txBody>
                    <a:bodyPr/>
                    <a:lstStyle/>
                    <a:p>
                      <a:pPr algn="ctr" rtl="0" fontAlgn="ctr"/>
                      <a:endParaRPr lang="ru-RU" sz="1200" b="0" i="0" u="none" strike="noStrike">
                        <a:solidFill>
                          <a:srgbClr val="000000"/>
                        </a:solidFill>
                        <a:latin typeface="Calibri"/>
                      </a:endParaRPr>
                    </a:p>
                  </a:txBody>
                  <a:tcPr marL="7066" marR="7066" marT="7066"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endParaRPr lang="ru-RU" sz="1200" b="0" i="0" u="none" strike="noStrike" dirty="0">
                        <a:solidFill>
                          <a:srgbClr val="000000"/>
                        </a:solidFill>
                        <a:latin typeface="Calibri"/>
                      </a:endParaRPr>
                    </a:p>
                  </a:txBody>
                  <a:tcPr marL="7066" marR="7066" marT="7066" marB="0" anchor="ctr">
                    <a:lnL>
                      <a:noFill/>
                    </a:lnL>
                    <a:lnR>
                      <a:noFill/>
                    </a:lnR>
                    <a:lnT>
                      <a:noFill/>
                    </a:lnT>
                    <a:lnB>
                      <a:noFill/>
                    </a:lnB>
                  </a:tcPr>
                </a:tc>
                <a:tc>
                  <a:txBody>
                    <a:bodyPr/>
                    <a:lstStyle/>
                    <a:p>
                      <a:pPr algn="ctr" rtl="0" fontAlgn="ctr"/>
                      <a:endParaRPr lang="ru-RU" sz="1200" b="0" i="0" u="none" strike="noStrike">
                        <a:solidFill>
                          <a:srgbClr val="000000"/>
                        </a:solidFill>
                        <a:latin typeface="Calibri"/>
                      </a:endParaRPr>
                    </a:p>
                  </a:txBody>
                  <a:tcPr marL="7066" marR="7066" marT="7066"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endParaRPr lang="ru-RU" sz="1200" b="0" i="0" u="none" strike="noStrike">
                        <a:solidFill>
                          <a:srgbClr val="000000"/>
                        </a:solidFill>
                        <a:latin typeface="Calibri"/>
                      </a:endParaRPr>
                    </a:p>
                  </a:txBody>
                  <a:tcPr marL="7066" marR="7066" marT="7066" marB="0" anchor="ctr">
                    <a:lnL>
                      <a:noFill/>
                    </a:lnL>
                    <a:lnR>
                      <a:noFill/>
                    </a:lnR>
                    <a:lnT>
                      <a:noFill/>
                    </a:lnT>
                    <a:lnB>
                      <a:noFill/>
                    </a:lnB>
                  </a:tcPr>
                </a:tc>
                <a:tc>
                  <a:txBody>
                    <a:bodyPr/>
                    <a:lstStyle/>
                    <a:p>
                      <a:pPr algn="ctr" rtl="0" fontAlgn="ctr"/>
                      <a:endParaRPr lang="ru-RU" sz="1200" b="0" i="0" u="none" strike="noStrike">
                        <a:solidFill>
                          <a:srgbClr val="000000"/>
                        </a:solidFill>
                        <a:latin typeface="Calibri"/>
                      </a:endParaRPr>
                    </a:p>
                  </a:txBody>
                  <a:tcPr marL="7066" marR="7066" marT="7066"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3240">
                <a:tc>
                  <a:txBody>
                    <a:bodyPr/>
                    <a:lstStyle/>
                    <a:p>
                      <a:pPr marL="0" algn="ctr" defTabSz="914400" rtl="0" eaLnBrk="1" fontAlgn="ctr" latinLnBrk="0" hangingPunct="1"/>
                      <a:r>
                        <a:rPr lang="en-US" sz="1400" b="1" i="0" u="none" strike="noStrike" kern="1200" dirty="0">
                          <a:solidFill>
                            <a:srgbClr val="2F533A"/>
                          </a:solidFill>
                          <a:latin typeface="Arial"/>
                          <a:ea typeface="+mn-ea"/>
                          <a:cs typeface="+mn-cs"/>
                        </a:rPr>
                        <a:t>Structured information sources </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rtl="0" fontAlgn="ctr"/>
                      <a:endParaRPr lang="ru-RU" sz="1200" b="0" i="0" u="none" strike="noStrike">
                        <a:solidFill>
                          <a:srgbClr val="000000"/>
                        </a:solidFill>
                        <a:latin typeface="Calibri"/>
                      </a:endParaRP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rtl="0" fontAlgn="ctr"/>
                      <a:r>
                        <a:rPr lang="en-US" sz="1400" b="1" i="0" u="none" strike="noStrike" dirty="0">
                          <a:solidFill>
                            <a:srgbClr val="2F533A"/>
                          </a:solidFill>
                          <a:latin typeface="Arial"/>
                        </a:rPr>
                        <a:t>General studying methodological  complex</a:t>
                      </a:r>
                      <a:r>
                        <a:rPr lang="en-US" sz="1400" b="0" i="0" u="none" strike="noStrike" dirty="0">
                          <a:solidFill>
                            <a:srgbClr val="000000"/>
                          </a:solidFill>
                          <a:latin typeface="Arial"/>
                        </a:rPr>
                        <a:t> </a:t>
                      </a:r>
                      <a:endParaRPr lang="en-US" sz="1400" b="1" i="0" u="none" strike="noStrike" dirty="0">
                        <a:solidFill>
                          <a:srgbClr val="2F533A"/>
                        </a:solidFill>
                        <a:latin typeface="Arial"/>
                      </a:endParaRP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rtl="0" fontAlgn="ctr"/>
                      <a:endParaRPr lang="ru-RU" sz="1200" b="0" i="0" u="none" strike="noStrike">
                        <a:solidFill>
                          <a:srgbClr val="000000"/>
                        </a:solidFill>
                        <a:latin typeface="Calibri"/>
                      </a:endParaRP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rtl="0" fontAlgn="ctr"/>
                      <a:r>
                        <a:rPr lang="en-US" sz="1400" b="1" i="0" u="none" strike="noStrike" dirty="0">
                          <a:solidFill>
                            <a:srgbClr val="006244"/>
                          </a:solidFill>
                          <a:latin typeface="Arial"/>
                        </a:rPr>
                        <a:t>National educational standards</a:t>
                      </a:r>
                      <a:r>
                        <a:rPr lang="en-US" sz="1400" b="0" i="0" u="none" strike="noStrike" dirty="0">
                          <a:solidFill>
                            <a:srgbClr val="000000"/>
                          </a:solidFill>
                          <a:latin typeface="Arial"/>
                        </a:rPr>
                        <a:t> </a:t>
                      </a:r>
                      <a:endParaRPr lang="en-US" sz="1400" b="1" i="0" u="none" strike="noStrike" dirty="0">
                        <a:solidFill>
                          <a:srgbClr val="006244"/>
                        </a:solidFill>
                        <a:latin typeface="Arial"/>
                      </a:endParaRP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r>
              <a:tr h="255536">
                <a:tc>
                  <a:txBody>
                    <a:bodyPr/>
                    <a:lstStyle/>
                    <a:p>
                      <a:pPr algn="ctr" rtl="0" fontAlgn="ctr"/>
                      <a:endParaRPr lang="ru-RU" sz="1200" b="0" i="0" u="none" strike="noStrike" dirty="0">
                        <a:solidFill>
                          <a:srgbClr val="000000"/>
                        </a:solidFill>
                        <a:latin typeface="Calibri"/>
                      </a:endParaRPr>
                    </a:p>
                  </a:txBody>
                  <a:tcPr marL="7066" marR="7066" marT="7066"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endParaRPr lang="ru-RU" sz="1200" b="0" i="0" u="none" strike="noStrike">
                        <a:solidFill>
                          <a:srgbClr val="000000"/>
                        </a:solidFill>
                        <a:latin typeface="Calibri"/>
                      </a:endParaRPr>
                    </a:p>
                  </a:txBody>
                  <a:tcPr marL="7066" marR="7066" marT="7066" marB="0" anchor="ctr">
                    <a:lnL>
                      <a:noFill/>
                    </a:lnL>
                    <a:lnR>
                      <a:noFill/>
                    </a:lnR>
                    <a:lnT>
                      <a:noFill/>
                    </a:lnT>
                    <a:lnB>
                      <a:noFill/>
                    </a:lnB>
                  </a:tcPr>
                </a:tc>
                <a:tc>
                  <a:txBody>
                    <a:bodyPr/>
                    <a:lstStyle/>
                    <a:p>
                      <a:pPr algn="ctr" rtl="0" fontAlgn="ctr"/>
                      <a:endParaRPr lang="ru-RU" sz="1200" b="0" i="0" u="none" strike="noStrike">
                        <a:solidFill>
                          <a:srgbClr val="000000"/>
                        </a:solidFill>
                        <a:latin typeface="Calibri"/>
                      </a:endParaRPr>
                    </a:p>
                  </a:txBody>
                  <a:tcPr marL="7066" marR="7066" marT="7066"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endParaRPr lang="ru-RU" sz="1200" b="0" i="0" u="none" strike="noStrike">
                        <a:solidFill>
                          <a:srgbClr val="000000"/>
                        </a:solidFill>
                        <a:latin typeface="Calibri"/>
                      </a:endParaRPr>
                    </a:p>
                  </a:txBody>
                  <a:tcPr marL="7066" marR="7066" marT="7066" marB="0" anchor="ctr">
                    <a:lnL>
                      <a:noFill/>
                    </a:lnL>
                    <a:lnR>
                      <a:noFill/>
                    </a:lnR>
                    <a:lnT>
                      <a:noFill/>
                    </a:lnT>
                    <a:lnB>
                      <a:noFill/>
                    </a:lnB>
                  </a:tcPr>
                </a:tc>
                <a:tc>
                  <a:txBody>
                    <a:bodyPr/>
                    <a:lstStyle/>
                    <a:p>
                      <a:pPr algn="ctr" rtl="0" fontAlgn="ctr"/>
                      <a:endParaRPr lang="ru-RU" sz="1200" b="0" i="0" u="none" strike="noStrike">
                        <a:solidFill>
                          <a:srgbClr val="000000"/>
                        </a:solidFill>
                        <a:latin typeface="Calibri"/>
                      </a:endParaRPr>
                    </a:p>
                  </a:txBody>
                  <a:tcPr marL="7066" marR="7066" marT="7066"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3240">
                <a:tc>
                  <a:txBody>
                    <a:bodyPr/>
                    <a:lstStyle/>
                    <a:p>
                      <a:pPr algn="ctr" rtl="0" fontAlgn="ctr"/>
                      <a:r>
                        <a:rPr lang="en-US" sz="1400" b="1" i="0" u="none" strike="noStrike" dirty="0">
                          <a:solidFill>
                            <a:srgbClr val="2F533A"/>
                          </a:solidFill>
                          <a:latin typeface="Arial"/>
                        </a:rPr>
                        <a:t>Structured knowledge bases </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rtl="0" fontAlgn="ctr"/>
                      <a:endParaRPr lang="ru-RU" sz="1200" b="0" i="0" u="none" strike="noStrike">
                        <a:solidFill>
                          <a:srgbClr val="000000"/>
                        </a:solidFill>
                        <a:latin typeface="Calibri"/>
                      </a:endParaRP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rtl="0" fontAlgn="ctr"/>
                      <a:r>
                        <a:rPr lang="en-US" sz="1400" b="1" i="0" u="none" strike="noStrike" dirty="0">
                          <a:solidFill>
                            <a:srgbClr val="2F533A"/>
                          </a:solidFill>
                          <a:latin typeface="Arial"/>
                        </a:rPr>
                        <a:t>Innovation studying methodological  complex</a:t>
                      </a:r>
                      <a:r>
                        <a:rPr lang="en-US" sz="1400" b="0" i="0" u="none" strike="noStrike" dirty="0">
                          <a:solidFill>
                            <a:srgbClr val="000000"/>
                          </a:solidFill>
                          <a:latin typeface="Arial"/>
                        </a:rPr>
                        <a:t> </a:t>
                      </a:r>
                      <a:endParaRPr lang="en-US" sz="1400" b="1" i="0" u="none" strike="noStrike" dirty="0">
                        <a:solidFill>
                          <a:srgbClr val="2F533A"/>
                        </a:solidFill>
                        <a:latin typeface="Arial"/>
                      </a:endParaRP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rtl="0" fontAlgn="ctr"/>
                      <a:endParaRPr lang="ru-RU" sz="1200" b="0" i="0" u="none" strike="noStrike">
                        <a:solidFill>
                          <a:srgbClr val="000000"/>
                        </a:solidFill>
                        <a:latin typeface="Calibri"/>
                      </a:endParaRP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rtl="0" fontAlgn="ctr"/>
                      <a:r>
                        <a:rPr lang="en-US" sz="1400" b="1" i="0" u="none" strike="noStrike" dirty="0">
                          <a:solidFill>
                            <a:srgbClr val="2F533A"/>
                          </a:solidFill>
                          <a:latin typeface="Arial"/>
                        </a:rPr>
                        <a:t>Software tools for educational process creation</a:t>
                      </a:r>
                      <a:r>
                        <a:rPr lang="en-US" sz="1400" b="0" i="0" u="none" strike="noStrike" dirty="0">
                          <a:solidFill>
                            <a:srgbClr val="000000"/>
                          </a:solidFill>
                          <a:latin typeface="Arial"/>
                        </a:rPr>
                        <a:t> </a:t>
                      </a:r>
                      <a:endParaRPr lang="en-US" sz="1400" b="1" i="0" u="none" strike="noStrike" dirty="0">
                        <a:solidFill>
                          <a:srgbClr val="2F533A"/>
                        </a:solidFill>
                        <a:latin typeface="Arial"/>
                      </a:endParaRP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r>
              <a:tr h="255536">
                <a:tc>
                  <a:txBody>
                    <a:bodyPr/>
                    <a:lstStyle/>
                    <a:p>
                      <a:pPr algn="ctr" rtl="0" fontAlgn="ctr"/>
                      <a:endParaRPr lang="ru-RU" sz="1200" b="0" i="0" u="none" strike="noStrike">
                        <a:solidFill>
                          <a:srgbClr val="000000"/>
                        </a:solidFill>
                        <a:latin typeface="Calibri"/>
                      </a:endParaRPr>
                    </a:p>
                  </a:txBody>
                  <a:tcPr marL="7066" marR="7066" marT="7066"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endParaRPr lang="ru-RU" sz="1200" b="0" i="0" u="none" strike="noStrike">
                        <a:solidFill>
                          <a:srgbClr val="000000"/>
                        </a:solidFill>
                        <a:latin typeface="Calibri"/>
                      </a:endParaRPr>
                    </a:p>
                  </a:txBody>
                  <a:tcPr marL="7066" marR="7066" marT="7066" marB="0" anchor="ctr">
                    <a:lnL>
                      <a:noFill/>
                    </a:lnL>
                    <a:lnR>
                      <a:noFill/>
                    </a:lnR>
                    <a:lnT>
                      <a:noFill/>
                    </a:lnT>
                    <a:lnB>
                      <a:noFill/>
                    </a:lnB>
                  </a:tcPr>
                </a:tc>
                <a:tc>
                  <a:txBody>
                    <a:bodyPr/>
                    <a:lstStyle/>
                    <a:p>
                      <a:pPr algn="ctr" rtl="0" fontAlgn="ctr"/>
                      <a:endParaRPr lang="ru-RU" sz="1200" b="0" i="0" u="none" strike="noStrike">
                        <a:solidFill>
                          <a:srgbClr val="000000"/>
                        </a:solidFill>
                        <a:latin typeface="Calibri"/>
                      </a:endParaRPr>
                    </a:p>
                  </a:txBody>
                  <a:tcPr marL="7066" marR="7066" marT="7066"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endParaRPr lang="ru-RU" sz="1200" b="0" i="0" u="none" strike="noStrike">
                        <a:solidFill>
                          <a:srgbClr val="000000"/>
                        </a:solidFill>
                        <a:latin typeface="Calibri"/>
                      </a:endParaRPr>
                    </a:p>
                  </a:txBody>
                  <a:tcPr marL="7066" marR="7066" marT="7066" marB="0" anchor="ctr">
                    <a:lnL>
                      <a:noFill/>
                    </a:lnL>
                    <a:lnR>
                      <a:noFill/>
                    </a:lnR>
                    <a:lnT>
                      <a:noFill/>
                    </a:lnT>
                    <a:lnB>
                      <a:noFill/>
                    </a:lnB>
                  </a:tcPr>
                </a:tc>
                <a:tc>
                  <a:txBody>
                    <a:bodyPr/>
                    <a:lstStyle/>
                    <a:p>
                      <a:pPr algn="ctr" rtl="0" fontAlgn="ctr"/>
                      <a:endParaRPr lang="ru-RU" sz="1200" b="0" i="0" u="none" strike="noStrike">
                        <a:solidFill>
                          <a:srgbClr val="000000"/>
                        </a:solidFill>
                        <a:latin typeface="Calibri"/>
                      </a:endParaRPr>
                    </a:p>
                  </a:txBody>
                  <a:tcPr marL="7066" marR="7066" marT="7066"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3240">
                <a:tc>
                  <a:txBody>
                    <a:bodyPr/>
                    <a:lstStyle/>
                    <a:p>
                      <a:pPr algn="ctr" rtl="0" fontAlgn="ctr"/>
                      <a:r>
                        <a:rPr lang="en-US" sz="1400" b="1" i="0" u="none" strike="noStrike" dirty="0">
                          <a:solidFill>
                            <a:srgbClr val="2F533A"/>
                          </a:solidFill>
                          <a:latin typeface="Arial"/>
                        </a:rPr>
                        <a:t>Educational software</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rtl="0" fontAlgn="ctr"/>
                      <a:endParaRPr lang="ru-RU" sz="1200" b="0" i="0" u="none" strike="noStrike">
                        <a:solidFill>
                          <a:srgbClr val="000000"/>
                        </a:solidFill>
                        <a:latin typeface="Calibri"/>
                      </a:endParaRP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rtl="0" fontAlgn="ctr"/>
                      <a:r>
                        <a:rPr lang="en-US" sz="1400" b="1" i="0" u="none" strike="noStrike" dirty="0">
                          <a:solidFill>
                            <a:srgbClr val="2F533A"/>
                          </a:solidFill>
                          <a:latin typeface="Arial"/>
                        </a:rPr>
                        <a:t>Guides for implementing of complexes</a:t>
                      </a:r>
                      <a:r>
                        <a:rPr lang="en-US" sz="1400" b="0" i="0" u="none" strike="noStrike" dirty="0">
                          <a:solidFill>
                            <a:srgbClr val="000000"/>
                          </a:solidFill>
                          <a:latin typeface="Arial"/>
                        </a:rPr>
                        <a:t> </a:t>
                      </a:r>
                      <a:endParaRPr lang="en-US" sz="1400" b="1" i="0" u="none" strike="noStrike" dirty="0">
                        <a:solidFill>
                          <a:srgbClr val="2F533A"/>
                        </a:solidFill>
                        <a:latin typeface="Arial"/>
                      </a:endParaRP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rtl="0" fontAlgn="ctr"/>
                      <a:endParaRPr lang="ru-RU" sz="1200" b="0" i="0" u="none" strike="noStrike">
                        <a:solidFill>
                          <a:srgbClr val="000000"/>
                        </a:solidFill>
                        <a:latin typeface="Calibri"/>
                      </a:endParaRP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rtl="0" fontAlgn="ctr"/>
                      <a:r>
                        <a:rPr lang="en-US" sz="1400" b="1" i="0" u="none" strike="noStrike" dirty="0">
                          <a:solidFill>
                            <a:srgbClr val="2F533A"/>
                          </a:solidFill>
                          <a:latin typeface="Arial"/>
                        </a:rPr>
                        <a:t>Information base of students &amp; tutor-advisers</a:t>
                      </a:r>
                      <a:r>
                        <a:rPr lang="en-US" sz="1400" b="0" i="0" u="none" strike="noStrike" dirty="0">
                          <a:solidFill>
                            <a:srgbClr val="000000"/>
                          </a:solidFill>
                          <a:latin typeface="Arial"/>
                        </a:rPr>
                        <a:t> </a:t>
                      </a:r>
                      <a:endParaRPr lang="en-US" sz="1400" b="1" i="0" u="none" strike="noStrike" dirty="0">
                        <a:solidFill>
                          <a:srgbClr val="2F533A"/>
                        </a:solidFill>
                        <a:latin typeface="Arial"/>
                      </a:endParaRP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r>
              <a:tr h="255536">
                <a:tc>
                  <a:txBody>
                    <a:bodyPr/>
                    <a:lstStyle/>
                    <a:p>
                      <a:pPr algn="ctr" rtl="0" fontAlgn="ctr"/>
                      <a:endParaRPr lang="ru-RU" sz="1200" b="0" i="0" u="none" strike="noStrike">
                        <a:solidFill>
                          <a:srgbClr val="000000"/>
                        </a:solidFill>
                        <a:latin typeface="Calibri"/>
                      </a:endParaRPr>
                    </a:p>
                  </a:txBody>
                  <a:tcPr marL="7066" marR="7066" marT="7066"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endParaRPr lang="ru-RU" sz="1200" b="0" i="0" u="none" strike="noStrike">
                        <a:solidFill>
                          <a:srgbClr val="000000"/>
                        </a:solidFill>
                        <a:latin typeface="Calibri"/>
                      </a:endParaRPr>
                    </a:p>
                  </a:txBody>
                  <a:tcPr marL="7066" marR="7066" marT="7066" marB="0" anchor="ctr">
                    <a:lnL>
                      <a:noFill/>
                    </a:lnL>
                    <a:lnR>
                      <a:noFill/>
                    </a:lnR>
                    <a:lnT>
                      <a:noFill/>
                    </a:lnT>
                    <a:lnB>
                      <a:noFill/>
                    </a:lnB>
                  </a:tcPr>
                </a:tc>
                <a:tc>
                  <a:txBody>
                    <a:bodyPr/>
                    <a:lstStyle/>
                    <a:p>
                      <a:pPr algn="ctr" rtl="0" fontAlgn="ctr"/>
                      <a:endParaRPr lang="ru-RU" sz="1200" b="0" i="0" u="none" strike="noStrike">
                        <a:solidFill>
                          <a:srgbClr val="000000"/>
                        </a:solidFill>
                        <a:latin typeface="Calibri"/>
                      </a:endParaRPr>
                    </a:p>
                  </a:txBody>
                  <a:tcPr marL="7066" marR="7066" marT="7066"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endParaRPr lang="ru-RU" sz="1200" b="0" i="0" u="none" strike="noStrike">
                        <a:solidFill>
                          <a:srgbClr val="000000"/>
                        </a:solidFill>
                        <a:latin typeface="Calibri"/>
                      </a:endParaRPr>
                    </a:p>
                  </a:txBody>
                  <a:tcPr marL="7066" marR="7066" marT="7066" marB="0" anchor="ctr">
                    <a:lnL>
                      <a:noFill/>
                    </a:lnL>
                    <a:lnR>
                      <a:noFill/>
                    </a:lnR>
                    <a:lnT>
                      <a:noFill/>
                    </a:lnT>
                    <a:lnB>
                      <a:noFill/>
                    </a:lnB>
                  </a:tcPr>
                </a:tc>
                <a:tc>
                  <a:txBody>
                    <a:bodyPr/>
                    <a:lstStyle/>
                    <a:p>
                      <a:pPr algn="ctr" rtl="0" fontAlgn="ctr"/>
                      <a:endParaRPr lang="ru-RU" sz="1200" b="0" i="0" u="none" strike="noStrike">
                        <a:solidFill>
                          <a:srgbClr val="000000"/>
                        </a:solidFill>
                        <a:latin typeface="Calibri"/>
                      </a:endParaRPr>
                    </a:p>
                  </a:txBody>
                  <a:tcPr marL="7066" marR="7066" marT="7066"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3240">
                <a:tc>
                  <a:txBody>
                    <a:bodyPr/>
                    <a:lstStyle/>
                    <a:p>
                      <a:pPr algn="ctr" rtl="0" fontAlgn="ctr"/>
                      <a:r>
                        <a:rPr lang="en-US" sz="1400" b="1" i="0" u="none" strike="noStrike" dirty="0">
                          <a:solidFill>
                            <a:srgbClr val="2F533A"/>
                          </a:solidFill>
                          <a:latin typeface="Arial"/>
                        </a:rPr>
                        <a:t>Pedagogical software tools </a:t>
                      </a: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rtl="0" fontAlgn="ctr"/>
                      <a:endParaRPr lang="ru-RU" sz="1200" b="0" i="0" u="none" strike="noStrike">
                        <a:solidFill>
                          <a:srgbClr val="000000"/>
                        </a:solidFill>
                        <a:latin typeface="Calibri"/>
                      </a:endParaRP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rtl="0" fontAlgn="ctr"/>
                      <a:r>
                        <a:rPr lang="en-US" sz="1400" b="1" i="0" u="none" strike="noStrike" dirty="0">
                          <a:solidFill>
                            <a:srgbClr val="2F533A"/>
                          </a:solidFill>
                          <a:latin typeface="Arial"/>
                        </a:rPr>
                        <a:t>Online communications via Internet</a:t>
                      </a:r>
                      <a:r>
                        <a:rPr lang="en-US" sz="1400" b="0" i="0" u="none" strike="noStrike" dirty="0">
                          <a:solidFill>
                            <a:srgbClr val="000000"/>
                          </a:solidFill>
                          <a:latin typeface="Arial"/>
                        </a:rPr>
                        <a:t> </a:t>
                      </a:r>
                      <a:endParaRPr lang="en-US" sz="1400" b="1" i="0" u="none" strike="noStrike" dirty="0">
                        <a:solidFill>
                          <a:srgbClr val="2F533A"/>
                        </a:solidFill>
                        <a:latin typeface="Arial"/>
                      </a:endParaRP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ctr" rtl="0" fontAlgn="ctr"/>
                      <a:endParaRPr lang="ru-RU" sz="1200" b="0" i="0" u="none" strike="noStrike">
                        <a:solidFill>
                          <a:srgbClr val="000000"/>
                        </a:solidFill>
                        <a:latin typeface="Calibri"/>
                      </a:endParaRP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rtl="0" fontAlgn="ctr"/>
                      <a:r>
                        <a:rPr lang="en-US" sz="1400" b="1" i="0" u="none" strike="noStrike" dirty="0">
                          <a:solidFill>
                            <a:srgbClr val="2F533A"/>
                          </a:solidFill>
                          <a:latin typeface="Arial"/>
                        </a:rPr>
                        <a:t>Tools for educational process creation</a:t>
                      </a:r>
                      <a:r>
                        <a:rPr lang="en-US" sz="1400" b="0" i="0" u="none" strike="noStrike" dirty="0">
                          <a:solidFill>
                            <a:srgbClr val="000000"/>
                          </a:solidFill>
                          <a:latin typeface="Arial"/>
                        </a:rPr>
                        <a:t> </a:t>
                      </a:r>
                      <a:endParaRPr lang="en-US" sz="1400" b="1" i="0" u="none" strike="noStrike" dirty="0">
                        <a:solidFill>
                          <a:srgbClr val="2F533A"/>
                        </a:solidFill>
                        <a:latin typeface="Arial"/>
                      </a:endParaRP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r>
              <a:tr h="360660">
                <a:tc>
                  <a:txBody>
                    <a:bodyPr/>
                    <a:lstStyle/>
                    <a:p>
                      <a:pPr algn="ctr" rtl="0" fontAlgn="ctr"/>
                      <a:endParaRPr lang="ru-RU" sz="1200" b="0" i="0" u="none" strike="noStrike">
                        <a:solidFill>
                          <a:srgbClr val="000000"/>
                        </a:solidFill>
                        <a:latin typeface="Calibri"/>
                      </a:endParaRPr>
                    </a:p>
                  </a:txBody>
                  <a:tcPr marL="7066" marR="7066" marT="7066"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rtl="0" fontAlgn="ctr"/>
                      <a:endParaRPr lang="ru-RU" sz="1200" b="0" i="0" u="none" strike="noStrike" dirty="0">
                        <a:solidFill>
                          <a:srgbClr val="000000"/>
                        </a:solidFill>
                        <a:latin typeface="Calibri"/>
                      </a:endParaRPr>
                    </a:p>
                  </a:txBody>
                  <a:tcPr marL="7066" marR="7066" marT="7066"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ctr" rtl="0" fontAlgn="ctr"/>
                      <a:endParaRPr lang="ru-RU" sz="1200" b="0" i="0" u="none" strike="noStrike">
                        <a:solidFill>
                          <a:srgbClr val="000000"/>
                        </a:solidFill>
                        <a:latin typeface="Calibri"/>
                      </a:endParaRPr>
                    </a:p>
                  </a:txBody>
                  <a:tcPr marL="7066" marR="7066" marT="7066"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endParaRPr lang="ru-RU" sz="1200" b="0" i="0" u="none" strike="noStrike">
                        <a:solidFill>
                          <a:srgbClr val="000000"/>
                        </a:solidFill>
                        <a:latin typeface="Calibri"/>
                      </a:endParaRPr>
                    </a:p>
                  </a:txBody>
                  <a:tcPr marL="7066" marR="7066" marT="7066"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ctr" rtl="0" fontAlgn="ctr"/>
                      <a:endParaRPr lang="ru-RU" sz="1200" b="0" i="0" u="none" strike="noStrike" dirty="0">
                        <a:solidFill>
                          <a:srgbClr val="000000"/>
                        </a:solidFill>
                        <a:latin typeface="Calibri"/>
                      </a:endParaRPr>
                    </a:p>
                  </a:txBody>
                  <a:tcPr marL="7066" marR="7066" marT="7066" marB="0" anchor="ctr">
                    <a:lnL>
                      <a:noFill/>
                    </a:lnL>
                    <a:lnR>
                      <a:noFill/>
                    </a:lnR>
                    <a:lnT w="12700" cap="flat" cmpd="sng" algn="ctr">
                      <a:solidFill>
                        <a:srgbClr val="000000"/>
                      </a:solidFill>
                      <a:prstDash val="solid"/>
                      <a:round/>
                      <a:headEnd type="none" w="med" len="med"/>
                      <a:tailEnd type="none" w="med" len="med"/>
                    </a:lnT>
                    <a:lnB>
                      <a:noFill/>
                    </a:lnB>
                  </a:tcPr>
                </a:tc>
              </a:tr>
              <a:tr h="778775">
                <a:tc>
                  <a:txBody>
                    <a:bodyPr/>
                    <a:lstStyle/>
                    <a:p>
                      <a:pPr algn="ctr" rtl="0" fontAlgn="ctr"/>
                      <a:endParaRPr lang="ru-RU" sz="1200" b="0" i="0" u="none" strike="noStrike" dirty="0">
                        <a:solidFill>
                          <a:srgbClr val="000000"/>
                        </a:solidFill>
                        <a:latin typeface="Calibri"/>
                      </a:endParaRPr>
                    </a:p>
                  </a:txBody>
                  <a:tcPr marL="7066" marR="7066" marT="7066" marB="0" anchor="ctr">
                    <a:lnL>
                      <a:noFill/>
                    </a:lnL>
                    <a:lnR w="12700" cap="flat" cmpd="sng" algn="ctr">
                      <a:solidFill>
                        <a:schemeClr val="tx1"/>
                      </a:solidFill>
                      <a:prstDash val="solid"/>
                      <a:round/>
                      <a:headEnd type="none" w="med" len="med"/>
                      <a:tailEnd type="none" w="med" len="med"/>
                    </a:lnR>
                    <a:lnT>
                      <a:noFill/>
                    </a:lnT>
                    <a:lnB>
                      <a:noFill/>
                    </a:lnB>
                  </a:tcPr>
                </a:tc>
                <a:tc gridSpan="3">
                  <a:txBody>
                    <a:bodyPr/>
                    <a:lstStyle/>
                    <a:p>
                      <a:pPr algn="ctr" rtl="0" fontAlgn="ctr"/>
                      <a:r>
                        <a:rPr lang="en-US" sz="1400" b="1" i="0" u="none" strike="noStrike" dirty="0">
                          <a:solidFill>
                            <a:srgbClr val="2F533A"/>
                          </a:solidFill>
                          <a:latin typeface="Arial"/>
                        </a:rPr>
                        <a:t>Navigator of individuals educational trajectory of student</a:t>
                      </a:r>
                      <a:r>
                        <a:rPr lang="en-US" sz="1400" b="0" i="0" u="none" strike="noStrike" dirty="0">
                          <a:solidFill>
                            <a:srgbClr val="000000"/>
                          </a:solidFill>
                          <a:latin typeface="Arial"/>
                        </a:rPr>
                        <a:t> </a:t>
                      </a:r>
                      <a:endParaRPr lang="en-US" sz="1400" b="1" i="0" u="none" strike="noStrike" dirty="0">
                        <a:solidFill>
                          <a:srgbClr val="2F533A"/>
                        </a:solidFill>
                        <a:latin typeface="Arial"/>
                      </a:endParaRPr>
                    </a:p>
                  </a:txBody>
                  <a:tcPr marL="7066" marR="7066" marT="706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ctr" rtl="0" fontAlgn="ctr"/>
                      <a:endParaRPr lang="en-US" sz="1400" b="1" i="0" u="none" strike="noStrike" dirty="0">
                        <a:solidFill>
                          <a:srgbClr val="2F533A"/>
                        </a:solidFill>
                        <a:latin typeface="Arial"/>
                      </a:endParaRPr>
                    </a:p>
                  </a:txBody>
                  <a:tcPr marL="7066" marR="7066" marT="7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hMerge="1">
                  <a:txBody>
                    <a:bodyPr/>
                    <a:lstStyle/>
                    <a:p>
                      <a:pPr algn="ctr" rtl="0" fontAlgn="ctr"/>
                      <a:endParaRPr lang="ru-RU" sz="1200" b="0" i="0" u="none" strike="noStrike" dirty="0">
                        <a:solidFill>
                          <a:srgbClr val="000000"/>
                        </a:solidFill>
                        <a:latin typeface="Calibri"/>
                      </a:endParaRPr>
                    </a:p>
                  </a:txBody>
                  <a:tcPr marL="7066" marR="7066" marT="7066"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rtl="0" fontAlgn="ctr"/>
                      <a:endParaRPr lang="ru-RU" sz="1200" b="0" i="0" u="none" strike="noStrike" dirty="0">
                        <a:solidFill>
                          <a:srgbClr val="000000"/>
                        </a:solidFill>
                        <a:latin typeface="Calibri"/>
                      </a:endParaRPr>
                    </a:p>
                  </a:txBody>
                  <a:tcPr marL="7066" marR="7066" marT="7066" marB="0" anchor="ctr">
                    <a:lnL w="12700" cap="flat" cmpd="sng" algn="ctr">
                      <a:solidFill>
                        <a:schemeClr val="tx1"/>
                      </a:solidFill>
                      <a:prstDash val="solid"/>
                      <a:round/>
                      <a:headEnd type="none" w="med" len="med"/>
                      <a:tailEnd type="none" w="med" len="med"/>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r>
              <a:rPr lang="en-US" dirty="0" smtClean="0"/>
              <a:t>Research results </a:t>
            </a:r>
            <a:r>
              <a:rPr lang="en-US" sz="1600" dirty="0" smtClean="0"/>
              <a:t>1/2</a:t>
            </a:r>
            <a:endParaRPr lang="ru-RU" dirty="0"/>
          </a:p>
        </p:txBody>
      </p:sp>
      <p:sp>
        <p:nvSpPr>
          <p:cNvPr id="20482" name="Rectangle 2"/>
          <p:cNvSpPr>
            <a:spLocks noChangeArrowheads="1"/>
          </p:cNvSpPr>
          <p:nvPr/>
        </p:nvSpPr>
        <p:spPr bwMode="auto">
          <a:xfrm>
            <a:off x="0" y="1888234"/>
            <a:ext cx="8820472"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2438" lvl="0" indent="-452438" algn="just" eaLnBrk="0" fontAlgn="base" hangingPunct="0">
              <a:spcBef>
                <a:spcPct val="0"/>
              </a:spcBef>
              <a:spcAft>
                <a:spcPct val="0"/>
              </a:spcAft>
              <a:buFont typeface="+mj-lt"/>
              <a:buAutoNum type="arabicPeriod"/>
              <a:tabLst>
                <a:tab pos="457200" algn="l"/>
              </a:tabLst>
            </a:pPr>
            <a:r>
              <a:rPr lang="en-GB" sz="2000" dirty="0">
                <a:latin typeface="Arial" pitchFamily="34" charset="0"/>
                <a:ea typeface="Times New Roman" pitchFamily="18" charset="0"/>
              </a:rPr>
              <a:t>It was proved that the development </a:t>
            </a:r>
            <a:r>
              <a:rPr kumimoji="0" lang="en-GB" sz="2000" b="0" i="0" u="none" strike="noStrike" cap="none" normalizeH="0" baseline="0" dirty="0" smtClean="0">
                <a:ln>
                  <a:noFill/>
                </a:ln>
                <a:solidFill>
                  <a:schemeClr val="tx1"/>
                </a:solidFill>
                <a:effectLst/>
                <a:latin typeface="Arial" pitchFamily="34" charset="0"/>
                <a:ea typeface="Times New Roman" pitchFamily="18" charset="0"/>
              </a:rPr>
              <a:t>of  students’  independent</a:t>
            </a:r>
            <a:r>
              <a:rPr kumimoji="0" lang="en-US" sz="2000" b="0" i="0" u="none" strike="noStrike" cap="none" normalizeH="0" baseline="0" dirty="0" smtClean="0">
                <a:ln>
                  <a:noFill/>
                </a:ln>
                <a:solidFill>
                  <a:schemeClr val="tx1"/>
                </a:solidFill>
                <a:effectLst/>
                <a:latin typeface="Arial" pitchFamily="34" charset="0"/>
                <a:ea typeface="Times New Roman" pitchFamily="18" charset="0"/>
              </a:rPr>
              <a:t> self-</a:t>
            </a:r>
            <a:r>
              <a:rPr kumimoji="0" lang="en-GB" sz="2000" b="0" i="0" u="none" strike="noStrike" cap="none" normalizeH="0" baseline="0" dirty="0" smtClean="0">
                <a:ln>
                  <a:noFill/>
                </a:ln>
                <a:solidFill>
                  <a:schemeClr val="tx1"/>
                </a:solidFill>
                <a:effectLst/>
                <a:latin typeface="Arial" pitchFamily="34" charset="0"/>
                <a:ea typeface="Times New Roman" pitchFamily="18" charset="0"/>
              </a:rPr>
              <a:t>informative activity </a:t>
            </a:r>
            <a:r>
              <a:rPr kumimoji="0" lang="en-GB" sz="2000" b="0" i="0" u="none" strike="noStrike" cap="none" normalizeH="0" baseline="0" dirty="0" smtClean="0">
                <a:ln>
                  <a:noFill/>
                </a:ln>
                <a:solidFill>
                  <a:schemeClr val="tx1"/>
                </a:solidFill>
                <a:effectLst/>
                <a:latin typeface="Arial" pitchFamily="34" charset="0"/>
                <a:ea typeface="Times New Roman" pitchFamily="18" charset="0"/>
              </a:rPr>
              <a:t>(SISIA) </a:t>
            </a:r>
            <a:r>
              <a:rPr kumimoji="0" lang="en-GB" sz="2000" b="0" i="0" u="none" strike="noStrike" cap="none" normalizeH="0" baseline="0" dirty="0" smtClean="0">
                <a:ln>
                  <a:noFill/>
                </a:ln>
                <a:solidFill>
                  <a:schemeClr val="tx1"/>
                </a:solidFill>
                <a:effectLst/>
                <a:latin typeface="Arial" pitchFamily="34" charset="0"/>
                <a:ea typeface="Times New Roman" pitchFamily="18" charset="0"/>
              </a:rPr>
              <a:t>becomes more effective if the skills of this activity are considered as obligatory intellectual functions, which are due to mastering and belong to internal method of learning opportunity.</a:t>
            </a:r>
            <a:endParaRPr kumimoji="0" lang="ru-RU" sz="1100" b="0" i="0" u="none" strike="noStrike" cap="none" normalizeH="0" baseline="0" dirty="0" smtClean="0">
              <a:ln>
                <a:noFill/>
              </a:ln>
              <a:solidFill>
                <a:schemeClr val="tx1"/>
              </a:solidFill>
              <a:effectLst/>
              <a:latin typeface="Arial" pitchFamily="34" charset="0"/>
            </a:endParaRPr>
          </a:p>
          <a:p>
            <a:pPr marL="452438" marR="0" lvl="0" indent="-452438" algn="just" defTabSz="914400" rtl="0" eaLnBrk="0" fontAlgn="base" latinLnBrk="0" hangingPunct="0">
              <a:lnSpc>
                <a:spcPct val="100000"/>
              </a:lnSpc>
              <a:spcBef>
                <a:spcPct val="0"/>
              </a:spcBef>
              <a:spcAft>
                <a:spcPct val="0"/>
              </a:spcAft>
              <a:buClrTx/>
              <a:buSzTx/>
              <a:buFont typeface="+mj-lt"/>
              <a:buAutoNum type="arabicPeriod"/>
              <a:tabLst>
                <a:tab pos="457200" algn="l"/>
              </a:tabLst>
            </a:pPr>
            <a:r>
              <a:rPr kumimoji="0" lang="en-GB" sz="2000" b="0" i="0" u="none" strike="noStrike" cap="none" normalizeH="0" baseline="0" dirty="0" smtClean="0">
                <a:ln>
                  <a:noFill/>
                </a:ln>
                <a:solidFill>
                  <a:schemeClr val="tx1"/>
                </a:solidFill>
                <a:effectLst/>
                <a:latin typeface="Arial" pitchFamily="34" charset="0"/>
                <a:ea typeface="Times New Roman" pitchFamily="18" charset="0"/>
              </a:rPr>
              <a:t>The pedagogical conditions of effective formation SISIA of future specialists were revealed: the creation of the informative-educational sphere including information-methodical basis of disciplines; the using of “Methodology Soft systems” for decision-making etc.</a:t>
            </a:r>
            <a:endParaRPr kumimoji="0" lang="ru-RU" sz="1100" b="0" i="0" u="none" strike="noStrike" cap="none" normalizeH="0" baseline="0" dirty="0" smtClean="0">
              <a:ln>
                <a:noFill/>
              </a:ln>
              <a:solidFill>
                <a:schemeClr val="tx1"/>
              </a:solidFill>
              <a:effectLst/>
              <a:latin typeface="Arial" pitchFamily="34" charset="0"/>
            </a:endParaRPr>
          </a:p>
          <a:p>
            <a:pPr marL="452438" marR="0" lvl="0" indent="-452438" algn="just" defTabSz="914400" rtl="0" eaLnBrk="0" fontAlgn="base" latinLnBrk="0" hangingPunct="0">
              <a:lnSpc>
                <a:spcPct val="100000"/>
              </a:lnSpc>
              <a:spcBef>
                <a:spcPct val="0"/>
              </a:spcBef>
              <a:spcAft>
                <a:spcPct val="0"/>
              </a:spcAft>
              <a:buClrTx/>
              <a:buSzTx/>
              <a:buFont typeface="+mj-lt"/>
              <a:buAutoNum type="arabicPeriod"/>
              <a:tabLst>
                <a:tab pos="457200" algn="l"/>
              </a:tabLst>
            </a:pPr>
            <a:r>
              <a:rPr kumimoji="0" lang="en-GB" sz="2000" b="0" i="0" u="none" strike="noStrike" cap="none" normalizeH="0" baseline="0" dirty="0" smtClean="0">
                <a:ln>
                  <a:noFill/>
                </a:ln>
                <a:solidFill>
                  <a:schemeClr val="tx1"/>
                </a:solidFill>
                <a:effectLst/>
                <a:latin typeface="Arial" pitchFamily="34" charset="0"/>
                <a:ea typeface="Times New Roman" pitchFamily="18" charset="0"/>
              </a:rPr>
              <a:t>The complex of didactic means was developed for all sections of mathematics disciplines (various kinds of independent group and home individual tasks, methodical recommendations, tests, mathematical dictations, sheets of basic signals, a case-staid, web-quests, e-portfolio etc.), it assists to optimum formation of SISIA during studying of mathematical disciplines.</a:t>
            </a:r>
            <a:endParaRPr kumimoji="0" lang="ru-RU" sz="11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r>
              <a:rPr lang="en-US" dirty="0" smtClean="0"/>
              <a:t>Research results </a:t>
            </a:r>
            <a:r>
              <a:rPr lang="en-US" sz="1600" dirty="0" smtClean="0"/>
              <a:t>2/2</a:t>
            </a:r>
            <a:endParaRPr lang="ru-RU" dirty="0"/>
          </a:p>
        </p:txBody>
      </p:sp>
      <p:sp>
        <p:nvSpPr>
          <p:cNvPr id="20482" name="Rectangle 2"/>
          <p:cNvSpPr>
            <a:spLocks noChangeArrowheads="1"/>
          </p:cNvSpPr>
          <p:nvPr/>
        </p:nvSpPr>
        <p:spPr bwMode="auto">
          <a:xfrm>
            <a:off x="0" y="1402904"/>
            <a:ext cx="8820472"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2438" marR="0" lvl="0" indent="-452438" algn="just" defTabSz="914400" rtl="0" eaLnBrk="0" fontAlgn="base" latinLnBrk="0" hangingPunct="0">
              <a:lnSpc>
                <a:spcPct val="100000"/>
              </a:lnSpc>
              <a:spcBef>
                <a:spcPct val="0"/>
              </a:spcBef>
              <a:spcAft>
                <a:spcPct val="0"/>
              </a:spcAft>
              <a:buClrTx/>
              <a:buSzTx/>
              <a:buFont typeface="+mj-lt"/>
              <a:buAutoNum type="arabicPeriod" startAt="4"/>
              <a:tabLst>
                <a:tab pos="457200" algn="l"/>
              </a:tabLst>
            </a:pPr>
            <a:r>
              <a:rPr kumimoji="0" lang="en-GB" sz="2000" b="0" i="0" u="none" strike="noStrike" cap="none" normalizeH="0" baseline="0" dirty="0" smtClean="0">
                <a:ln>
                  <a:noFill/>
                </a:ln>
                <a:solidFill>
                  <a:schemeClr val="tx1"/>
                </a:solidFill>
                <a:effectLst/>
                <a:latin typeface="Arial" pitchFamily="34" charset="0"/>
                <a:ea typeface="Times New Roman" pitchFamily="18" charset="0"/>
              </a:rPr>
              <a:t>The component structure, SISIA formation levels and evaluation indicators as didactic basis of methodical system for formation of students’ independent self-informative activity were defined.</a:t>
            </a:r>
            <a:endParaRPr kumimoji="0" lang="ru-RU" sz="1100" b="0" i="0" u="none" strike="noStrike" cap="none" normalizeH="0" baseline="0" dirty="0" smtClean="0">
              <a:ln>
                <a:noFill/>
              </a:ln>
              <a:solidFill>
                <a:schemeClr val="tx1"/>
              </a:solidFill>
              <a:effectLst/>
              <a:latin typeface="Arial" pitchFamily="34" charset="0"/>
            </a:endParaRPr>
          </a:p>
          <a:p>
            <a:pPr marL="452438" marR="0" lvl="0" indent="-452438" algn="just" defTabSz="914400" rtl="0" eaLnBrk="0" fontAlgn="base" latinLnBrk="0" hangingPunct="0">
              <a:lnSpc>
                <a:spcPct val="100000"/>
              </a:lnSpc>
              <a:spcBef>
                <a:spcPct val="0"/>
              </a:spcBef>
              <a:spcAft>
                <a:spcPct val="0"/>
              </a:spcAft>
              <a:buClrTx/>
              <a:buSzTx/>
              <a:buFont typeface="+mj-lt"/>
              <a:buAutoNum type="arabicPeriod" startAt="4"/>
              <a:tabLst>
                <a:tab pos="457200" algn="l"/>
              </a:tabLst>
            </a:pPr>
            <a:r>
              <a:rPr kumimoji="0" lang="en-GB" sz="2000" b="0" i="0" u="none" strike="noStrike" cap="none" normalizeH="0" baseline="0" dirty="0" smtClean="0">
                <a:ln>
                  <a:noFill/>
                </a:ln>
                <a:solidFill>
                  <a:schemeClr val="tx1"/>
                </a:solidFill>
                <a:effectLst/>
                <a:latin typeface="Arial" pitchFamily="34" charset="0"/>
                <a:ea typeface="Times New Roman" pitchFamily="18" charset="0"/>
              </a:rPr>
              <a:t>The methodical system of SISIA formation on studying of mathematical disciplines is developed. Aspect of this methodical system is that it has a possibility of adaptability to all subjects of educational potential at university.</a:t>
            </a:r>
            <a:endParaRPr kumimoji="0" lang="ru-RU" sz="1100" b="0" i="0" u="none" strike="noStrike" cap="none" normalizeH="0" baseline="0" dirty="0" smtClean="0">
              <a:ln>
                <a:noFill/>
              </a:ln>
              <a:solidFill>
                <a:schemeClr val="tx1"/>
              </a:solidFill>
              <a:effectLst/>
              <a:latin typeface="Arial" pitchFamily="34" charset="0"/>
            </a:endParaRPr>
          </a:p>
          <a:p>
            <a:pPr marL="452438" marR="0" lvl="0" indent="-452438" algn="just" defTabSz="914400" rtl="0" eaLnBrk="0" fontAlgn="base" latinLnBrk="0" hangingPunct="0">
              <a:lnSpc>
                <a:spcPct val="100000"/>
              </a:lnSpc>
              <a:spcBef>
                <a:spcPct val="0"/>
              </a:spcBef>
              <a:spcAft>
                <a:spcPct val="0"/>
              </a:spcAft>
              <a:buClrTx/>
              <a:buSzTx/>
              <a:buFont typeface="+mj-lt"/>
              <a:buAutoNum type="arabicPeriod" startAt="4"/>
              <a:tabLst>
                <a:tab pos="457200" algn="l"/>
              </a:tabLst>
            </a:pPr>
            <a:r>
              <a:rPr kumimoji="0" lang="en-GB" sz="2000" b="0" i="0" u="none" strike="noStrike" cap="none" normalizeH="0" baseline="0" dirty="0" smtClean="0">
                <a:ln>
                  <a:noFill/>
                </a:ln>
                <a:solidFill>
                  <a:schemeClr val="tx1"/>
                </a:solidFill>
                <a:effectLst/>
                <a:latin typeface="Arial" pitchFamily="34" charset="0"/>
                <a:ea typeface="Times New Roman" pitchFamily="18" charset="0"/>
              </a:rPr>
              <a:t>Efficiency of methodical system for formation of students’ independent self-informative activity on mathematical discipline under credit form of education at technical university was experimentally checked up. </a:t>
            </a:r>
          </a:p>
          <a:p>
            <a:pPr marL="452438" marR="0" lvl="0" indent="-452438" algn="just" defTabSz="914400" rtl="0" eaLnBrk="0" fontAlgn="base" latinLnBrk="0" hangingPunct="0">
              <a:lnSpc>
                <a:spcPct val="100000"/>
              </a:lnSpc>
              <a:spcBef>
                <a:spcPct val="0"/>
              </a:spcBef>
              <a:spcAft>
                <a:spcPct val="0"/>
              </a:spcAft>
              <a:buClrTx/>
              <a:buSzTx/>
              <a:tabLst>
                <a:tab pos="457200" algn="l"/>
              </a:tabLst>
            </a:pPr>
            <a:endParaRPr kumimoji="0" lang="en-GB" sz="2000" b="0" i="0" u="none" strike="noStrike" cap="none" normalizeH="0" baseline="0" dirty="0" smtClean="0">
              <a:ln>
                <a:noFill/>
              </a:ln>
              <a:solidFill>
                <a:schemeClr val="tx1"/>
              </a:solidFill>
              <a:effectLst/>
              <a:latin typeface="Arial" pitchFamily="34" charset="0"/>
              <a:ea typeface="Times New Roman" pitchFamily="18" charset="0"/>
            </a:endParaRPr>
          </a:p>
          <a:p>
            <a:pPr marL="0" marR="0" lvl="0" indent="228600" algn="just" defTabSz="914400" rtl="0" eaLnBrk="0" fontAlgn="base" latinLnBrk="0" hangingPunct="0">
              <a:lnSpc>
                <a:spcPct val="100000"/>
              </a:lnSpc>
              <a:spcBef>
                <a:spcPct val="0"/>
              </a:spcBef>
              <a:spcAft>
                <a:spcPct val="0"/>
              </a:spcAft>
              <a:buClrTx/>
              <a:buSzTx/>
              <a:buFontTx/>
              <a:buNone/>
              <a:tabLst>
                <a:tab pos="457200" algn="l"/>
              </a:tabLst>
            </a:pPr>
            <a:r>
              <a:rPr kumimoji="0" lang="en-GB" sz="2000" b="0" i="0" u="none" strike="noStrike" cap="none" normalizeH="0" baseline="0" dirty="0" smtClean="0">
                <a:ln>
                  <a:noFill/>
                </a:ln>
                <a:solidFill>
                  <a:schemeClr val="tx1"/>
                </a:solidFill>
                <a:effectLst/>
                <a:latin typeface="Arial" pitchFamily="34" charset="0"/>
                <a:ea typeface="Times New Roman" pitchFamily="18" charset="0"/>
              </a:rPr>
              <a:t>The positive results of the pedagogical experiment allow to different scientific specialities to carry out further joint scientific researches in this direction focused on professional mathematical preparation </a:t>
            </a:r>
            <a:r>
              <a:rPr kumimoji="0" lang="en-US" sz="2000" b="0" i="0" u="none" strike="noStrike" cap="none" normalizeH="0" baseline="0" dirty="0" smtClean="0">
                <a:ln>
                  <a:noFill/>
                </a:ln>
                <a:solidFill>
                  <a:schemeClr val="tx1"/>
                </a:solidFill>
                <a:effectLst/>
                <a:latin typeface="Arial" pitchFamily="34" charset="0"/>
                <a:ea typeface="Times New Roman" pitchFamily="18" charset="0"/>
              </a:rPr>
              <a:t>of undergraduate</a:t>
            </a:r>
            <a:r>
              <a:rPr kumimoji="0" lang="en-GB" sz="2000" b="0" i="0" u="none" strike="noStrike" cap="none" normalizeH="0" baseline="0" dirty="0" smtClean="0">
                <a:ln>
                  <a:noFill/>
                </a:ln>
                <a:solidFill>
                  <a:schemeClr val="tx1"/>
                </a:solidFill>
                <a:effectLst/>
                <a:latin typeface="Arial" pitchFamily="34" charset="0"/>
                <a:ea typeface="Times New Roman" pitchFamily="18" charset="0"/>
              </a:rPr>
              <a:t> technical specialities</a:t>
            </a:r>
            <a:r>
              <a:rPr kumimoji="0" lang="ru-RU" sz="1100" b="0" i="0" u="none" strike="noStrike" cap="none" normalizeH="0" baseline="0" dirty="0" smtClean="0">
                <a:ln>
                  <a:noFill/>
                </a:ln>
                <a:solidFill>
                  <a:schemeClr val="tx1"/>
                </a:solidFill>
                <a:effectLst/>
                <a:latin typeface="Arial" pitchFamily="34" charset="0"/>
              </a:rPr>
              <a:t> </a:t>
            </a:r>
            <a:endParaRPr kumimoji="0" lang="ru-RU" sz="2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Kreise-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67544" y="2060848"/>
            <a:ext cx="2869789" cy="2952328"/>
          </a:xfrm>
          <a:prstGeom prst="rect">
            <a:avLst/>
          </a:prstGeom>
          <a:noFill/>
        </p:spPr>
      </p:pic>
      <p:sp>
        <p:nvSpPr>
          <p:cNvPr id="5" name="TextBox 4"/>
          <p:cNvSpPr txBox="1"/>
          <p:nvPr/>
        </p:nvSpPr>
        <p:spPr>
          <a:xfrm>
            <a:off x="4283968" y="1772816"/>
            <a:ext cx="4104456" cy="2123658"/>
          </a:xfrm>
          <a:prstGeom prst="rect">
            <a:avLst/>
          </a:prstGeom>
          <a:noFill/>
        </p:spPr>
        <p:txBody>
          <a:bodyPr wrap="square" rtlCol="0">
            <a:spAutoFit/>
          </a:bodyPr>
          <a:lstStyle/>
          <a:p>
            <a:r>
              <a:rPr lang="en-US" sz="6600" dirty="0" smtClean="0"/>
              <a:t>Thanks!</a:t>
            </a:r>
          </a:p>
          <a:p>
            <a:endParaRPr lang="ru-RU" sz="6600" dirty="0"/>
          </a:p>
        </p:txBody>
      </p:sp>
      <p:sp>
        <p:nvSpPr>
          <p:cNvPr id="6" name="TextBox 5"/>
          <p:cNvSpPr txBox="1"/>
          <p:nvPr/>
        </p:nvSpPr>
        <p:spPr>
          <a:xfrm>
            <a:off x="827584" y="5517232"/>
            <a:ext cx="6840760" cy="523220"/>
          </a:xfrm>
          <a:prstGeom prst="rect">
            <a:avLst/>
          </a:prstGeom>
          <a:noFill/>
        </p:spPr>
        <p:txBody>
          <a:bodyPr wrap="square" rtlCol="0">
            <a:spAutoFit/>
          </a:bodyPr>
          <a:lstStyle/>
          <a:p>
            <a:pPr algn="r"/>
            <a:r>
              <a:rPr lang="en-US" sz="2800" dirty="0" smtClean="0"/>
              <a:t>goncharovax@mail.ru</a:t>
            </a:r>
            <a:endParaRPr lang="ru-RU"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withEffect">
                                  <p:stCondLst>
                                    <p:cond delay="0"/>
                                  </p:stCondLst>
                                  <p:childTnLst>
                                    <p:animRot by="216000000">
                                      <p:cBhvr>
                                        <p:cTn id="6" dur="3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untain">
  <a:themeElements>
    <a:clrScheme name="Mountain">
      <a:dk1>
        <a:srgbClr val="000000"/>
      </a:dk1>
      <a:lt1>
        <a:srgbClr val="FFFFFF"/>
      </a:lt1>
      <a:dk2>
        <a:srgbClr val="0536B3"/>
      </a:dk2>
      <a:lt2>
        <a:srgbClr val="7CB7F8"/>
      </a:lt2>
      <a:accent1>
        <a:srgbClr val="3F9EE4"/>
      </a:accent1>
      <a:accent2>
        <a:srgbClr val="77B559"/>
      </a:accent2>
      <a:accent3>
        <a:srgbClr val="E4A81B"/>
      </a:accent3>
      <a:accent4>
        <a:srgbClr val="108BB4"/>
      </a:accent4>
      <a:accent5>
        <a:srgbClr val="DA7328"/>
      </a:accent5>
      <a:accent6>
        <a:srgbClr val="AE589F"/>
      </a:accent6>
      <a:hlink>
        <a:srgbClr val="460245"/>
      </a:hlink>
      <a:folHlink>
        <a:srgbClr val="AC17D6"/>
      </a:folHlink>
    </a:clrScheme>
    <a:fontScheme name="Mountain">
      <a:majorFont>
        <a:latin typeface="Gill Sans MT"/>
        <a:ea typeface=""/>
        <a:cs typeface=""/>
        <a:font script="Cyrl" typeface="Arial"/>
        <a:font script="Grek" typeface="Arial"/>
        <a:font script="Jpan" typeface="HG丸ｺﾞｼｯｸM-PRO"/>
        <a:font script="Hang" typeface="HY 헤드라인 M"/>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ill Sans MT"/>
        <a:ea typeface=""/>
        <a:cs typeface=""/>
        <a:font script="Cyrl" typeface="Arial"/>
        <a:font script="Grek" typeface="Arial"/>
        <a:font script="Jpan" typeface="HG丸ｺﾞｼｯｸM-PRO"/>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untain">
      <a:fillStyleLst>
        <a:solidFill>
          <a:schemeClr val="phClr"/>
        </a:solidFill>
        <a:gradFill rotWithShape="1">
          <a:gsLst>
            <a:gs pos="0">
              <a:schemeClr val="phClr">
                <a:tint val="100000"/>
                <a:shade val="100000"/>
                <a:hueMod val="100000"/>
                <a:satMod val="100000"/>
              </a:schemeClr>
            </a:gs>
            <a:gs pos="50000">
              <a:schemeClr val="phClr">
                <a:tint val="25000"/>
                <a:shade val="100000"/>
                <a:hueMod val="100000"/>
                <a:satMod val="100000"/>
              </a:schemeClr>
            </a:gs>
            <a:gs pos="100000">
              <a:schemeClr val="phClr">
                <a:tint val="100000"/>
                <a:shade val="100000"/>
                <a:hueMod val="100000"/>
                <a:satMod val="100000"/>
              </a:schemeClr>
            </a:gs>
          </a:gsLst>
          <a:lin ang="5400000" scaled="1"/>
        </a:gradFill>
        <a:gradFill rotWithShape="1">
          <a:gsLst>
            <a:gs pos="0">
              <a:schemeClr val="phClr">
                <a:tint val="40000"/>
                <a:shade val="100000"/>
                <a:hueMod val="100000"/>
                <a:satMod val="100000"/>
              </a:schemeClr>
            </a:gs>
            <a:gs pos="30000">
              <a:schemeClr val="phClr">
                <a:tint val="100000"/>
                <a:shade val="100000"/>
                <a:hueMod val="100000"/>
                <a:satMod val="100000"/>
              </a:schemeClr>
            </a:gs>
            <a:gs pos="68000">
              <a:schemeClr val="phClr">
                <a:tint val="100000"/>
                <a:shade val="100000"/>
                <a:hueMod val="100000"/>
                <a:satMod val="100000"/>
              </a:schemeClr>
            </a:gs>
            <a:gs pos="100000">
              <a:schemeClr val="phClr">
                <a:tint val="40000"/>
                <a:shade val="100000"/>
                <a:hueMod val="100000"/>
                <a:satMod val="100000"/>
              </a:schemeClr>
            </a:gs>
          </a:gsLst>
          <a:lin ang="5400000" scaled="1"/>
        </a:gradFill>
      </a:fillStyleLst>
      <a:lnStyleLst>
        <a:ln w="127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br" rotWithShape="0">
              <a:srgbClr val="000000">
                <a:alpha val="0"/>
              </a:srgbClr>
            </a:outerShdw>
          </a:effectLst>
        </a:effectStyle>
        <a:effectStyle>
          <a:effectLst>
            <a:outerShdw blurRad="38100" dist="25400" dir="5400000" algn="ctr" rotWithShape="0">
              <a:srgbClr val="EBE9ED">
                <a:alpha val="0"/>
              </a:srgbClr>
            </a:outerShdw>
          </a:effectLst>
          <a:scene3d>
            <a:camera prst="orthographicFront">
              <a:rot lat="0" lon="0" rev="0"/>
            </a:camera>
            <a:lightRig rig="glow" dir="b"/>
          </a:scene3d>
          <a:sp3d contourW="6350" prstMaterial="softEdge">
            <a:bevelT w="25400" h="25400"/>
            <a:contourClr>
              <a:schemeClr val="phClr">
                <a:tint val="90000"/>
                <a:shade val="100000"/>
                <a:hueMod val="100000"/>
                <a:satMod val="100000"/>
              </a:schemeClr>
            </a:contourClr>
          </a:sp3d>
        </a:effectStyle>
        <a:effectStyle>
          <a:effectLst>
            <a:reflection blurRad="12700" stA="40000" endPos="40000" dist="25400" dir="5400000" sy="-100000" rotWithShape="0"/>
          </a:effectLst>
          <a:scene3d>
            <a:camera prst="perspectiveFront"/>
            <a:lightRig rig="glow" dir="b"/>
          </a:scene3d>
          <a:sp3d contourW="6350" prstMaterial="softEdge">
            <a:bevelT w="50800" h="25400"/>
            <a:contourClr>
              <a:schemeClr val="phClr">
                <a:tint val="100000"/>
                <a:shade val="80000"/>
                <a:hueMod val="100000"/>
                <a:satMod val="100000"/>
              </a:schemeClr>
            </a:contourClr>
          </a:sp3d>
        </a:effectStyle>
      </a:effectStyleLst>
      <a:bgFillStyleLst>
        <a:solidFill>
          <a:schemeClr val="phClr"/>
        </a:solidFill>
        <a:gradFill rotWithShape="1">
          <a:gsLst>
            <a:gs pos="0">
              <a:schemeClr val="phClr">
                <a:shade val="40000"/>
                <a:satMod val="165000"/>
              </a:schemeClr>
            </a:gs>
            <a:gs pos="50000">
              <a:schemeClr val="phClr">
                <a:shade val="95000"/>
                <a:satMod val="100000"/>
              </a:schemeClr>
            </a:gs>
            <a:gs pos="100000">
              <a:schemeClr val="phClr">
                <a:tint val="10000"/>
                <a:satMod val="300000"/>
              </a:schemeClr>
            </a:gs>
          </a:gsLst>
          <a:lin ang="13000000" scaled="0"/>
        </a:gradFill>
        <a:blipFill>
          <a:blip xmlns:r="http://schemas.openxmlformats.org/officeDocument/2006/relationships" r:embed="rId1">
            <a:duotone>
              <a:schemeClr val="phClr">
                <a:shade val="75000"/>
              </a:schemeClr>
              <a:schemeClr val="phClr">
                <a:tint val="55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Mountain</Template>
  <TotalTime>205</TotalTime>
  <Words>661</Words>
  <Application>Microsoft Office PowerPoint</Application>
  <PresentationFormat>Экран (4:3)</PresentationFormat>
  <Paragraphs>60</Paragraphs>
  <Slides>9</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Mountain</vt:lpstr>
      <vt:lpstr>Слайд 1</vt:lpstr>
      <vt:lpstr>The relevance of research</vt:lpstr>
      <vt:lpstr>Navigation in build of self-informative activity</vt:lpstr>
      <vt:lpstr>Research objective, Object of research, Subject of research  </vt:lpstr>
      <vt:lpstr>Mission of research</vt:lpstr>
      <vt:lpstr>The structure of information-educational sphere </vt:lpstr>
      <vt:lpstr>Research results 1/2</vt:lpstr>
      <vt:lpstr>Research results 2/2</vt:lpstr>
      <vt:lpstr>Слайд 9</vt:lpstr>
    </vt:vector>
  </TitlesOfParts>
  <Company>Your Company Name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Your User Name</dc:creator>
  <cp:lastModifiedBy>Your User Name</cp:lastModifiedBy>
  <cp:revision>7</cp:revision>
  <dcterms:created xsi:type="dcterms:W3CDTF">2011-05-29T13:05:07Z</dcterms:created>
  <dcterms:modified xsi:type="dcterms:W3CDTF">2011-05-29T16:30:57Z</dcterms:modified>
</cp:coreProperties>
</file>