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22" r:id="rId2"/>
    <p:sldMasterId id="2147483724" r:id="rId3"/>
    <p:sldMasterId id="2147483726" r:id="rId4"/>
    <p:sldMasterId id="2147483730" r:id="rId5"/>
  </p:sldMasterIdLst>
  <p:sldIdLst>
    <p:sldId id="256" r:id="rId6"/>
    <p:sldId id="269" r:id="rId7"/>
    <p:sldId id="257" r:id="rId8"/>
    <p:sldId id="272" r:id="rId9"/>
    <p:sldId id="258" r:id="rId10"/>
    <p:sldId id="259" r:id="rId11"/>
    <p:sldId id="260" r:id="rId12"/>
    <p:sldId id="261" r:id="rId13"/>
    <p:sldId id="262" r:id="rId14"/>
    <p:sldId id="271" r:id="rId15"/>
    <p:sldId id="263" r:id="rId16"/>
    <p:sldId id="265" r:id="rId17"/>
    <p:sldId id="266" r:id="rId18"/>
    <p:sldId id="267" r:id="rId19"/>
    <p:sldId id="268" r:id="rId20"/>
    <p:sldId id="270" r:id="rId21"/>
  </p:sldIdLst>
  <p:sldSz cx="9144000" cy="6858000" type="screen4x3"/>
  <p:notesSz cx="6858000" cy="9144000"/>
  <p:defaultTextStyle>
    <a:defPPr>
      <a:defRPr lang="en-SG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0000"/>
    <a:srgbClr val="0033CC"/>
    <a:srgbClr val="6600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43" autoAdjust="0"/>
    <p:restoredTop sz="94660"/>
  </p:normalViewPr>
  <p:slideViewPr>
    <p:cSldViewPr>
      <p:cViewPr>
        <p:scale>
          <a:sx n="75" d="100"/>
          <a:sy n="75" d="100"/>
        </p:scale>
        <p:origin x="-122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157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11571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11571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1571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571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157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11572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G"/>
          </a:p>
        </p:txBody>
      </p:sp>
      <p:sp>
        <p:nvSpPr>
          <p:cNvPr id="1157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SG"/>
          </a:p>
        </p:txBody>
      </p:sp>
      <p:sp>
        <p:nvSpPr>
          <p:cNvPr id="11572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3900ABF7-5042-41F1-940B-10204477B493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11572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SG"/>
              <a:t>Click to edit Master title style</a:t>
            </a:r>
          </a:p>
        </p:txBody>
      </p:sp>
    </p:spTree>
  </p:cSld>
  <p:clrMapOvr>
    <a:masterClrMapping/>
  </p:clrMapOvr>
  <p:transition spd="med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673AF-6CCF-4947-AC01-4F851106A515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93726-2C1F-4C60-946C-7097B6620476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1776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776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1776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6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6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6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6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77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777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11777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117780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17781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17782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C809CD-23A1-4153-A372-C6939BFA852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934CC-C645-4583-A484-21B02668D0C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C5402-3CBE-4423-9DE8-59E6D01F1BC0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EA693-F305-460A-B575-C7C1A18BC49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88193-5E4E-48F2-A35B-7EC0F3130D45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62F42-0473-4AFC-AC8F-7B1EC6DFA88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E15E7-DACC-43CE-ABC0-69B761B15B18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3C694-5BB1-402A-84AB-D512C21A9F7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8B1BB-CC53-4B1A-843F-84922F303DA2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A4BA0-3D07-434B-B171-7CAC3DBFA72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44ACB-AF90-4E53-81B8-D78E2ACFA3A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555DB-9380-4FB6-BF1F-6AA03EEACFE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8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2185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2186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12186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12186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12186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2186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2186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80F90A1-9394-48E1-A805-3F7446B4204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6A47F-32BE-4F60-9B6C-7F5CC32EB2E2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2EDE5-7D25-439F-BF62-1C0C994FE3C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DEA5C-50E5-4D4F-8501-424A3B95DAF9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5C248-DF5F-4AE0-8A0A-888E840D4CA6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4508C-24D3-4EA0-BC02-5F4790FDD1E4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23EFF-7E79-4689-8D6F-91D1F8570A3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CF0F7-6F86-4F14-AD36-8ACBD395CEF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A5191-C64C-4E19-A78A-99322EDE84F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68CF3-9CE3-4823-B1DC-B44C3B97D78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CACD2-0371-457A-B600-2E150883E529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0DBFB-7359-424F-ABDA-A9C55B5F4618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02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9027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902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902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903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903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903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2903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903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903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12903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129037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2903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2903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03B13A3-F952-4A49-A3F2-D3F54D6B187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322CA-41A3-4869-BDDB-AEF3D202EAF3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3A3C14-2526-460D-A4AF-8FCDEB1971F4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7AD97-B751-4931-A67F-BBF817069D16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E6998E-0B2D-4660-B82D-4CA95CA5C5AA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751A45-28F0-4F28-AE47-BC8B08520F8A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0BEB9-BDB4-4F14-9E79-2FCEFEFF029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C2BE39-1781-4996-A986-5A4FC6145AFE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4547A4-756B-4B2B-AC8E-9B002CA47B52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7BE52D-1441-4567-B39F-629E779CD60E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1EC563-DB46-4326-8A88-007330040F1B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A75800-B0E7-4791-BBED-9AD673EFD155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33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4233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4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4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4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5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6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6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6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6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6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7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237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237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4237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4237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14237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14237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14237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0FAA62-45DA-4617-AE8E-28CF594D77B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368F7-7934-4DD5-A512-0D9AB300313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69FF0-D916-420F-9243-73B95422F05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EDE81-DB96-4E76-B25E-8AFAB2235CF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2D67C-65E2-4DB7-828F-28FDC13D16B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0B759-BD4D-447B-871A-6A19A3017EB6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66887-57E2-468D-84B4-599D10773A1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8E557F-687B-43A8-85CB-53656D9DB82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6BB5B-F170-4D23-9AF6-814799A26A39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AE411-5AC4-4827-8AB4-7351F7E245F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FE110-BDC1-4195-8B79-A5991FAD3155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546D3-E5FF-485E-A5D8-F0974EB94A2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391EE-9B2F-43EC-9BBC-0BA3178BA85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DB11D-6C27-4024-8B85-BA0947FF786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B5978-C7C4-488A-80CF-3D286711AAF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6CA0B-3EB6-4A93-993E-328B62030C9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  <p:transition spd="med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1469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1469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469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tr-TR"/>
              </a:p>
            </p:txBody>
          </p:sp>
        </p:grpSp>
        <p:grpSp>
          <p:nvGrpSpPr>
            <p:cNvPr id="11469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1469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469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1469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146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146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SG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SG"/>
          </a:p>
        </p:txBody>
      </p:sp>
      <p:sp>
        <p:nvSpPr>
          <p:cNvPr id="1147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C4C17F71-F0BD-4514-9EB9-F25533D2A363}" type="slidenum">
              <a:rPr lang="en-SG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ransition spd="med">
    <p:cover dir="d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1673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674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1674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4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5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5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5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75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675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1675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1675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1675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E12D707-FB1F-429B-AB9C-CE75CC12BD0E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11675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ransition spd="med">
    <p:cover dir="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4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2083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12083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083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2084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2084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2084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54F13BED-2EE7-415B-AC6A-AF019F177454}" type="slidenum">
              <a:rPr lang="en-SG"/>
              <a:pPr/>
              <a:t>‹#›</a:t>
            </a:fld>
            <a:endParaRPr lang="en-S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ransition spd="med">
    <p:cover dir="d"/>
  </p:transition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SG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D2BE64-B834-498F-A93B-777B80EF7C3E}" type="slidenum">
              <a:rPr lang="en-SG"/>
              <a:pPr/>
              <a:t>‹#›</a:t>
            </a:fld>
            <a:endParaRPr lang="en-SG"/>
          </a:p>
        </p:txBody>
      </p:sp>
      <p:grpSp>
        <p:nvGrpSpPr>
          <p:cNvPr id="12800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800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800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800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800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800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801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2801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801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801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2801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SG"/>
          </a:p>
        </p:txBody>
      </p:sp>
      <p:sp>
        <p:nvSpPr>
          <p:cNvPr id="12801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 spd="med">
    <p:cover dir="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4131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1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1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1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1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2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2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2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2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2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2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2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2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2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2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3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4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4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134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134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4134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4135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4135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4135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SG"/>
          </a:p>
        </p:txBody>
      </p:sp>
      <p:sp>
        <p:nvSpPr>
          <p:cNvPr id="14135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2145382D-3127-4F2C-B492-B9EFAB1AEF66}" type="slidenum">
              <a:rPr lang="en-SG"/>
              <a:pPr/>
              <a:t>‹#›</a:t>
            </a:fld>
            <a:endParaRPr lang="en-S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 spd="med">
    <p:cover dir="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088" y="1547813"/>
            <a:ext cx="7772400" cy="1736725"/>
          </a:xfrm>
        </p:spPr>
        <p:txBody>
          <a:bodyPr/>
          <a:lstStyle/>
          <a:p>
            <a:r>
              <a:rPr lang="en-SG" sz="4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Public-Private Partnership (PPP) in Tertiary Education: </a:t>
            </a:r>
            <a:r>
              <a:rPr lang="en-SG" sz="4400">
                <a:solidFill>
                  <a:srgbClr val="0033CC"/>
                </a:solidFill>
              </a:rPr>
              <a:t>the Case of Bangladesh</a:t>
            </a:r>
            <a:r>
              <a:rPr lang="en-SG" sz="4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SG" sz="4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SG" sz="4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6121400"/>
            <a:ext cx="6372225" cy="908050"/>
          </a:xfrm>
        </p:spPr>
        <p:txBody>
          <a:bodyPr/>
          <a:lstStyle/>
          <a:p>
            <a:r>
              <a:rPr lang="en-SG" sz="36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Dr. A N M Meshquat Uddin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Platform</a:t>
            </a:r>
            <a:endParaRPr lang="en-SG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SG" sz="1600"/>
              <a:t>Immense resources available to public universities - more scope for specialisation within the academic disciplines yet it is the private university that has kept a figure on the pulse of progress in education in the global context. </a:t>
            </a:r>
          </a:p>
          <a:p>
            <a:pPr>
              <a:lnSpc>
                <a:spcPct val="80000"/>
              </a:lnSpc>
            </a:pPr>
            <a:r>
              <a:rPr lang="en-SG" sz="1600"/>
              <a:t>Innovative graduate and undergraduate programs and specialisations are characteristic of the vibrant and prolific private university culture in Bangladesh. </a:t>
            </a:r>
          </a:p>
          <a:p>
            <a:pPr>
              <a:lnSpc>
                <a:spcPct val="80000"/>
              </a:lnSpc>
            </a:pPr>
            <a:r>
              <a:rPr lang="en-SG" sz="1600"/>
              <a:t>Development of a mutually acceptable and recognised value system for the programs offered by all of the universities can develop and enhance the overall credibility of the entire education sector in Bangladesh. </a:t>
            </a:r>
          </a:p>
          <a:p>
            <a:pPr>
              <a:lnSpc>
                <a:spcPct val="80000"/>
              </a:lnSpc>
            </a:pPr>
            <a:r>
              <a:rPr lang="en-SG" sz="1600"/>
              <a:t>mutual recognition and acceptance holds potential for numerous benefits e.g. Credit transfers, student exchange programs and admissions</a:t>
            </a:r>
          </a:p>
          <a:p>
            <a:pPr>
              <a:lnSpc>
                <a:spcPct val="80000"/>
              </a:lnSpc>
            </a:pPr>
            <a:r>
              <a:rPr lang="en-SG" sz="1600"/>
              <a:t>The development of a common admission platform, like the </a:t>
            </a:r>
            <a:r>
              <a:rPr lang="en-SG" sz="1600" i="1"/>
              <a:t>College Board</a:t>
            </a:r>
            <a:r>
              <a:rPr lang="en-SG" sz="1600"/>
              <a:t> </a:t>
            </a:r>
            <a:r>
              <a:rPr lang="en-SG" sz="1600" i="1"/>
              <a:t>Common Application</a:t>
            </a:r>
            <a:r>
              <a:rPr lang="en-SG" sz="1600"/>
              <a:t> for undergraduate college admissions in the United States. </a:t>
            </a:r>
          </a:p>
          <a:p>
            <a:pPr>
              <a:lnSpc>
                <a:spcPct val="80000"/>
              </a:lnSpc>
            </a:pPr>
            <a:r>
              <a:rPr lang="en-SG" sz="1600"/>
              <a:t>Potential for a common admission test similar to the </a:t>
            </a:r>
            <a:r>
              <a:rPr lang="en-SG" sz="1600" i="1"/>
              <a:t>Scholastic Aptitude Test</a:t>
            </a:r>
            <a:r>
              <a:rPr lang="en-SG" sz="1600"/>
              <a:t> </a:t>
            </a:r>
            <a:r>
              <a:rPr lang="en-SG" sz="1600" i="1"/>
              <a:t>(SAT)</a:t>
            </a:r>
            <a:r>
              <a:rPr lang="en-SG" sz="1600"/>
              <a:t>, which can increase the efficiency of the admission testing process; save time, money and effort, while  making life a lot smoother for students of both private and public universities.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Ambitious Joint Endeavours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SG"/>
          </a:p>
          <a:p>
            <a:pPr>
              <a:lnSpc>
                <a:spcPct val="90000"/>
              </a:lnSpc>
            </a:pPr>
            <a:r>
              <a:rPr lang="en-SG"/>
              <a:t>The sharing of classroom facilities </a:t>
            </a:r>
          </a:p>
          <a:p>
            <a:pPr>
              <a:lnSpc>
                <a:spcPct val="90000"/>
              </a:lnSpc>
            </a:pPr>
            <a:r>
              <a:rPr lang="en-SG"/>
              <a:t>The alleviation of session jams riddling public universities across the country. </a:t>
            </a:r>
          </a:p>
          <a:p>
            <a:pPr>
              <a:lnSpc>
                <a:spcPct val="90000"/>
              </a:lnSpc>
            </a:pPr>
            <a:endParaRPr lang="en-S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SG"/>
              <a:t>	</a:t>
            </a:r>
            <a:r>
              <a:rPr lang="en-SG" sz="2400">
                <a:solidFill>
                  <a:srgbClr val="000000"/>
                </a:solidFill>
              </a:rPr>
              <a:t>Every hour delayed in graduating the next group of professionals, is an hour lost in taking our nation forward toward economic emancipation.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SG"/>
              <a:t>in the absence of any point of reference, the job market has developed biases regarding the best graduates to take into their employ. </a:t>
            </a:r>
          </a:p>
          <a:p>
            <a:endParaRPr lang="en-SG"/>
          </a:p>
          <a:p>
            <a:r>
              <a:rPr lang="en-SG"/>
              <a:t>Through collaboration between all universities, students can obtain impartial assessment through a common forum, when applying for jobs or internships.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SG" sz="2000"/>
              <a:t>Common feeling that private university graduates are more pampered and less intellectual sons and daughters of affluent parents, or that they lack the intellectual prowess to enroll in public universities. </a:t>
            </a:r>
          </a:p>
          <a:p>
            <a:pPr>
              <a:lnSpc>
                <a:spcPct val="80000"/>
              </a:lnSpc>
            </a:pPr>
            <a:endParaRPr lang="en-SG" sz="2000"/>
          </a:p>
          <a:p>
            <a:pPr>
              <a:lnSpc>
                <a:spcPct val="80000"/>
              </a:lnSpc>
            </a:pPr>
            <a:r>
              <a:rPr lang="en-SG" sz="2000"/>
              <a:t>Our society already suffers from numerous economic, social, political and geographic biases; the private/public university divide stands to fabricate yet another reason to compromise our national unity. </a:t>
            </a:r>
          </a:p>
          <a:p>
            <a:pPr>
              <a:lnSpc>
                <a:spcPct val="80000"/>
              </a:lnSpc>
            </a:pPr>
            <a:endParaRPr lang="en-SG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SG" sz="2000"/>
              <a:t>	</a:t>
            </a:r>
            <a:r>
              <a:rPr lang="en-SG" sz="2000">
                <a:solidFill>
                  <a:srgbClr val="000000"/>
                </a:solidFill>
              </a:rPr>
              <a:t>Harness the rivalry between their institutions for healthy competition in sports and other student activities, such as commonly seen in developed countries.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The Dynamics of a University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478713" cy="3724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SG" sz="1800"/>
              <a:t>	The entrepreneurial dimension of universities in our country: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/>
              <a:t>all universities need financing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/>
              <a:t>all universities need resources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/>
              <a:t>all universities produce dividends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/>
              <a:t>akin to a business enterprise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SG" sz="180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>
                <a:solidFill>
                  <a:srgbClr val="006600"/>
                </a:solidFill>
              </a:rPr>
              <a:t>The implications:</a:t>
            </a:r>
            <a:endParaRPr lang="en-SG" sz="1800">
              <a:solidFill>
                <a:srgbClr val="006600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>
                <a:solidFill>
                  <a:srgbClr val="006600"/>
                </a:solidFill>
              </a:rPr>
              <a:t>institutional recognition of the stakeholders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SG" sz="1800">
                <a:solidFill>
                  <a:srgbClr val="006600"/>
                </a:solidFill>
              </a:rPr>
              <a:t>realistic and strategic approach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SG" sz="180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SG" sz="1800"/>
              <a:t>	</a:t>
            </a:r>
            <a:r>
              <a:rPr lang="en-SG" sz="1600">
                <a:solidFill>
                  <a:srgbClr val="000000"/>
                </a:solidFill>
              </a:rPr>
              <a:t>Creating an efficient industry to produce the next generation of efficient, competitive and dynamic graduates, who will succeed in placing Bangladesh on the track to socio-economic emancipation, growth and development.</a:t>
            </a:r>
            <a:r>
              <a:rPr lang="en-SG" sz="1600">
                <a:solidFill>
                  <a:srgbClr val="0033CC"/>
                </a:solidFill>
              </a:rPr>
              <a:t>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773488"/>
          </a:xfrm>
        </p:spPr>
        <p:txBody>
          <a:bodyPr/>
          <a:lstStyle/>
          <a:p>
            <a:r>
              <a:rPr lang="en-SG" sz="3600"/>
              <a:t>a bold step to unify and share resources for the betterment of our nation as a whole.</a:t>
            </a:r>
          </a:p>
          <a:p>
            <a:pPr>
              <a:buFont typeface="Wingdings" pitchFamily="2" charset="2"/>
              <a:buNone/>
            </a:pPr>
            <a:r>
              <a:rPr lang="en-SG" sz="3600"/>
              <a:t> </a:t>
            </a:r>
          </a:p>
          <a:p>
            <a:r>
              <a:rPr lang="en-SG" sz="3600"/>
              <a:t>the international community to gain from the production of </a:t>
            </a:r>
            <a:r>
              <a:rPr lang="en-SG" sz="3600" b="1" i="1"/>
              <a:t>skilled migrant professionals</a:t>
            </a:r>
            <a:r>
              <a:rPr lang="en-SG" sz="3600"/>
              <a:t> from Bangladesh.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/>
              <a:t>THE   END</a:t>
            </a:r>
            <a:endParaRPr lang="en-SG" sz="600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pPr algn="ctr"/>
            <a:r>
              <a:rPr lang="en-US" sz="4000"/>
              <a:t>Thank you.</a:t>
            </a:r>
            <a:endParaRPr lang="en-SG" sz="4000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</a:t>
            </a:r>
            <a:endParaRPr lang="en-SG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229600" cy="3530600"/>
          </a:xfrm>
        </p:spPr>
        <p:txBody>
          <a:bodyPr/>
          <a:lstStyle/>
          <a:p>
            <a:r>
              <a:rPr lang="en-SG" sz="3600"/>
              <a:t> This paper will present an exploration of constructive comparisons between the dynamics of the private and public universities in Bangladesh, with a view to identifying the potential benefits of public-private partnership.</a:t>
            </a:r>
          </a:p>
          <a:p>
            <a:endParaRPr lang="en-SG" sz="360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966788"/>
          </a:xfrm>
        </p:spPr>
        <p:txBody>
          <a:bodyPr/>
          <a:lstStyle/>
          <a:p>
            <a:r>
              <a:rPr lang="en-US"/>
              <a:t>Comparative Overview</a:t>
            </a:r>
            <a:endParaRPr lang="en-SG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7704137" cy="4384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SG" sz="2400"/>
              <a:t>The emergence of private universities -  tertiary level education has now become more accessible, competitive and innovative 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SG" sz="2400"/>
              <a:t>Hurdles initially faced by this sector, </a:t>
            </a:r>
          </a:p>
          <a:p>
            <a:pPr>
              <a:lnSpc>
                <a:spcPct val="80000"/>
              </a:lnSpc>
            </a:pPr>
            <a:endParaRPr lang="en-SG" sz="2400"/>
          </a:p>
          <a:p>
            <a:pPr>
              <a:lnSpc>
                <a:spcPct val="80000"/>
              </a:lnSpc>
            </a:pPr>
            <a:r>
              <a:rPr lang="en-SG" sz="2400"/>
              <a:t>Private universities raising the bar in terms of quality and competitiveness. </a:t>
            </a:r>
          </a:p>
          <a:p>
            <a:pPr>
              <a:lnSpc>
                <a:spcPct val="80000"/>
              </a:lnSpc>
            </a:pPr>
            <a:endParaRPr lang="en-SG" sz="2400"/>
          </a:p>
          <a:p>
            <a:pPr>
              <a:lnSpc>
                <a:spcPct val="80000"/>
              </a:lnSpc>
            </a:pPr>
            <a:r>
              <a:rPr lang="en-SG" sz="2400"/>
              <a:t>Its domino effect on the overall academic mechanism in Bangladesh</a:t>
            </a:r>
          </a:p>
          <a:p>
            <a:pPr>
              <a:lnSpc>
                <a:spcPct val="80000"/>
              </a:lnSpc>
            </a:pPr>
            <a:endParaRPr lang="en-SG" sz="2400"/>
          </a:p>
          <a:p>
            <a:pPr>
              <a:lnSpc>
                <a:spcPct val="80000"/>
              </a:lnSpc>
            </a:pPr>
            <a:r>
              <a:rPr lang="en-SG" sz="2400"/>
              <a:t>Unexplored correlation between the dynamics of the private and public universities. </a:t>
            </a:r>
          </a:p>
          <a:p>
            <a:pPr>
              <a:lnSpc>
                <a:spcPct val="80000"/>
              </a:lnSpc>
            </a:pPr>
            <a:endParaRPr lang="en-SG" sz="240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 sz="4000"/>
              <a:t>Potential Areas of PPP</a:t>
            </a:r>
            <a:br>
              <a:rPr lang="en-SG" sz="4000"/>
            </a:br>
            <a:endParaRPr lang="en-SG" sz="400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600200"/>
            <a:ext cx="7570787" cy="4530725"/>
          </a:xfrm>
        </p:spPr>
        <p:txBody>
          <a:bodyPr/>
          <a:lstStyle/>
          <a:p>
            <a:endParaRPr lang="en-SG"/>
          </a:p>
          <a:p>
            <a:r>
              <a:rPr lang="en-SG"/>
              <a:t>Curriculum Development</a:t>
            </a:r>
          </a:p>
          <a:p>
            <a:r>
              <a:rPr lang="en-SG"/>
              <a:t>Exchange of Faculty</a:t>
            </a:r>
          </a:p>
          <a:p>
            <a:r>
              <a:rPr lang="en-SG"/>
              <a:t>Extracurricular Facilities</a:t>
            </a:r>
          </a:p>
          <a:p>
            <a:r>
              <a:rPr lang="en-SG"/>
              <a:t>Information Systems</a:t>
            </a:r>
          </a:p>
          <a:p>
            <a:r>
              <a:rPr lang="en-SG"/>
              <a:t>Joint Research</a:t>
            </a:r>
          </a:p>
          <a:p>
            <a:r>
              <a:rPr lang="en-SG"/>
              <a:t>International Linkage</a:t>
            </a:r>
          </a:p>
        </p:txBody>
      </p:sp>
    </p:spTree>
  </p:cSld>
  <p:clrMapOvr>
    <a:masterClrMapping/>
  </p:clrMapOvr>
  <p:transition spd="med"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Comparison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SG" sz="1800"/>
          </a:p>
          <a:p>
            <a:pPr>
              <a:lnSpc>
                <a:spcPct val="80000"/>
              </a:lnSpc>
            </a:pPr>
            <a:r>
              <a:rPr lang="en-SG" sz="1800"/>
              <a:t>Perceptual dichotomy that segregates the private and public university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SG" sz="1800"/>
          </a:p>
          <a:p>
            <a:pPr>
              <a:lnSpc>
                <a:spcPct val="80000"/>
              </a:lnSpc>
            </a:pPr>
            <a:r>
              <a:rPr lang="en-SG" sz="1800"/>
              <a:t>Public universities hold all the clout in terms of size, power and resource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SG" sz="1800"/>
          </a:p>
          <a:p>
            <a:pPr>
              <a:lnSpc>
                <a:spcPct val="80000"/>
              </a:lnSpc>
            </a:pPr>
            <a:r>
              <a:rPr lang="en-SG" sz="1800"/>
              <a:t>The progressive and adaptive nature of the private university:</a:t>
            </a:r>
          </a:p>
          <a:p>
            <a:pPr lvl="1">
              <a:lnSpc>
                <a:spcPct val="80000"/>
              </a:lnSpc>
            </a:pPr>
            <a:r>
              <a:rPr lang="en-SG" sz="1600"/>
              <a:t>No government subsidies </a:t>
            </a:r>
          </a:p>
          <a:p>
            <a:pPr lvl="1">
              <a:lnSpc>
                <a:spcPct val="80000"/>
              </a:lnSpc>
            </a:pPr>
            <a:r>
              <a:rPr lang="en-SG" sz="1600"/>
              <a:t>Persistent pressure of sustaining enrollment numbers</a:t>
            </a:r>
          </a:p>
          <a:p>
            <a:pPr lvl="1">
              <a:lnSpc>
                <a:spcPct val="80000"/>
              </a:lnSpc>
            </a:pPr>
            <a:r>
              <a:rPr lang="en-SG" sz="1600"/>
              <a:t>On par with commercial venture that relies on consumer base </a:t>
            </a:r>
          </a:p>
          <a:p>
            <a:pPr lvl="1">
              <a:lnSpc>
                <a:spcPct val="80000"/>
              </a:lnSpc>
            </a:pPr>
            <a:r>
              <a:rPr lang="en-SG" sz="1600"/>
              <a:t>Private universities have kept up with the demands of the times </a:t>
            </a:r>
          </a:p>
          <a:p>
            <a:pPr lvl="1">
              <a:lnSpc>
                <a:spcPct val="80000"/>
              </a:lnSpc>
            </a:pPr>
            <a:endParaRPr lang="en-SG" sz="1600"/>
          </a:p>
          <a:p>
            <a:pPr>
              <a:lnSpc>
                <a:spcPct val="80000"/>
              </a:lnSpc>
            </a:pPr>
            <a:r>
              <a:rPr lang="en-SG" sz="1800"/>
              <a:t>A successful Public-Private Partnership in the tertiary education system could help Bangladesh keep up with the rest of the world</a:t>
            </a:r>
          </a:p>
          <a:p>
            <a:pPr>
              <a:lnSpc>
                <a:spcPct val="80000"/>
              </a:lnSpc>
            </a:pPr>
            <a:endParaRPr lang="en-SG" sz="180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Common Goals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SG" sz="2000"/>
          </a:p>
          <a:p>
            <a:pPr>
              <a:lnSpc>
                <a:spcPct val="90000"/>
              </a:lnSpc>
            </a:pPr>
            <a:r>
              <a:rPr lang="en-SG" sz="2000"/>
              <a:t>Primary objective to impart, develop and acquire knowledge</a:t>
            </a:r>
          </a:p>
          <a:p>
            <a:pPr>
              <a:lnSpc>
                <a:spcPct val="90000"/>
              </a:lnSpc>
            </a:pPr>
            <a:r>
              <a:rPr lang="en-SG" sz="2000"/>
              <a:t>Common ground for collaborative activities </a:t>
            </a:r>
          </a:p>
          <a:p>
            <a:pPr>
              <a:lnSpc>
                <a:spcPct val="90000"/>
              </a:lnSpc>
            </a:pPr>
            <a:r>
              <a:rPr lang="en-SG" sz="2000"/>
              <a:t>The pooling of data resources for mutual benefit</a:t>
            </a:r>
          </a:p>
          <a:p>
            <a:pPr>
              <a:lnSpc>
                <a:spcPct val="90000"/>
              </a:lnSpc>
            </a:pPr>
            <a:r>
              <a:rPr lang="en-SG" sz="2000"/>
              <a:t>The exchange of ideas and experiences </a:t>
            </a:r>
          </a:p>
          <a:p>
            <a:pPr>
              <a:lnSpc>
                <a:spcPct val="90000"/>
              </a:lnSpc>
            </a:pPr>
            <a:r>
              <a:rPr lang="en-SG" sz="2000"/>
              <a:t>While public universities have powerful resources, the best talents tend to congregate at private universities</a:t>
            </a:r>
          </a:p>
          <a:p>
            <a:pPr>
              <a:lnSpc>
                <a:spcPct val="90000"/>
              </a:lnSpc>
            </a:pPr>
            <a:endParaRPr lang="en-SG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SG" sz="2000">
                <a:solidFill>
                  <a:srgbClr val="000000"/>
                </a:solidFill>
              </a:rPr>
              <a:t>	The two sectors stand to strengthen and complement each other in collaborative academic ventures, but on their own, each lacks what the other possesses.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SG" sz="20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SG" sz="200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Sharing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SG" sz="2000"/>
              <a:t>The private universities - compact in nature, forego many extra and co-curricular endeavours </a:t>
            </a:r>
          </a:p>
          <a:p>
            <a:pPr>
              <a:lnSpc>
                <a:spcPct val="90000"/>
              </a:lnSpc>
            </a:pPr>
            <a:r>
              <a:rPr lang="en-SG" sz="2000"/>
              <a:t>Sports facilities, accommodation for students and staff, canteens and open grounds are all taken for granted by the public universities </a:t>
            </a:r>
          </a:p>
          <a:p>
            <a:pPr>
              <a:lnSpc>
                <a:spcPct val="90000"/>
              </a:lnSpc>
            </a:pPr>
            <a:r>
              <a:rPr lang="en-SG" sz="2000"/>
              <a:t>Private universities tend to have more upgraded libraries, laboratories, and technologically progressive facilities such as in the use of classroom multimedia and the internet. </a:t>
            </a:r>
          </a:p>
          <a:p>
            <a:pPr>
              <a:lnSpc>
                <a:spcPct val="90000"/>
              </a:lnSpc>
            </a:pPr>
            <a:r>
              <a:rPr lang="en-SG" sz="2000"/>
              <a:t>Public universities invariably have more expansive libraries and laboratories but lag woefully behind in their modernity.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The “Language Barrier”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SG" sz="1400"/>
              <a:t>Persistent failure of public universities in keeping up with the changes in the global academic context.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SG" sz="1400"/>
          </a:p>
          <a:p>
            <a:pPr>
              <a:lnSpc>
                <a:spcPct val="80000"/>
              </a:lnSpc>
            </a:pPr>
            <a:r>
              <a:rPr lang="en-SG" sz="1400"/>
              <a:t>Texts need translation which wastes time, wastes effort and distorts the meanings in some cases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SG" sz="1400"/>
              <a:t> </a:t>
            </a:r>
          </a:p>
          <a:p>
            <a:pPr>
              <a:lnSpc>
                <a:spcPct val="80000"/>
              </a:lnSpc>
            </a:pPr>
            <a:r>
              <a:rPr lang="en-SG" sz="1400"/>
              <a:t>Public universities enforce Bengali as the sole medium of instruction </a:t>
            </a:r>
          </a:p>
          <a:p>
            <a:pPr>
              <a:lnSpc>
                <a:spcPct val="80000"/>
              </a:lnSpc>
            </a:pPr>
            <a:endParaRPr lang="en-SG" sz="1400"/>
          </a:p>
          <a:p>
            <a:pPr>
              <a:lnSpc>
                <a:spcPct val="80000"/>
              </a:lnSpc>
            </a:pPr>
            <a:r>
              <a:rPr lang="en-SG" sz="1400"/>
              <a:t>Pubic Universities neglect to take appropriate measures to equip their students with the English skills required to comprehend these texts. </a:t>
            </a:r>
          </a:p>
          <a:p>
            <a:pPr>
              <a:lnSpc>
                <a:spcPct val="80000"/>
              </a:lnSpc>
            </a:pPr>
            <a:endParaRPr lang="en-SG" sz="1400"/>
          </a:p>
          <a:p>
            <a:pPr>
              <a:lnSpc>
                <a:spcPct val="80000"/>
              </a:lnSpc>
            </a:pPr>
            <a:r>
              <a:rPr lang="en-SG" sz="1400"/>
              <a:t>Students in all private universities undergo compulsory training in functional English language, during the first year. </a:t>
            </a:r>
          </a:p>
          <a:p>
            <a:pPr>
              <a:lnSpc>
                <a:spcPct val="80000"/>
              </a:lnSpc>
            </a:pPr>
            <a:endParaRPr lang="en-SG" sz="1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SG" sz="1400"/>
              <a:t>	</a:t>
            </a:r>
            <a:r>
              <a:rPr lang="en-SG" sz="1400">
                <a:solidFill>
                  <a:srgbClr val="000000"/>
                </a:solidFill>
              </a:rPr>
              <a:t>A shared academic culture can help in sharing relevant curricular resources and experiences from the private universities to overcome this problem in the public ones.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Common Platform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SG" sz="1800"/>
              <a:t>Common platform to facilitate faculty training, faculty exchange programs, accreditation etc, </a:t>
            </a:r>
          </a:p>
          <a:p>
            <a:pPr>
              <a:lnSpc>
                <a:spcPct val="80000"/>
              </a:lnSpc>
            </a:pPr>
            <a:endParaRPr lang="en-SG" sz="1800"/>
          </a:p>
          <a:p>
            <a:pPr>
              <a:lnSpc>
                <a:spcPct val="80000"/>
              </a:lnSpc>
            </a:pPr>
            <a:r>
              <a:rPr lang="en-SG" sz="1800"/>
              <a:t>public universities can and do afford foreign training for their faculty, most return home only to be lured away by lucrative offers of better-paid jobs in the private universities. </a:t>
            </a:r>
          </a:p>
          <a:p>
            <a:pPr>
              <a:lnSpc>
                <a:spcPct val="80000"/>
              </a:lnSpc>
            </a:pPr>
            <a:r>
              <a:rPr lang="en-SG" sz="1800"/>
              <a:t>establishment of a systematic accreditation for all tertiary educational institutions. </a:t>
            </a:r>
          </a:p>
          <a:p>
            <a:pPr>
              <a:lnSpc>
                <a:spcPct val="80000"/>
              </a:lnSpc>
            </a:pPr>
            <a:r>
              <a:rPr lang="en-SG" sz="1800"/>
              <a:t>The difference in the standards of the private and public sector leaves open room for both controversy and errors in interpreting or comparing grades. </a:t>
            </a:r>
          </a:p>
          <a:p>
            <a:pPr>
              <a:lnSpc>
                <a:spcPct val="80000"/>
              </a:lnSpc>
            </a:pPr>
            <a:endParaRPr lang="en-SG" sz="1800"/>
          </a:p>
          <a:p>
            <a:pPr>
              <a:lnSpc>
                <a:spcPct val="80000"/>
              </a:lnSpc>
            </a:pPr>
            <a:r>
              <a:rPr lang="en-SG" sz="1800"/>
              <a:t>students from private universities in Bangladesh can have their credits transferred to foreign universities but not within their own country because no such system exists here.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0000"/>
      </a:dk1>
      <a:lt1>
        <a:srgbClr val="FFFFFF"/>
      </a:lt1>
      <a:dk2>
        <a:srgbClr val="000000"/>
      </a:dk2>
      <a:lt2>
        <a:srgbClr val="808000"/>
      </a:lt2>
      <a:accent1>
        <a:srgbClr val="FFCC99"/>
      </a:accent1>
      <a:accent2>
        <a:srgbClr val="99CC00"/>
      </a:accent2>
      <a:accent3>
        <a:srgbClr val="FFFFFF"/>
      </a:accent3>
      <a:accent4>
        <a:srgbClr val="000000"/>
      </a:accent4>
      <a:accent5>
        <a:srgbClr val="FFE2CA"/>
      </a:accent5>
      <a:accent6>
        <a:srgbClr val="8AB900"/>
      </a:accent6>
      <a:hlink>
        <a:srgbClr val="336600"/>
      </a:hlink>
      <a:folHlink>
        <a:srgbClr val="FFCC00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amwork">
  <a:themeElements>
    <a:clrScheme name="Teamwork 6">
      <a:dk1>
        <a:srgbClr val="005400"/>
      </a:dk1>
      <a:lt1>
        <a:srgbClr val="FFFFFF"/>
      </a:lt1>
      <a:dk2>
        <a:srgbClr val="004800"/>
      </a:dk2>
      <a:lt2>
        <a:srgbClr val="D6D8C0"/>
      </a:lt2>
      <a:accent1>
        <a:srgbClr val="339933"/>
      </a:accent1>
      <a:accent2>
        <a:srgbClr val="7D8C70"/>
      </a:accent2>
      <a:accent3>
        <a:srgbClr val="AAB1AA"/>
      </a:accent3>
      <a:accent4>
        <a:srgbClr val="DADADA"/>
      </a:accent4>
      <a:accent5>
        <a:srgbClr val="ADCAAD"/>
      </a:accent5>
      <a:accent6>
        <a:srgbClr val="717E65"/>
      </a:accent6>
      <a:hlink>
        <a:srgbClr val="CCCC00"/>
      </a:hlink>
      <a:folHlink>
        <a:srgbClr val="85B3B1"/>
      </a:folHlink>
    </a:clrScheme>
    <a:fontScheme name="Teamwork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clipse">
  <a:themeElements>
    <a:clrScheme name="Eclipse 9">
      <a:dk1>
        <a:srgbClr val="333300"/>
      </a:dk1>
      <a:lt1>
        <a:srgbClr val="FFFFFF"/>
      </a:lt1>
      <a:dk2>
        <a:srgbClr val="669900"/>
      </a:dk2>
      <a:lt2>
        <a:srgbClr val="FFFFCC"/>
      </a:lt2>
      <a:accent1>
        <a:srgbClr val="CCCC00"/>
      </a:accent1>
      <a:accent2>
        <a:srgbClr val="99CC00"/>
      </a:accent2>
      <a:accent3>
        <a:srgbClr val="B8CAAA"/>
      </a:accent3>
      <a:accent4>
        <a:srgbClr val="DADADA"/>
      </a:accent4>
      <a:accent5>
        <a:srgbClr val="E2E2AA"/>
      </a:accent5>
      <a:accent6>
        <a:srgbClr val="8AB900"/>
      </a:accent6>
      <a:hlink>
        <a:srgbClr val="336600"/>
      </a:hlink>
      <a:folHlink>
        <a:srgbClr val="FFFF66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tream">
  <a:themeElements>
    <a:clrScheme name="Stream 3">
      <a:dk1>
        <a:srgbClr val="2A5400"/>
      </a:dk1>
      <a:lt1>
        <a:srgbClr val="FFFFFF"/>
      </a:lt1>
      <a:dk2>
        <a:srgbClr val="4A9400"/>
      </a:dk2>
      <a:lt2>
        <a:srgbClr val="BAE8BA"/>
      </a:lt2>
      <a:accent1>
        <a:srgbClr val="33CC33"/>
      </a:accent1>
      <a:accent2>
        <a:srgbClr val="99CC00"/>
      </a:accent2>
      <a:accent3>
        <a:srgbClr val="B1C8AA"/>
      </a:accent3>
      <a:accent4>
        <a:srgbClr val="DADADA"/>
      </a:accent4>
      <a:accent5>
        <a:srgbClr val="ADE2AD"/>
      </a:accent5>
      <a:accent6>
        <a:srgbClr val="8AB900"/>
      </a:accent6>
      <a:hlink>
        <a:srgbClr val="99FF33"/>
      </a:hlink>
      <a:folHlink>
        <a:srgbClr val="FFFF99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alance">
  <a:themeElements>
    <a:clrScheme name="Balance 3">
      <a:dk1>
        <a:srgbClr val="003300"/>
      </a:dk1>
      <a:lt1>
        <a:srgbClr val="FFFFFF"/>
      </a:lt1>
      <a:dk2>
        <a:srgbClr val="4D6A2A"/>
      </a:dk2>
      <a:lt2>
        <a:srgbClr val="CCFF99"/>
      </a:lt2>
      <a:accent1>
        <a:srgbClr val="2EB62E"/>
      </a:accent1>
      <a:accent2>
        <a:srgbClr val="527C3A"/>
      </a:accent2>
      <a:accent3>
        <a:srgbClr val="B2B9AC"/>
      </a:accent3>
      <a:accent4>
        <a:srgbClr val="DADADA"/>
      </a:accent4>
      <a:accent5>
        <a:srgbClr val="ADD7AD"/>
      </a:accent5>
      <a:accent6>
        <a:srgbClr val="497034"/>
      </a:accent6>
      <a:hlink>
        <a:srgbClr val="DDD800"/>
      </a:hlink>
      <a:folHlink>
        <a:srgbClr val="009999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156</TotalTime>
  <Words>900</Words>
  <Application>Microsoft Office PowerPoint</Application>
  <PresentationFormat>Ekran Gösterisi (4:3)</PresentationFormat>
  <Paragraphs>109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5</vt:i4>
      </vt:variant>
      <vt:variant>
        <vt:lpstr>Slayt Başlıkları</vt:lpstr>
      </vt:variant>
      <vt:variant>
        <vt:i4>16</vt:i4>
      </vt:variant>
    </vt:vector>
  </HeadingPairs>
  <TitlesOfParts>
    <vt:vector size="27" baseType="lpstr">
      <vt:lpstr>Arial</vt:lpstr>
      <vt:lpstr>Wingdings</vt:lpstr>
      <vt:lpstr>Garamond</vt:lpstr>
      <vt:lpstr>Times New Roman</vt:lpstr>
      <vt:lpstr>Verdana</vt:lpstr>
      <vt:lpstr>Tahoma</vt:lpstr>
      <vt:lpstr>Capsules</vt:lpstr>
      <vt:lpstr>Teamwork</vt:lpstr>
      <vt:lpstr>Eclipse</vt:lpstr>
      <vt:lpstr>Stream</vt:lpstr>
      <vt:lpstr>Balance</vt:lpstr>
      <vt:lpstr>Public-Private Partnership (PPP) in Tertiary Education: the Case of Bangladesh </vt:lpstr>
      <vt:lpstr>Objective</vt:lpstr>
      <vt:lpstr>Comparative Overview</vt:lpstr>
      <vt:lpstr>Potential Areas of PPP </vt:lpstr>
      <vt:lpstr>Comparison</vt:lpstr>
      <vt:lpstr>Common Goals</vt:lpstr>
      <vt:lpstr>Sharing</vt:lpstr>
      <vt:lpstr>The “Language Barrier”</vt:lpstr>
      <vt:lpstr>Common Platform</vt:lpstr>
      <vt:lpstr>Common Platform</vt:lpstr>
      <vt:lpstr>Ambitious Joint Endeavours</vt:lpstr>
      <vt:lpstr>Slayt 12</vt:lpstr>
      <vt:lpstr>Slayt 13</vt:lpstr>
      <vt:lpstr>The Dynamics of a University</vt:lpstr>
      <vt:lpstr>Slayt 15</vt:lpstr>
      <vt:lpstr>THE   END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Camellia Ahmad</dc:creator>
  <cp:lastModifiedBy>Q5</cp:lastModifiedBy>
  <cp:revision>11</cp:revision>
  <dcterms:created xsi:type="dcterms:W3CDTF">2011-05-31T18:39:16Z</dcterms:created>
  <dcterms:modified xsi:type="dcterms:W3CDTF">2011-06-04T06:42:47Z</dcterms:modified>
</cp:coreProperties>
</file>