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Default Extension="xlsx" ContentType="application/vnd.openxmlformats-officedocument.spreadsheetml.sheet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8" r:id="rId4"/>
  </p:sldMasterIdLst>
  <p:notesMasterIdLst>
    <p:notesMasterId r:id="rId26"/>
  </p:notesMasterIdLst>
  <p:sldIdLst>
    <p:sldId id="256" r:id="rId5"/>
    <p:sldId id="257" r:id="rId6"/>
    <p:sldId id="258" r:id="rId7"/>
    <p:sldId id="259" r:id="rId8"/>
    <p:sldId id="269" r:id="rId9"/>
    <p:sldId id="271" r:id="rId10"/>
    <p:sldId id="272" r:id="rId11"/>
    <p:sldId id="273" r:id="rId12"/>
    <p:sldId id="274" r:id="rId13"/>
    <p:sldId id="260" r:id="rId14"/>
    <p:sldId id="261" r:id="rId15"/>
    <p:sldId id="262" r:id="rId16"/>
    <p:sldId id="275" r:id="rId17"/>
    <p:sldId id="263" r:id="rId18"/>
    <p:sldId id="276" r:id="rId19"/>
    <p:sldId id="277" r:id="rId20"/>
    <p:sldId id="264" r:id="rId21"/>
    <p:sldId id="265" r:id="rId22"/>
    <p:sldId id="266" r:id="rId23"/>
    <p:sldId id="267" r:id="rId24"/>
    <p:sldId id="278" r:id="rId2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526" autoAdjust="0"/>
    <p:restoredTop sz="94415" autoAdjust="0"/>
  </p:normalViewPr>
  <p:slideViewPr>
    <p:cSldViewPr>
      <p:cViewPr>
        <p:scale>
          <a:sx n="75" d="100"/>
          <a:sy n="75" d="100"/>
        </p:scale>
        <p:origin x="-1236" y="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2856" y="-10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9"/>
  <c:chart>
    <c:title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# of Higher Education Enrollments</c:v>
                </c:pt>
              </c:strCache>
            </c:strRef>
          </c:tx>
          <c:cat>
            <c:numRef>
              <c:f>Sheet1!$A$2:$A$5</c:f>
              <c:numCache>
                <c:formatCode>General</c:formatCode>
                <c:ptCount val="4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4000</c:v>
                </c:pt>
                <c:pt idx="1">
                  <c:v>40000</c:v>
                </c:pt>
                <c:pt idx="2">
                  <c:v>52000</c:v>
                </c:pt>
                <c:pt idx="3">
                  <c:v>57000</c:v>
                </c:pt>
              </c:numCache>
            </c:numRef>
          </c:val>
        </c:ser>
        <c:axId val="104807040"/>
        <c:axId val="105025920"/>
      </c:barChart>
      <c:catAx>
        <c:axId val="104807040"/>
        <c:scaling>
          <c:orientation val="minMax"/>
        </c:scaling>
        <c:axPos val="b"/>
        <c:numFmt formatCode="General" sourceLinked="1"/>
        <c:majorTickMark val="none"/>
        <c:tickLblPos val="nextTo"/>
        <c:crossAx val="105025920"/>
        <c:crosses val="autoZero"/>
        <c:auto val="1"/>
        <c:lblAlgn val="ctr"/>
        <c:lblOffset val="100"/>
      </c:catAx>
      <c:valAx>
        <c:axId val="105025920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# of Students</a:t>
                </a:r>
                <a:endParaRPr lang="en-US" dirty="0"/>
              </a:p>
            </c:rich>
          </c:tx>
          <c:layout/>
        </c:title>
        <c:numFmt formatCode="#,##0" sourceLinked="0"/>
        <c:tickLblPos val="nextTo"/>
        <c:crossAx val="104807040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/>
      <c:bubbleChart>
        <c:ser>
          <c:idx val="0"/>
          <c:order val="0"/>
          <c:tx>
            <c:strRef>
              <c:f>Sheet1!$B$1</c:f>
              <c:strCache>
                <c:ptCount val="1"/>
                <c:pt idx="0">
                  <c:v># of Students</c:v>
                </c:pt>
              </c:strCache>
            </c:strRef>
          </c:tx>
          <c:dPt>
            <c:idx val="0"/>
            <c:bubble3D val="1"/>
            <c:spPr>
              <a:solidFill>
                <a:schemeClr val="tx1">
                  <a:lumMod val="50000"/>
                  <a:lumOff val="50000"/>
                </a:schemeClr>
              </a:solidFill>
            </c:spPr>
          </c:dPt>
          <c:dPt>
            <c:idx val="1"/>
            <c:bubble3D val="1"/>
            <c:spPr>
              <a:solidFill>
                <a:schemeClr val="tx2">
                  <a:lumMod val="20000"/>
                  <a:lumOff val="80000"/>
                </a:schemeClr>
              </a:solidFill>
            </c:spPr>
          </c:dPt>
          <c:dPt>
            <c:idx val="2"/>
            <c:bubble3D val="1"/>
            <c:spPr>
              <a:solidFill>
                <a:srgbClr val="00B050"/>
              </a:solidFill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5,000</a:t>
                    </a:r>
                    <a:r>
                      <a:rPr lang="en-US" baseline="0" dirty="0" smtClean="0"/>
                      <a:t> (</a:t>
                    </a:r>
                    <a:r>
                      <a:rPr lang="en-US" dirty="0" smtClean="0"/>
                      <a:t>7)</a:t>
                    </a:r>
                    <a:endParaRPr lang="en-US" dirty="0"/>
                  </a:p>
                </c:rich>
              </c:tx>
              <c:showVal val="1"/>
              <c:showBubbleSize val="1"/>
            </c:dLbl>
            <c:dLbl>
              <c:idx val="1"/>
              <c:layout>
                <c:manualLayout>
                  <c:x val="-1.4583333333333341E-2"/>
                  <c:y val="9.0425531914893692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45,200  (19)</a:t>
                    </a:r>
                    <a:endParaRPr lang="en-US" dirty="0"/>
                  </a:p>
                </c:rich>
              </c:tx>
              <c:showVal val="1"/>
              <c:showBubbleSize val="1"/>
            </c:dLbl>
            <c:dLbl>
              <c:idx val="2"/>
              <c:layout>
                <c:manualLayout>
                  <c:x val="-2.7083333333333359E-2"/>
                  <c:y val="0.125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70,000 (24)</a:t>
                    </a:r>
                    <a:endParaRPr lang="en-US" dirty="0"/>
                  </a:p>
                </c:rich>
              </c:tx>
              <c:showVal val="1"/>
              <c:showBubbleSize val="1"/>
            </c:dLbl>
            <c:numFmt formatCode="#,##0" sourceLinked="0"/>
            <c:showVal val="1"/>
            <c:showBubbleSize val="1"/>
          </c:dLbls>
          <c:xVal>
            <c:numRef>
              <c:f>Sheet1!$A$2:$A$4</c:f>
              <c:numCache>
                <c:formatCode>General</c:formatCode>
                <c:ptCount val="3"/>
                <c:pt idx="0">
                  <c:v>2004</c:v>
                </c:pt>
                <c:pt idx="1">
                  <c:v>2007</c:v>
                </c:pt>
                <c:pt idx="2">
                  <c:v>2011</c:v>
                </c:pt>
              </c:numCache>
            </c:numRef>
          </c:xVal>
          <c:yVal>
            <c:numRef>
              <c:f>Sheet1!$B$2:$B$4</c:f>
              <c:numCache>
                <c:formatCode>General</c:formatCode>
                <c:ptCount val="3"/>
                <c:pt idx="0">
                  <c:v>5000</c:v>
                </c:pt>
                <c:pt idx="1">
                  <c:v>45200</c:v>
                </c:pt>
                <c:pt idx="2">
                  <c:v>70000</c:v>
                </c:pt>
              </c:numCache>
            </c:numRef>
          </c:yVal>
          <c:bubbleSize>
            <c:numRef>
              <c:f>Sheet1!$C$2:$C$4</c:f>
              <c:numCache>
                <c:formatCode>General</c:formatCode>
                <c:ptCount val="3"/>
                <c:pt idx="0">
                  <c:v>7</c:v>
                </c:pt>
                <c:pt idx="1">
                  <c:v>19</c:v>
                </c:pt>
                <c:pt idx="2">
                  <c:v>24</c:v>
                </c:pt>
              </c:numCache>
            </c:numRef>
          </c:bubbleSize>
          <c:bubble3D val="1"/>
        </c:ser>
        <c:bubbleScale val="100"/>
        <c:axId val="105052416"/>
        <c:axId val="106229760"/>
      </c:bubbleChart>
      <c:valAx>
        <c:axId val="105052416"/>
        <c:scaling>
          <c:orientation val="minMax"/>
        </c:scaling>
        <c:axPos val="b"/>
        <c:numFmt formatCode="General" sourceLinked="1"/>
        <c:majorTickMark val="none"/>
        <c:tickLblPos val="nextTo"/>
        <c:crossAx val="106229760"/>
        <c:crosses val="autoZero"/>
        <c:crossBetween val="midCat"/>
      </c:valAx>
      <c:valAx>
        <c:axId val="106229760"/>
        <c:scaling>
          <c:orientation val="minMax"/>
          <c:max val="90000"/>
          <c:min val="0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# of Students</a:t>
                </a:r>
                <a:endParaRPr lang="en-US" dirty="0"/>
              </a:p>
            </c:rich>
          </c:tx>
          <c:layout/>
        </c:title>
        <c:numFmt formatCode="#,##0" sourceLinked="0"/>
        <c:majorTickMark val="none"/>
        <c:tickLblPos val="nextTo"/>
        <c:crossAx val="105052416"/>
        <c:crosses val="autoZero"/>
        <c:crossBetween val="midCat"/>
      </c:valAx>
    </c:plotArea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Percent of Student</a:t>
            </a:r>
            <a:r>
              <a:rPr lang="en-US" baseline="0" dirty="0" smtClean="0"/>
              <a:t> </a:t>
            </a:r>
            <a:r>
              <a:rPr lang="en-US" baseline="0" dirty="0"/>
              <a:t>Enrollment </a:t>
            </a:r>
            <a:r>
              <a:rPr lang="en-US" baseline="0" dirty="0" smtClean="0"/>
              <a:t>Per Public University</a:t>
            </a:r>
            <a:endParaRPr lang="en-US" dirty="0"/>
          </a:p>
        </c:rich>
      </c:tx>
      <c:layout>
        <c:manualLayout>
          <c:xMode val="edge"/>
          <c:yMode val="edge"/>
          <c:x val="0.29422051769390917"/>
          <c:y val="2.2222222222222244E-2"/>
        </c:manualLayout>
      </c:layout>
    </c:title>
    <c:view3D>
      <c:rAngAx val="1"/>
    </c:view3D>
    <c:plotArea>
      <c:layout/>
      <c:bar3DChart>
        <c:barDir val="bar"/>
        <c:grouping val="stacked"/>
        <c:ser>
          <c:idx val="0"/>
          <c:order val="0"/>
          <c:tx>
            <c:v>Enrollment Market Share</c:v>
          </c:tx>
          <c:cat>
            <c:strRef>
              <c:f>Sheet1!$G$12:$G$28</c:f>
              <c:strCache>
                <c:ptCount val="17"/>
                <c:pt idx="0">
                  <c:v>Kabul University</c:v>
                </c:pt>
                <c:pt idx="1">
                  <c:v>Khost University</c:v>
                </c:pt>
                <c:pt idx="2">
                  <c:v>Hirat University</c:v>
                </c:pt>
                <c:pt idx="3">
                  <c:v>Kabul Enduction University</c:v>
                </c:pt>
                <c:pt idx="4">
                  <c:v>Kabul Medical University</c:v>
                </c:pt>
                <c:pt idx="5">
                  <c:v>Kabul Poly Technique University</c:v>
                </c:pt>
                <c:pt idx="6">
                  <c:v>Nangarhar University</c:v>
                </c:pt>
                <c:pt idx="7">
                  <c:v>Alberoni University</c:v>
                </c:pt>
                <c:pt idx="8">
                  <c:v>Kandahar University</c:v>
                </c:pt>
                <c:pt idx="9">
                  <c:v>Intitute of Higher Education Jowzjan</c:v>
                </c:pt>
                <c:pt idx="10">
                  <c:v>Parwan Higher Education Institute</c:v>
                </c:pt>
                <c:pt idx="11">
                  <c:v>Takhar University</c:v>
                </c:pt>
                <c:pt idx="12">
                  <c:v>Kunduz Higher Education Institute</c:v>
                </c:pt>
                <c:pt idx="13">
                  <c:v>Faryab Higher Education Institute</c:v>
                </c:pt>
                <c:pt idx="14">
                  <c:v>Bamyan University</c:v>
                </c:pt>
                <c:pt idx="15">
                  <c:v>Paktia University</c:v>
                </c:pt>
                <c:pt idx="16">
                  <c:v>Badakhshan Higher Education</c:v>
                </c:pt>
              </c:strCache>
            </c:strRef>
          </c:cat>
          <c:val>
            <c:numRef>
              <c:f>Sheet1!$L$12:$L$28</c:f>
              <c:numCache>
                <c:formatCode>0%</c:formatCode>
                <c:ptCount val="17"/>
                <c:pt idx="0">
                  <c:v>0.22714109440709199</c:v>
                </c:pt>
                <c:pt idx="1">
                  <c:v>0.15539774873460754</c:v>
                </c:pt>
                <c:pt idx="2">
                  <c:v>0.11963939462617412</c:v>
                </c:pt>
                <c:pt idx="3">
                  <c:v>9.4029362141472991E-2</c:v>
                </c:pt>
                <c:pt idx="4">
                  <c:v>6.773941728991989E-2</c:v>
                </c:pt>
                <c:pt idx="5">
                  <c:v>6.773941728991989E-2</c:v>
                </c:pt>
                <c:pt idx="6">
                  <c:v>7.0081337664627014E-2</c:v>
                </c:pt>
                <c:pt idx="7">
                  <c:v>3.3995618342524812E-2</c:v>
                </c:pt>
                <c:pt idx="8">
                  <c:v>3.273652136687568E-2</c:v>
                </c:pt>
                <c:pt idx="9">
                  <c:v>2.8984412379441472E-2</c:v>
                </c:pt>
                <c:pt idx="10">
                  <c:v>2.6441036488630484E-2</c:v>
                </c:pt>
                <c:pt idx="11">
                  <c:v>2.311702047291685E-2</c:v>
                </c:pt>
                <c:pt idx="12">
                  <c:v>1.4907708191684925E-2</c:v>
                </c:pt>
                <c:pt idx="13">
                  <c:v>1.3270882123341139E-2</c:v>
                </c:pt>
                <c:pt idx="14">
                  <c:v>9.820956410062736E-3</c:v>
                </c:pt>
                <c:pt idx="15">
                  <c:v>8.0582206441540127E-3</c:v>
                </c:pt>
                <c:pt idx="16">
                  <c:v>6.8998514265568873E-3</c:v>
                </c:pt>
              </c:numCache>
            </c:numRef>
          </c:val>
        </c:ser>
        <c:shape val="cylinder"/>
        <c:axId val="80423168"/>
        <c:axId val="81031168"/>
        <c:axId val="0"/>
      </c:bar3DChart>
      <c:catAx>
        <c:axId val="80423168"/>
        <c:scaling>
          <c:orientation val="minMax"/>
        </c:scaling>
        <c:axPos val="l"/>
        <c:tickLblPos val="nextTo"/>
        <c:crossAx val="81031168"/>
        <c:crosses val="autoZero"/>
        <c:auto val="1"/>
        <c:lblAlgn val="ctr"/>
        <c:lblOffset val="100"/>
      </c:catAx>
      <c:valAx>
        <c:axId val="81031168"/>
        <c:scaling>
          <c:orientation val="minMax"/>
        </c:scaling>
        <c:axPos val="b"/>
        <c:majorGridlines/>
        <c:numFmt formatCode="0%" sourceLinked="1"/>
        <c:tickLblPos val="nextTo"/>
        <c:crossAx val="80423168"/>
        <c:crosses val="autoZero"/>
        <c:crossBetween val="between"/>
      </c:valAx>
    </c:plotArea>
    <c:plotVisOnly val="1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93A7E935-795E-47D6-AA3E-B049C2EAD326}" type="datetimeFigureOut">
              <a:rPr lang="en-US"/>
              <a:pPr>
                <a:defRPr/>
              </a:pPr>
              <a:t>6/4/2011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699557E7-C6BC-499F-924A-241CFA0F231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CB97B7E-A32D-4EAA-BEE3-86450DF058BF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9622F42-8273-46A1-9368-9530C6C2A49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99557E7-C6BC-499F-924A-241CFA0F231B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99557E7-C6BC-499F-924A-241CFA0F231B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C5ED093-02A5-4D68-85B5-51B2A5EDC182}" type="datetimeFigureOut">
              <a:rPr lang="en-US" smtClean="0"/>
              <a:pPr>
                <a:defRPr/>
              </a:pPr>
              <a:t>6/4/2011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146DD9-668C-401C-BC20-CAFCE505B3E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93DA4B-EE18-4A5E-A2EF-C462A03B6F6C}" type="datetimeFigureOut">
              <a:rPr lang="en-US" smtClean="0"/>
              <a:pPr>
                <a:defRPr/>
              </a:pPr>
              <a:t>6/4/2011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B3D30C-D5B8-4CF0-BBD8-D39E89D81DF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1C257E5-1410-4F52-AB15-B0DD59F304B6}" type="datetimeFigureOut">
              <a:rPr lang="en-US" smtClean="0"/>
              <a:pPr>
                <a:defRPr/>
              </a:pPr>
              <a:t>6/4/2011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A6C9D7-7B21-4DFA-9F30-C36DD5D5ECD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252728"/>
          </a:xfrm>
        </p:spPr>
        <p:txBody>
          <a:bodyPr/>
          <a:lstStyle>
            <a:lvl1pPr algn="ctr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A46D05F-1C27-4599-96ED-29D3A746F3F0}" type="datetimeFigureOut">
              <a:rPr lang="en-US" smtClean="0"/>
              <a:pPr>
                <a:defRPr/>
              </a:pPr>
              <a:t>6/4/2011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0A540B-3803-460A-9E3B-C5534BD07F7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7" name="Picture 6" descr="Khurasan logo small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615850" y="5410200"/>
            <a:ext cx="1526655" cy="1447800"/>
          </a:xfrm>
          <a:prstGeom prst="rect">
            <a:avLst/>
          </a:prstGeom>
        </p:spPr>
      </p:pic>
    </p:spTree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0ADC336-5201-4653-9DBE-A3E946C7C5A2}" type="datetimeFigureOut">
              <a:rPr lang="en-US" smtClean="0"/>
              <a:pPr>
                <a:defRPr/>
              </a:pPr>
              <a:t>6/4/2011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332046-14D5-4688-93D6-BBB6013F4BE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9A2EA07-62F1-4613-B507-B7CE417F77AB}" type="datetimeFigureOut">
              <a:rPr lang="en-US" smtClean="0"/>
              <a:pPr>
                <a:defRPr/>
              </a:pPr>
              <a:t>6/4/2011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CECB79-B881-4997-9503-96326458D07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B2BAA54-AED2-4FFF-BE0E-C81C8909A76F}" type="datetimeFigureOut">
              <a:rPr lang="en-US" smtClean="0"/>
              <a:pPr>
                <a:defRPr/>
              </a:pPr>
              <a:t>6/4/2011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399303-CAE6-4D66-8A73-0C3FFBCDEE8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7D92275-AAEA-4768-95F0-2127CE6C949E}" type="datetimeFigureOut">
              <a:rPr lang="en-US" smtClean="0"/>
              <a:pPr>
                <a:defRPr/>
              </a:pPr>
              <a:t>6/4/2011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D126C4-F1B3-444C-8501-C349039F696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5DA72DA-5566-49DF-A294-0559090C612A}" type="datetimeFigureOut">
              <a:rPr lang="en-US" smtClean="0"/>
              <a:pPr>
                <a:defRPr/>
              </a:pPr>
              <a:t>6/4/2011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45473E-24F8-43D7-99C6-AB7FA777495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9FE77FA-C860-49A3-B97C-5CA011E51626}" type="datetimeFigureOut">
              <a:rPr lang="en-US" smtClean="0"/>
              <a:pPr>
                <a:defRPr/>
              </a:pPr>
              <a:t>6/4/2011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9B2B95-96E0-42F6-A9D1-0CB6FBA7312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pPr>
              <a:defRPr/>
            </a:pPr>
            <a:fld id="{F934D8D0-17FF-4EFA-B646-84A3D54DDE62}" type="datetimeFigureOut">
              <a:rPr lang="en-US" smtClean="0"/>
              <a:pPr>
                <a:defRPr/>
              </a:pPr>
              <a:t>6/4/2011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pPr>
              <a:defRPr/>
            </a:pPr>
            <a:fld id="{BD9296FF-547C-4ED3-B082-2830820853B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>
              <a:defRPr/>
            </a:pPr>
            <a:fld id="{15942040-786F-48B9-85DF-2F38A900C966}" type="datetimeFigureOut">
              <a:rPr lang="en-US" smtClean="0"/>
              <a:pPr>
                <a:defRPr/>
              </a:pPr>
              <a:t>6/4/2011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>
              <a:defRPr/>
            </a:pPr>
            <a:fld id="{883AB3C6-BE4E-44BD-AA93-F10D57E4A54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</p:sldLayoutIdLst>
  <p:transition>
    <p:random/>
  </p:transition>
  <p:txStyles>
    <p:titleStyle>
      <a:lvl1pPr algn="ctr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khurasan.edu.af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ctrTitle"/>
          </p:nvPr>
        </p:nvSpPr>
        <p:spPr>
          <a:xfrm>
            <a:off x="609600" y="1447800"/>
            <a:ext cx="8001000" cy="1851025"/>
          </a:xfrm>
        </p:spPr>
        <p:txBody>
          <a:bodyPr>
            <a:noAutofit/>
          </a:bodyPr>
          <a:lstStyle/>
          <a:p>
            <a:pPr algn="l"/>
            <a:r>
              <a:rPr lang="en-US" sz="3200" dirty="0" smtClean="0"/>
              <a:t>Development of the Higher Education System in Afghanistan for the Past 10 Years and the Current Challenges</a:t>
            </a:r>
            <a:br>
              <a:rPr lang="en-US" sz="3200" dirty="0" smtClean="0"/>
            </a:br>
            <a:endParaRPr lang="en-US" sz="3200" dirty="0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90800" y="3200400"/>
            <a:ext cx="6400800" cy="12954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b="1" dirty="0" smtClean="0">
                <a:solidFill>
                  <a:schemeClr val="tx1"/>
                </a:solidFill>
              </a:rPr>
              <a:t>Prof. Tariq </a:t>
            </a:r>
            <a:r>
              <a:rPr lang="en-US" sz="2800" b="1" dirty="0" err="1" smtClean="0">
                <a:solidFill>
                  <a:schemeClr val="tx1"/>
                </a:solidFill>
              </a:rPr>
              <a:t>Kamal</a:t>
            </a:r>
            <a:r>
              <a:rPr lang="en-US" sz="2800" b="1" dirty="0" smtClean="0">
                <a:solidFill>
                  <a:schemeClr val="tx1"/>
                </a:solidFill>
              </a:rPr>
              <a:t>, Rector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b="1" dirty="0" smtClean="0">
                <a:solidFill>
                  <a:schemeClr val="tx1"/>
                </a:solidFill>
              </a:rPr>
              <a:t>Khurasan Institute of Higher Education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b="1" dirty="0" smtClean="0">
                <a:solidFill>
                  <a:schemeClr val="tx1"/>
                </a:solidFill>
              </a:rPr>
              <a:t>Jalalabad, Afghanistan</a:t>
            </a:r>
          </a:p>
        </p:txBody>
      </p:sp>
      <p:pic>
        <p:nvPicPr>
          <p:cNvPr id="4" name="Picture 3" descr="Khurasan logo smal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2000" y="3048000"/>
            <a:ext cx="1771650" cy="1680139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066800"/>
          </a:xfrm>
        </p:spPr>
        <p:txBody>
          <a:bodyPr>
            <a:normAutofit/>
          </a:bodyPr>
          <a:lstStyle/>
          <a:p>
            <a:r>
              <a:rPr lang="en-US" dirty="0" smtClean="0"/>
              <a:t>Current Government Initiatives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Current government has taken the following steps in development of higher education system.</a:t>
            </a:r>
          </a:p>
          <a:p>
            <a:pPr lvl="1"/>
            <a:r>
              <a:rPr lang="en-US" dirty="0" smtClean="0"/>
              <a:t>Establishing new public and private  universities  across the entire country</a:t>
            </a:r>
          </a:p>
          <a:p>
            <a:pPr lvl="1"/>
            <a:r>
              <a:rPr lang="en-US" dirty="0" smtClean="0"/>
              <a:t>Higher educational institutes are functioning in 18 provinces of Afghanistan</a:t>
            </a:r>
          </a:p>
          <a:p>
            <a:pPr lvl="1"/>
            <a:r>
              <a:rPr lang="en-US" dirty="0" smtClean="0"/>
              <a:t>Improvement in infrastructure for educational institutes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872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Current Government Initiatives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438912" lvl="1" indent="-320040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</a:pPr>
            <a:r>
              <a:rPr lang="en-US" sz="4100" dirty="0" smtClean="0"/>
              <a:t> Strategic Development Plan (2005-2015)</a:t>
            </a:r>
          </a:p>
          <a:p>
            <a:pPr lvl="1"/>
            <a:r>
              <a:rPr lang="en-US" sz="3100" dirty="0" smtClean="0"/>
              <a:t>Improving the standard of education</a:t>
            </a:r>
          </a:p>
          <a:p>
            <a:pPr lvl="1"/>
            <a:r>
              <a:rPr lang="en-US" sz="3100" dirty="0" smtClean="0"/>
              <a:t>Reforming the system and institutional growth, making institutions autonomous in financial and educational affairs.    </a:t>
            </a:r>
          </a:p>
          <a:p>
            <a:pPr lvl="1"/>
            <a:r>
              <a:rPr lang="en-US" sz="3100" dirty="0" smtClean="0"/>
              <a:t>Access to higher education by encouraging the private sector to establish institutions and setting up new public sector institutions.</a:t>
            </a:r>
          </a:p>
          <a:p>
            <a:pPr lvl="1"/>
            <a:r>
              <a:rPr lang="en-US" sz="3100" dirty="0" smtClean="0"/>
              <a:t>Providing financial resources through </a:t>
            </a:r>
            <a:br>
              <a:rPr lang="en-US" sz="3100" dirty="0" smtClean="0"/>
            </a:br>
            <a:r>
              <a:rPr lang="en-US" sz="3100" dirty="0" smtClean="0"/>
              <a:t>different means and resources.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229600" cy="4953000"/>
          </a:xfr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>Enactment of new laws for the better administration of higher education system and for adapting it to the standard of the developed countries. </a:t>
            </a:r>
            <a:br>
              <a:rPr lang="en-US" sz="2400" dirty="0" smtClean="0">
                <a:solidFill>
                  <a:schemeClr val="tx1"/>
                </a:solidFill>
              </a:rPr>
            </a:br>
            <a:endParaRPr lang="en-US" sz="2400" dirty="0" smtClean="0">
              <a:solidFill>
                <a:schemeClr val="tx1"/>
              </a:solidFill>
            </a:endParaRPr>
          </a:p>
          <a:p>
            <a:r>
              <a:rPr lang="en-US" sz="2400" dirty="0" smtClean="0">
                <a:solidFill>
                  <a:schemeClr val="tx1"/>
                </a:solidFill>
              </a:rPr>
              <a:t>Introduction of credit system to some public universities and all private universities</a:t>
            </a:r>
            <a:br>
              <a:rPr lang="en-US" sz="2400" dirty="0" smtClean="0">
                <a:solidFill>
                  <a:schemeClr val="tx1"/>
                </a:solidFill>
              </a:rPr>
            </a:br>
            <a:endParaRPr lang="en-US" sz="2400" dirty="0" smtClean="0">
              <a:solidFill>
                <a:schemeClr val="tx1"/>
              </a:solidFill>
            </a:endParaRPr>
          </a:p>
          <a:p>
            <a:r>
              <a:rPr lang="en-US" sz="2400" dirty="0" smtClean="0">
                <a:solidFill>
                  <a:schemeClr val="tx1"/>
                </a:solidFill>
              </a:rPr>
              <a:t>Development of six laboratories in the engineering , agriculture, veterinary, science and some other departments of different universities with the cooperation of United States,  Japan,  France and German.   </a:t>
            </a:r>
          </a:p>
          <a:p>
            <a:endParaRPr lang="en-US" sz="2400" dirty="0" smtClean="0">
              <a:solidFill>
                <a:schemeClr val="tx1"/>
              </a:solidFill>
            </a:endParaRPr>
          </a:p>
          <a:p>
            <a:r>
              <a:rPr lang="en-US" sz="2400" dirty="0" smtClean="0">
                <a:solidFill>
                  <a:schemeClr val="tx1"/>
                </a:solidFill>
              </a:rPr>
              <a:t>Revision and upgrading of curriculum</a:t>
            </a:r>
          </a:p>
          <a:p>
            <a:endParaRPr lang="en-US" sz="2400" dirty="0">
              <a:solidFill>
                <a:schemeClr val="accent2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118872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Current Government Initiatives (cont.)</a:t>
            </a:r>
            <a:endParaRPr 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752600"/>
            <a:ext cx="8229600" cy="3733800"/>
          </a:xfrm>
        </p:spPr>
        <p:txBody>
          <a:bodyPr>
            <a:normAutofit/>
          </a:bodyPr>
          <a:lstStyle/>
          <a:p>
            <a:pPr marL="624078" indent="-514350">
              <a:buAutoNum type="arabicPeriod"/>
            </a:pPr>
            <a:r>
              <a:rPr lang="en-US" sz="2800" dirty="0" smtClean="0"/>
              <a:t>Germany and USA (Kabul Uni.) </a:t>
            </a:r>
          </a:p>
          <a:p>
            <a:pPr marL="624078" indent="-514350">
              <a:buAutoNum type="arabicPeriod"/>
            </a:pPr>
            <a:r>
              <a:rPr lang="en-US" sz="2800" dirty="0" smtClean="0"/>
              <a:t>Japan, France and USA(Kabul Medical Uni.)</a:t>
            </a:r>
          </a:p>
          <a:p>
            <a:pPr marL="624078" indent="-514350">
              <a:buAutoNum type="arabicPeriod"/>
            </a:pPr>
            <a:r>
              <a:rPr lang="en-US" sz="2800" dirty="0" smtClean="0"/>
              <a:t>Japan and USA(Kabul Education Uni.)</a:t>
            </a:r>
          </a:p>
          <a:p>
            <a:pPr marL="624078" indent="-514350">
              <a:buAutoNum type="arabicPeriod"/>
            </a:pPr>
            <a:r>
              <a:rPr lang="en-US" sz="2800" dirty="0" smtClean="0"/>
              <a:t>Germany (Heart Uni.)</a:t>
            </a:r>
          </a:p>
          <a:p>
            <a:pPr marL="624078" indent="-514350">
              <a:buAutoNum type="arabicPeriod"/>
            </a:pPr>
            <a:r>
              <a:rPr lang="en-US" sz="2800" dirty="0" smtClean="0"/>
              <a:t>Pakistan, Germany, USA (Balkh Uni.)</a:t>
            </a:r>
          </a:p>
          <a:p>
            <a:pPr marL="624078" indent="-514350">
              <a:buAutoNum type="arabicPeriod"/>
            </a:pPr>
            <a:r>
              <a:rPr lang="en-US" sz="2800" dirty="0" smtClean="0"/>
              <a:t>Switzerland ( </a:t>
            </a:r>
            <a:r>
              <a:rPr lang="en-US" sz="2800" dirty="0" err="1" smtClean="0"/>
              <a:t>Bamyan</a:t>
            </a:r>
            <a:r>
              <a:rPr lang="en-US" sz="2800" dirty="0" smtClean="0"/>
              <a:t> Uni.)</a:t>
            </a:r>
          </a:p>
          <a:p>
            <a:pPr marL="624078" indent="-514350">
              <a:buAutoNum type="arabicPeriod"/>
            </a:pPr>
            <a:r>
              <a:rPr lang="en-US" sz="2800" dirty="0" smtClean="0"/>
              <a:t>Germany (</a:t>
            </a:r>
            <a:r>
              <a:rPr lang="en-US" sz="2800" dirty="0" err="1" smtClean="0"/>
              <a:t>Khost</a:t>
            </a:r>
            <a:r>
              <a:rPr lang="en-US" sz="2800" dirty="0" smtClean="0"/>
              <a:t> Uni.)</a:t>
            </a:r>
          </a:p>
          <a:p>
            <a:pPr marL="624078" indent="-514350">
              <a:buAutoNum type="arabicPeriod"/>
            </a:pPr>
            <a:r>
              <a:rPr lang="en-US" sz="2800" dirty="0" smtClean="0"/>
              <a:t>Germany (</a:t>
            </a:r>
            <a:r>
              <a:rPr lang="en-US" sz="2800" dirty="0" err="1" smtClean="0"/>
              <a:t>Parwan</a:t>
            </a:r>
            <a:r>
              <a:rPr lang="en-US" sz="2800" dirty="0" smtClean="0"/>
              <a:t> </a:t>
            </a:r>
            <a:r>
              <a:rPr lang="en-US" sz="2800" dirty="0" err="1" smtClean="0"/>
              <a:t>Uni</a:t>
            </a:r>
            <a:r>
              <a:rPr lang="en-US" sz="2800" dirty="0" smtClean="0"/>
              <a:t>)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118872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en-US" sz="4800" dirty="0" smtClean="0"/>
              <a:t>Collaboration with universities of other countries</a:t>
            </a:r>
            <a:endParaRPr 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24078" indent="-514350"/>
            <a:r>
              <a:rPr lang="en-US" dirty="0" smtClean="0"/>
              <a:t>Focus of Teaching Department.</a:t>
            </a:r>
          </a:p>
          <a:p>
            <a:pPr marL="914400" indent="-228600">
              <a:buFont typeface="+mj-lt"/>
              <a:buAutoNum type="arabicPeriod"/>
            </a:pPr>
            <a:r>
              <a:rPr lang="en-US" dirty="0" smtClean="0"/>
              <a:t> Reassigning former faculty members</a:t>
            </a:r>
          </a:p>
          <a:p>
            <a:pPr marL="914400" indent="-228600">
              <a:buFont typeface="+mj-lt"/>
              <a:buAutoNum type="arabicPeriod"/>
            </a:pPr>
            <a:r>
              <a:rPr lang="en-US" dirty="0" smtClean="0"/>
              <a:t> Raising the salaries of the faculty members</a:t>
            </a:r>
          </a:p>
          <a:p>
            <a:pPr marL="914400" indent="-228600">
              <a:buFont typeface="+mj-lt"/>
              <a:buAutoNum type="arabicPeriod"/>
            </a:pPr>
            <a:r>
              <a:rPr lang="en-US" dirty="0" smtClean="0"/>
              <a:t> Providing scholarship for faculty members</a:t>
            </a:r>
          </a:p>
          <a:p>
            <a:pPr marL="624078" indent="-514350">
              <a:buNone/>
            </a:pPr>
            <a:r>
              <a:rPr lang="en-US" dirty="0" smtClean="0"/>
              <a:t>    </a:t>
            </a:r>
          </a:p>
          <a:p>
            <a:pPr marL="624078" indent="-514350">
              <a:buNone/>
            </a:pPr>
            <a:r>
              <a:rPr lang="en-US" dirty="0" smtClean="0"/>
              <a:t>                                                          </a:t>
            </a:r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1026" name="Picture 2" descr="C:\Users\Tariq Kamal\Desktop\imagesCAHOXSR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4495800"/>
            <a:ext cx="2762250" cy="1657350"/>
          </a:xfrm>
          <a:prstGeom prst="rect">
            <a:avLst/>
          </a:prstGeom>
          <a:noFill/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118872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Current Government Initiatives (cont.)</a:t>
            </a:r>
            <a:endParaRPr 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Management  Information System</a:t>
            </a:r>
            <a:endParaRPr lang="en-US" dirty="0"/>
          </a:p>
        </p:txBody>
      </p:sp>
      <p:pic>
        <p:nvPicPr>
          <p:cNvPr id="4" name="Picture 2" descr="http://www.imi-groups.com/IMI/images/ph-imi-services-in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2895600"/>
            <a:ext cx="4095750" cy="2933701"/>
          </a:xfrm>
          <a:prstGeom prst="rect">
            <a:avLst/>
          </a:prstGeom>
          <a:noFill/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118872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Current Government Initiatives (cont.)</a:t>
            </a:r>
            <a:endParaRPr lang="en-US" dirty="0"/>
          </a:p>
        </p:txBody>
      </p:sp>
    </p:spTree>
  </p:cSld>
  <p:clrMapOvr>
    <a:masterClrMapping/>
  </p:clrMapOvr>
  <p:transition>
    <p:random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 and Expectations</a:t>
            </a:r>
            <a:endParaRPr lang="en-US" dirty="0"/>
          </a:p>
        </p:txBody>
      </p:sp>
      <p:pic>
        <p:nvPicPr>
          <p:cNvPr id="1029" name="Picture 5" descr="C:\Users\Parisa\AppData\Local\Microsoft\Windows\Temporary Internet Files\Content.IE5\6CODX6I4\MM900303472[1]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1676400"/>
            <a:ext cx="3657600" cy="4235116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 and Expectations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Professional Aspects:</a:t>
            </a:r>
          </a:p>
          <a:p>
            <a:pPr lvl="1"/>
            <a:r>
              <a:rPr lang="en-US" dirty="0" smtClean="0"/>
              <a:t>Standard of education</a:t>
            </a:r>
          </a:p>
          <a:p>
            <a:pPr lvl="2"/>
            <a:r>
              <a:rPr lang="en-US" dirty="0" smtClean="0"/>
              <a:t>Syllabus and textbooks</a:t>
            </a:r>
            <a:endParaRPr lang="en-US" dirty="0"/>
          </a:p>
          <a:p>
            <a:pPr lvl="2"/>
            <a:r>
              <a:rPr lang="en-US" dirty="0" smtClean="0"/>
              <a:t>Shortage of competent teachers</a:t>
            </a:r>
          </a:p>
          <a:p>
            <a:pPr lvl="1"/>
            <a:r>
              <a:rPr lang="en-US" dirty="0" smtClean="0"/>
              <a:t>Weak </a:t>
            </a:r>
            <a:r>
              <a:rPr lang="en-US" dirty="0" smtClean="0"/>
              <a:t>infrastructure</a:t>
            </a:r>
          </a:p>
          <a:p>
            <a:pPr lvl="1"/>
            <a:r>
              <a:rPr lang="en-US" dirty="0" smtClean="0"/>
              <a:t>Insufficient resources for education and their utilization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252728"/>
          </a:xfrm>
        </p:spPr>
        <p:txBody>
          <a:bodyPr>
            <a:noAutofit/>
          </a:bodyPr>
          <a:lstStyle/>
          <a:p>
            <a:r>
              <a:rPr lang="en-US" sz="4400" dirty="0" smtClean="0"/>
              <a:t>Euro-Asia Cooperation in </a:t>
            </a:r>
            <a:br>
              <a:rPr lang="en-US" sz="4400" dirty="0" smtClean="0"/>
            </a:br>
            <a:r>
              <a:rPr lang="en-US" sz="4400" dirty="0" smtClean="0"/>
              <a:t>Higher Education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Silk Road</a:t>
            </a:r>
            <a:r>
              <a:rPr lang="en-US" dirty="0" smtClean="0"/>
              <a:t> can support </a:t>
            </a:r>
            <a:r>
              <a:rPr lang="en-US" dirty="0" smtClean="0"/>
              <a:t>Afghanistan in the following aspects.</a:t>
            </a:r>
          </a:p>
          <a:p>
            <a:pPr lvl="1"/>
            <a:r>
              <a:rPr lang="en-US" dirty="0" smtClean="0"/>
              <a:t>Development of long term education policies</a:t>
            </a:r>
          </a:p>
          <a:p>
            <a:pPr lvl="1"/>
            <a:r>
              <a:rPr lang="en-US" dirty="0" smtClean="0"/>
              <a:t>Curriculum updating according to international standards</a:t>
            </a:r>
          </a:p>
          <a:p>
            <a:pPr lvl="1"/>
            <a:r>
              <a:rPr lang="en-US" dirty="0" smtClean="0"/>
              <a:t>Resources (electronic library access, books, audio and video material)</a:t>
            </a:r>
          </a:p>
          <a:p>
            <a:pPr lvl="1"/>
            <a:r>
              <a:rPr lang="en-US" dirty="0" smtClean="0"/>
              <a:t>Establishing teacher resource centers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/>
              <a:t>Student career counseling</a:t>
            </a:r>
          </a:p>
          <a:p>
            <a:pPr lvl="1"/>
            <a:r>
              <a:rPr lang="en-US" dirty="0" smtClean="0"/>
              <a:t>Credit transfer program</a:t>
            </a:r>
          </a:p>
          <a:p>
            <a:pPr lvl="1"/>
            <a:r>
              <a:rPr lang="en-US" dirty="0" smtClean="0"/>
              <a:t>Scholarships</a:t>
            </a:r>
          </a:p>
          <a:p>
            <a:pPr lvl="1"/>
            <a:r>
              <a:rPr lang="en-US" dirty="0" smtClean="0"/>
              <a:t>Affiliation and accreditation</a:t>
            </a:r>
          </a:p>
          <a:p>
            <a:pPr lvl="1"/>
            <a:r>
              <a:rPr lang="en-US" dirty="0" smtClean="0"/>
              <a:t>Investment in higher education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252728"/>
          </a:xfrm>
        </p:spPr>
        <p:txBody>
          <a:bodyPr>
            <a:noAutofit/>
          </a:bodyPr>
          <a:lstStyle/>
          <a:p>
            <a:r>
              <a:rPr lang="en-US" sz="4400" dirty="0" smtClean="0"/>
              <a:t>Euro-Asia Cooperation in </a:t>
            </a:r>
            <a:br>
              <a:rPr lang="en-US" sz="4400" dirty="0" smtClean="0"/>
            </a:br>
            <a:r>
              <a:rPr lang="en-US" sz="4400" dirty="0" smtClean="0"/>
              <a:t>Higher Education</a:t>
            </a:r>
            <a:endParaRPr lang="en-US" sz="4400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tile tx="-12700" ty="-3810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Agenda</a:t>
            </a:r>
          </a:p>
        </p:txBody>
      </p:sp>
      <p:sp>
        <p:nvSpPr>
          <p:cNvPr id="8194" name="Content Placeholder 2"/>
          <p:cNvSpPr>
            <a:spLocks noGrp="1"/>
          </p:cNvSpPr>
          <p:nvPr>
            <p:ph idx="1"/>
          </p:nvPr>
        </p:nvSpPr>
        <p:spPr>
          <a:xfrm>
            <a:off x="609600" y="1981200"/>
            <a:ext cx="8229600" cy="4191000"/>
          </a:xfrm>
        </p:spPr>
        <p:txBody>
          <a:bodyPr/>
          <a:lstStyle/>
          <a:p>
            <a:r>
              <a:rPr lang="en-US" dirty="0" smtClean="0">
                <a:solidFill>
                  <a:sysClr val="windowText" lastClr="000000"/>
                </a:solidFill>
              </a:rPr>
              <a:t>Introduction</a:t>
            </a:r>
          </a:p>
          <a:p>
            <a:r>
              <a:rPr lang="en-US" dirty="0" smtClean="0">
                <a:solidFill>
                  <a:sysClr val="windowText" lastClr="000000"/>
                </a:solidFill>
              </a:rPr>
              <a:t>Higher Education in Afghanistan</a:t>
            </a:r>
          </a:p>
          <a:p>
            <a:r>
              <a:rPr lang="en-US" dirty="0" smtClean="0">
                <a:solidFill>
                  <a:sysClr val="windowText" lastClr="000000"/>
                </a:solidFill>
              </a:rPr>
              <a:t>Current Government Initiatives</a:t>
            </a:r>
          </a:p>
          <a:p>
            <a:r>
              <a:rPr lang="en-US" dirty="0" smtClean="0">
                <a:solidFill>
                  <a:sysClr val="windowText" lastClr="000000"/>
                </a:solidFill>
              </a:rPr>
              <a:t>Challenges and Expectations</a:t>
            </a:r>
          </a:p>
          <a:p>
            <a:r>
              <a:rPr lang="en-US" dirty="0" smtClean="0">
                <a:solidFill>
                  <a:sysClr val="windowText" lastClr="000000"/>
                </a:solidFill>
              </a:rPr>
              <a:t>Euro-Asia Cooperation in Higher Education</a:t>
            </a:r>
          </a:p>
          <a:p>
            <a:r>
              <a:rPr lang="en-US" dirty="0" smtClean="0">
                <a:solidFill>
                  <a:sysClr val="windowText" lastClr="000000"/>
                </a:solidFill>
              </a:rPr>
              <a:t>Conclusion</a:t>
            </a:r>
          </a:p>
          <a:p>
            <a:endParaRPr lang="en-US" dirty="0" smtClean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1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1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1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 build="allAtOnce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/>
              <a:t>Internship programs for fresh graduates in Afghanistan</a:t>
            </a:r>
          </a:p>
          <a:p>
            <a:pPr lvl="1"/>
            <a:r>
              <a:rPr lang="en-US" dirty="0" smtClean="0"/>
              <a:t>Promotion of private sector universities—specifically eastern Afghanistan</a:t>
            </a:r>
          </a:p>
          <a:p>
            <a:pPr lvl="1"/>
            <a:r>
              <a:rPr lang="en-US" dirty="0" smtClean="0"/>
              <a:t>Improvement in teaching methodologies through training</a:t>
            </a:r>
          </a:p>
          <a:p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252728"/>
          </a:xfrm>
        </p:spPr>
        <p:txBody>
          <a:bodyPr>
            <a:noAutofit/>
          </a:bodyPr>
          <a:lstStyle/>
          <a:p>
            <a:r>
              <a:rPr lang="en-US" sz="4400" dirty="0" smtClean="0"/>
              <a:t>Euro-Asia Cooperation in </a:t>
            </a:r>
            <a:br>
              <a:rPr lang="en-US" sz="4400" dirty="0" smtClean="0"/>
            </a:br>
            <a:r>
              <a:rPr lang="en-US" sz="4400" dirty="0" smtClean="0"/>
              <a:t>Higher Education</a:t>
            </a:r>
            <a:endParaRPr lang="en-US" sz="4400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37191"/>
            <a:ext cx="8229600" cy="2796809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4000" dirty="0" smtClean="0"/>
              <a:t>Ahmad Tariq </a:t>
            </a:r>
            <a:r>
              <a:rPr lang="en-US" sz="4000" dirty="0" err="1" smtClean="0"/>
              <a:t>Kamal</a:t>
            </a:r>
            <a:r>
              <a:rPr lang="en-US" sz="4000" dirty="0" smtClean="0"/>
              <a:t>, Rector</a:t>
            </a:r>
          </a:p>
          <a:p>
            <a:pPr algn="ctr">
              <a:buNone/>
            </a:pPr>
            <a:r>
              <a:rPr lang="en-US" sz="4000" dirty="0" smtClean="0">
                <a:hlinkClick r:id="rId2"/>
              </a:rPr>
              <a:t>www.khurasan.edu.af</a:t>
            </a:r>
            <a:endParaRPr lang="en-US" sz="4000" dirty="0" smtClean="0"/>
          </a:p>
          <a:p>
            <a:pPr algn="ctr">
              <a:buNone/>
            </a:pPr>
            <a:r>
              <a:rPr lang="en-US" sz="4000" dirty="0" smtClean="0"/>
              <a:t>Email: atkamal@khurasan.org</a:t>
            </a:r>
            <a:endParaRPr lang="en-US" sz="4000" dirty="0"/>
          </a:p>
        </p:txBody>
      </p:sp>
    </p:spTree>
  </p:cSld>
  <p:clrMapOvr>
    <a:masterClrMapping/>
  </p:clrMapOvr>
  <p:transition>
    <p:rand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066800"/>
          </a:xfrm>
        </p:spPr>
        <p:txBody>
          <a:bodyPr/>
          <a:lstStyle/>
          <a:p>
            <a:pPr algn="ctr"/>
            <a:r>
              <a:rPr lang="en-US" dirty="0" smtClean="0"/>
              <a:t>Introduction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410200" cy="45259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Higher education is important for the development of any nation.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The 21</a:t>
            </a:r>
            <a:r>
              <a:rPr lang="en-US" baseline="30000" dirty="0" smtClean="0"/>
              <a:t>st</a:t>
            </a:r>
            <a:r>
              <a:rPr lang="en-US" dirty="0" smtClean="0"/>
              <a:t> century requires a highly skilled workforce, thus developing countries must focus on their higher education systems in order to compete successfully.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Afghanistan at this renovating stage needs a strong support from international community. </a:t>
            </a:r>
            <a:endParaRPr lang="en-US" dirty="0"/>
          </a:p>
        </p:txBody>
      </p:sp>
      <p:pic>
        <p:nvPicPr>
          <p:cNvPr id="29698" name="Picture 2" descr="http://www.ghalib.edu.af/UniImages/kankor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57900" y="2362200"/>
            <a:ext cx="2857500" cy="2381250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229600" cy="1066800"/>
          </a:xfrm>
        </p:spPr>
        <p:txBody>
          <a:bodyPr>
            <a:normAutofit/>
          </a:bodyPr>
          <a:lstStyle/>
          <a:p>
            <a:r>
              <a:rPr lang="en-US" dirty="0" smtClean="0"/>
              <a:t>Higher Education in Afghanistan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325112"/>
          </a:xfrm>
        </p:spPr>
        <p:txBody>
          <a:bodyPr/>
          <a:lstStyle/>
          <a:p>
            <a:r>
              <a:rPr lang="en-US" dirty="0" smtClean="0"/>
              <a:t>Higher education started in Afghanistan in 1932 and continued progressing until 1992.</a:t>
            </a:r>
          </a:p>
          <a:p>
            <a:endParaRPr lang="en-US" dirty="0" smtClean="0"/>
          </a:p>
          <a:p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600200" y="2895600"/>
          <a:ext cx="6096000" cy="29718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143000"/>
                <a:gridCol w="4953000"/>
              </a:tblGrid>
              <a:tr h="33005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Year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Universities / Institutions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3005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1932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Faculty</a:t>
                      </a:r>
                      <a:r>
                        <a:rPr lang="en-US" baseline="0" dirty="0" smtClean="0"/>
                        <a:t> of Physical Education</a:t>
                      </a:r>
                      <a:endParaRPr lang="en-US" dirty="0"/>
                    </a:p>
                  </a:txBody>
                  <a:tcPr/>
                </a:tc>
              </a:tr>
              <a:tr h="33005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1946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Kabul</a:t>
                      </a:r>
                      <a:r>
                        <a:rPr lang="en-US" baseline="0" dirty="0" smtClean="0"/>
                        <a:t> University</a:t>
                      </a:r>
                      <a:endParaRPr lang="en-US" dirty="0"/>
                    </a:p>
                  </a:txBody>
                  <a:tcPr/>
                </a:tc>
              </a:tr>
              <a:tr h="33005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1963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Nangarhar</a:t>
                      </a:r>
                      <a:r>
                        <a:rPr lang="en-US" baseline="0" dirty="0" smtClean="0"/>
                        <a:t> University</a:t>
                      </a:r>
                      <a:endParaRPr lang="en-US" dirty="0"/>
                    </a:p>
                  </a:txBody>
                  <a:tcPr/>
                </a:tc>
              </a:tr>
              <a:tr h="33005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1969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Polytechnical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Univesity</a:t>
                      </a:r>
                      <a:r>
                        <a:rPr lang="en-US" baseline="0" dirty="0" smtClean="0"/>
                        <a:t>, Kabul</a:t>
                      </a:r>
                      <a:endParaRPr lang="en-US" dirty="0"/>
                    </a:p>
                  </a:txBody>
                  <a:tcPr/>
                </a:tc>
              </a:tr>
              <a:tr h="33005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1977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Ministry</a:t>
                      </a:r>
                      <a:r>
                        <a:rPr lang="en-US" baseline="0" dirty="0" smtClean="0"/>
                        <a:t> of Higher Education </a:t>
                      </a:r>
                      <a:endParaRPr lang="en-US" dirty="0"/>
                    </a:p>
                  </a:txBody>
                  <a:tcPr/>
                </a:tc>
              </a:tr>
              <a:tr h="33005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1987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Balkh University, </a:t>
                      </a:r>
                      <a:r>
                        <a:rPr lang="en-US" dirty="0" err="1" smtClean="0"/>
                        <a:t>Mazar</a:t>
                      </a:r>
                      <a:r>
                        <a:rPr lang="en-US" dirty="0" smtClean="0"/>
                        <a:t>-e-</a:t>
                      </a:r>
                      <a:r>
                        <a:rPr lang="en-US" dirty="0" err="1" smtClean="0"/>
                        <a:t>sharif</a:t>
                      </a:r>
                      <a:endParaRPr lang="en-US" dirty="0"/>
                    </a:p>
                  </a:txBody>
                  <a:tcPr/>
                </a:tc>
              </a:tr>
              <a:tr h="41148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1990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Kandahar</a:t>
                      </a:r>
                      <a:r>
                        <a:rPr lang="en-US" baseline="0" dirty="0" smtClean="0"/>
                        <a:t> University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066800"/>
          </a:xfrm>
        </p:spPr>
        <p:txBody>
          <a:bodyPr/>
          <a:lstStyle/>
          <a:p>
            <a:r>
              <a:rPr lang="en-US" dirty="0" smtClean="0"/>
              <a:t>Taliban and Mujahidin Era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The higher education institutions which were already in a lamentable condition worsened under the Taliban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Only 7 out of the 14 universities were in operation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Main problems included shortage of competent professors and financial constraints</a:t>
            </a:r>
          </a:p>
          <a:p>
            <a:pPr>
              <a:buNone/>
            </a:pP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066800"/>
          </a:xfrm>
        </p:spPr>
        <p:txBody>
          <a:bodyPr>
            <a:normAutofit/>
          </a:bodyPr>
          <a:lstStyle/>
          <a:p>
            <a:r>
              <a:rPr lang="en-US" dirty="0" smtClean="0"/>
              <a:t>Development from 2001-2011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According to a survey in 2009, there were nineteen(19) public sector universities which accommodate 45,200 students.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Now there are 24 public universities, which accommodate almost 70,000 students.</a:t>
            </a:r>
            <a:br>
              <a:rPr lang="en-US" dirty="0" smtClean="0"/>
            </a:br>
            <a:r>
              <a:rPr lang="en-US" dirty="0" smtClean="0"/>
              <a:t> </a:t>
            </a:r>
          </a:p>
          <a:p>
            <a:r>
              <a:rPr lang="en-US" dirty="0"/>
              <a:t> </a:t>
            </a:r>
            <a:r>
              <a:rPr lang="en-US" dirty="0" smtClean="0"/>
              <a:t>There are 41 private institutions of higher education which accommodate almost 26,000 students. 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The in-take of higher education institution are increasing each year . </a:t>
            </a:r>
          </a:p>
          <a:p>
            <a:endParaRPr 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Current Government:  </a:t>
            </a:r>
            <a:br>
              <a:rPr lang="en-US" dirty="0" smtClean="0"/>
            </a:br>
            <a:r>
              <a:rPr lang="en-US" sz="4000" dirty="0" smtClean="0"/>
              <a:t>Educational Growth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32888"/>
            <a:ext cx="8229600" cy="4325112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graphicFrame>
        <p:nvGraphicFramePr>
          <p:cNvPr id="4" name="Chart 3"/>
          <p:cNvGraphicFramePr/>
          <p:nvPr/>
        </p:nvGraphicFramePr>
        <p:xfrm>
          <a:off x="1219200" y="1600200"/>
          <a:ext cx="6781800" cy="4343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600200" y="5998464"/>
            <a:ext cx="563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2007:  19% of total students enrolled were women</a:t>
            </a:r>
          </a:p>
          <a:p>
            <a:r>
              <a:rPr lang="en-US" dirty="0" smtClean="0"/>
              <a:t>Note:  Data not available for 2008-2010 </a:t>
            </a:r>
            <a:endParaRPr lang="en-US" dirty="0"/>
          </a:p>
        </p:txBody>
      </p:sp>
      <p:sp>
        <p:nvSpPr>
          <p:cNvPr id="6" name="Right Arrow 5"/>
          <p:cNvSpPr/>
          <p:nvPr/>
        </p:nvSpPr>
        <p:spPr>
          <a:xfrm rot="20193185">
            <a:off x="2755360" y="3328006"/>
            <a:ext cx="5504996" cy="711554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8229600" cy="1066800"/>
          </a:xfrm>
        </p:spPr>
        <p:txBody>
          <a:bodyPr>
            <a:normAutofit/>
          </a:bodyPr>
          <a:lstStyle/>
          <a:p>
            <a:r>
              <a:rPr lang="en-US" dirty="0" smtClean="0"/>
              <a:t>Institutional Growth: 2001-2011</a:t>
            </a:r>
            <a:endParaRPr lang="en-US" dirty="0"/>
          </a:p>
        </p:txBody>
      </p:sp>
      <p:graphicFrame>
        <p:nvGraphicFramePr>
          <p:cNvPr id="4" name="Chart 3"/>
          <p:cNvGraphicFramePr/>
          <p:nvPr/>
        </p:nvGraphicFramePr>
        <p:xfrm>
          <a:off x="533400" y="1600200"/>
          <a:ext cx="6096000" cy="4775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781800" y="1883664"/>
            <a:ext cx="27432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Before 2001</a:t>
            </a:r>
            <a:endParaRPr lang="en-US" sz="1600" dirty="0" smtClean="0"/>
          </a:p>
          <a:p>
            <a:r>
              <a:rPr lang="en-US" sz="1600" dirty="0" smtClean="0"/>
              <a:t>7 Universities</a:t>
            </a:r>
          </a:p>
          <a:p>
            <a:r>
              <a:rPr lang="en-US" sz="1600" dirty="0" smtClean="0"/>
              <a:t>5,000 Students</a:t>
            </a:r>
          </a:p>
          <a:p>
            <a:endParaRPr lang="en-US" sz="1600" dirty="0" smtClean="0"/>
          </a:p>
          <a:p>
            <a:r>
              <a:rPr lang="en-US" sz="2800" b="1" dirty="0" smtClean="0"/>
              <a:t>In 2007</a:t>
            </a:r>
            <a:r>
              <a:rPr lang="en-US" sz="1600" dirty="0" smtClean="0"/>
              <a:t>:</a:t>
            </a:r>
          </a:p>
          <a:p>
            <a:r>
              <a:rPr lang="en-US" sz="1600" dirty="0" smtClean="0"/>
              <a:t>19 Universities        </a:t>
            </a:r>
          </a:p>
          <a:p>
            <a:r>
              <a:rPr lang="en-US" sz="1600" dirty="0" smtClean="0"/>
              <a:t>45,200 Students</a:t>
            </a:r>
          </a:p>
          <a:p>
            <a:endParaRPr lang="en-US" sz="1600" dirty="0" smtClean="0"/>
          </a:p>
          <a:p>
            <a:r>
              <a:rPr lang="en-US" sz="2800" b="1" dirty="0" smtClean="0"/>
              <a:t>Currently</a:t>
            </a:r>
            <a:r>
              <a:rPr lang="en-US" sz="1600" dirty="0" smtClean="0"/>
              <a:t>:  </a:t>
            </a:r>
          </a:p>
          <a:p>
            <a:r>
              <a:rPr lang="en-US" sz="1600" dirty="0" smtClean="0"/>
              <a:t>24 Universities</a:t>
            </a:r>
          </a:p>
          <a:p>
            <a:r>
              <a:rPr lang="en-US" sz="1600" dirty="0" smtClean="0"/>
              <a:t>70,000</a:t>
            </a:r>
          </a:p>
          <a:p>
            <a:endParaRPr lang="en-US" sz="1600" dirty="0" smtClean="0"/>
          </a:p>
          <a:p>
            <a:endParaRPr lang="en-US" sz="1600" dirty="0" smtClean="0"/>
          </a:p>
          <a:p>
            <a:endParaRPr lang="en-US" sz="1600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/>
        </p:nvGraphicFramePr>
        <p:xfrm>
          <a:off x="304800" y="0"/>
          <a:ext cx="88392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33" ma:contentTypeDescription="Create a new document." ma:contentTypeScope="" ma:versionID="37d3ec2b48d53e45b233ad8f52fe1b11"/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/>
</file>

<file path=customXml/itemProps1.xml><?xml version="1.0" encoding="utf-8"?>
<ds:datastoreItem xmlns:ds="http://schemas.openxmlformats.org/officeDocument/2006/customXml" ds:itemID="{D194548D-8516-4D74-A7C3-19B3A68648C3}">
  <ds:schemaRefs>
    <ds:schemaRef ds:uri="http://schemas.microsoft.com/office/2006/metadata/contentType"/>
    <ds:schemaRef ds:uri="http://schemas.microsoft.com/office/2006/metadata/properties/metaAttributes"/>
  </ds:schemaRefs>
</ds:datastoreItem>
</file>

<file path=customXml/itemProps2.xml><?xml version="1.0" encoding="utf-8"?>
<ds:datastoreItem xmlns:ds="http://schemas.openxmlformats.org/officeDocument/2006/customXml" ds:itemID="{FA39284F-3E7E-4619-B227-396E2CB9BD6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9C9063F-8494-494F-9FFC-8D2075CBF2DA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970</TotalTime>
  <Words>578</Words>
  <Application>Microsoft Office PowerPoint</Application>
  <PresentationFormat>On-screen Show (4:3)</PresentationFormat>
  <Paragraphs>138</Paragraphs>
  <Slides>21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Module</vt:lpstr>
      <vt:lpstr>Development of the Higher Education System in Afghanistan for the Past 10 Years and the Current Challenges </vt:lpstr>
      <vt:lpstr>Agenda</vt:lpstr>
      <vt:lpstr>Introduction </vt:lpstr>
      <vt:lpstr>Higher Education in Afghanistan</vt:lpstr>
      <vt:lpstr>Taliban and Mujahidin Era</vt:lpstr>
      <vt:lpstr>Development from 2001-2011</vt:lpstr>
      <vt:lpstr>Current Government:   Educational Growth</vt:lpstr>
      <vt:lpstr>Institutional Growth: 2001-2011</vt:lpstr>
      <vt:lpstr>Slide 9</vt:lpstr>
      <vt:lpstr>Current Government Initiatives </vt:lpstr>
      <vt:lpstr>Current Government Initiatives (cont.)</vt:lpstr>
      <vt:lpstr>Current Government Initiatives (cont.)</vt:lpstr>
      <vt:lpstr>Collaboration with universities of other countries</vt:lpstr>
      <vt:lpstr>Current Government Initiatives (cont.)</vt:lpstr>
      <vt:lpstr>Current Government Initiatives (cont.)</vt:lpstr>
      <vt:lpstr>Challenges and Expectations</vt:lpstr>
      <vt:lpstr>Challenges and Expectations</vt:lpstr>
      <vt:lpstr>Euro-Asia Cooperation in  Higher Education</vt:lpstr>
      <vt:lpstr>Euro-Asia Cooperation in  Higher Education</vt:lpstr>
      <vt:lpstr>Euro-Asia Cooperation in  Higher Education</vt:lpstr>
      <vt:lpstr>Questions?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Euro-Asia Cooperation to Promote Higher Education in Afghanistan</dc:title>
  <dc:creator>Fawad Ali</dc:creator>
  <cp:lastModifiedBy>Tariq Kamal</cp:lastModifiedBy>
  <cp:revision>107</cp:revision>
  <dcterms:created xsi:type="dcterms:W3CDTF">2011-05-22T08:29:27Z</dcterms:created>
  <dcterms:modified xsi:type="dcterms:W3CDTF">2011-06-05T05:21:56Z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TC300002269990</vt:lpwstr>
  </property>
</Properties>
</file>