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DBAF2-4C6B-470A-AE78-FA3ED19E06B8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22650-BBA4-4711-9179-D5F5D347CCF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22650-BBA4-4711-9179-D5F5D347CCF9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CA99181-CA6A-490A-9F6A-BC72270442EC}" type="datetimeFigureOut">
              <a:rPr lang="tr-TR" smtClean="0"/>
              <a:pPr/>
              <a:t>25.05.2010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6F66AA-866E-4C29-84BF-1821331A3D8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tr/imgres?imgurl=http://llnmoodle.worc.ac.uk/portalmoodle/file.php/11/j0439404.jpg&amp;imgrefurl=http://llnmoodle.worc.ac.uk/portalmoodle/course/view.php?id=11&amp;usg=__izLCcnvKRdgGRL3VK1b3Tn6X1eY=&amp;h=904&amp;w=1050&amp;sz=472&amp;hl=tr&amp;start=48&amp;um=1&amp;itbs=1&amp;tbnid=Ewmj9os83R3n3M:&amp;tbnh=129&amp;tbnw=150&amp;prev=/images?q=higher+education&amp;start=36&amp;um=1&amp;hl=tr&amp;sa=N&amp;rlz=1T4ADBR_enTR317TR318&amp;ndsp=18&amp;tbs=isch:1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hyperlink" Target="http://www.google.com.tr/imgres?imgurl=http://highereducationquestionmark.com/wp-content/themes/thesis_16/custom/rotator/HIgherEducationQuestionmark.jpg&amp;imgrefurl=http://highereducationquestionmark.com/&amp;usg=__awPV__OVjrBgMRenwHxiWmPPlQs=&amp;h=720&amp;w=476&amp;sz=37&amp;hl=tr&amp;start=138&amp;um=1&amp;itbs=1&amp;tbnid=T_yDsK0yf1cfKM:&amp;tbnh=140&amp;tbnw=93&amp;prev=/images?q=higher+education&amp;start=126&amp;um=1&amp;hl=tr&amp;sa=N&amp;rlz=1T4ADBR_enTR317TR318&amp;ndsp=18&amp;tbs=isch:1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www.google.com.tr/imgres?imgurl=http://discoverwesthaven.com/wp-content/uploads/2008/09/peggi000005510521small.jpg&amp;imgrefurl=http://discoverwesthaven.com/live-work-play/live/higher-education/higher-education/&amp;usg=__7qYfeAVDITSdmeuBaaeEMLl3CCE=&amp;h=655&amp;w=437&amp;sz=91&amp;hl=tr&amp;start=51&amp;um=1&amp;itbs=1&amp;tbnid=OCK4AnwDXTKgEM:&amp;tbnh=138&amp;tbnw=92&amp;prev=/images?q=picture+higher+education&amp;start=36&amp;um=1&amp;hl=tr&amp;sa=N&amp;rlz=1T4ADBR_enTR317TR318&amp;ndsp=18&amp;tbs=isch:1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jpeg"/><Relationship Id="rId4" Type="http://schemas.openxmlformats.org/officeDocument/2006/relationships/hyperlink" Target="http://www.google.com.tr/imgres?imgurl=http://www.citizensam.org/graphics/Thank-you-2.jpg&amp;imgrefurl=http://www.citizensam.org/html/thankyous2.html&amp;usg=__APmzusOaM7lvAqKMMN0TsKgovJs=&amp;h=267&amp;w=290&amp;sz=11&amp;hl=tr&amp;start=3&amp;um=1&amp;itbs=1&amp;tbnid=buJuHfCSUKShyM:&amp;tbnh=106&amp;tbnw=115&amp;prev=/images?q=thank+you&amp;um=1&amp;hl=tr&amp;sa=N&amp;rlz=1T4ADBR_enTR317TR318&amp;ndsp=18&amp;tbs=isch: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.tr/imgres?imgurl=http://topnews.net.nz/images/Higher-Education.jpg&amp;imgrefurl=http://topnews.net.nz/category/region/india?page=2&amp;usg=__kFRN4Hg4LGTH5W_O5vpANeWj3XA=&amp;h=578&amp;w=582&amp;sz=37&amp;hl=tr&amp;start=7&amp;um=1&amp;itbs=1&amp;tbnid=xNl1_ZXoiLWteM:&amp;tbnh=133&amp;tbnw=134&amp;prev=/images?q=higher+education&amp;um=1&amp;hl=tr&amp;rlz=1T4ADBR_enTR317TR318&amp;tbs=isch: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hyperlink" Target="http://www.google.com.tr/imgres?imgurl=http://www.filton.ac.uk/en/images/Access-Brochure-1.jpg&amp;imgrefurl=http://www.filton.ac.uk/en/courses/course_search_results.php?cat=29&amp;usg=__ACAYuNcRb4Q7dTX-xjc4Q9oNAV4=&amp;h=526&amp;w=550&amp;sz=57&amp;hl=tr&amp;start=158&amp;um=1&amp;itbs=1&amp;tbnid=F6Zf-WgxZaJEzM:&amp;tbnh=127&amp;tbnw=133&amp;prev=/images?q=higher+education&amp;start=144&amp;um=1&amp;hl=tr&amp;sa=N&amp;rlz=1T4ADBR_enTR317TR318&amp;ndsp=18&amp;tbs=isch: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r/imgres?imgurl=http://www.pmthink.com/GovernanceTool02.jpg&amp;imgrefurl=http://www.pmthink.com/labels/alignment.htm&amp;usg=__wJzvG3ZwVgtvW1OUianDDdAkZB0=&amp;h=310&amp;w=359&amp;sz=17&amp;hl=tr&amp;start=10&amp;um=1&amp;itbs=1&amp;tbnid=OAMgMIL5e8XgDM:&amp;tbnh=104&amp;tbnw=121&amp;prev=/images?q=governance&amp;um=1&amp;hl=tr&amp;sa=N&amp;rlz=1T4ADBR_enTR317TR318&amp;ndsp=18&amp;tbs=isch:1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tr/imgres?imgurl=http://podcasts.swinburne.edu.au/uploaded/images/Swinburne_audit_higher_education_bar.jpg&amp;imgrefurl=http://podcasts.swinburne.edu.au/podcast.php?ID=29&amp;linktitle=Swinburne-University-of-Technology&amp;usg=__sA_mX4voRG9brpBwTXKhkCFnlpE=&amp;h=300&amp;w=300&amp;sz=38&amp;hl=tr&amp;start=30&amp;um=1&amp;itbs=1&amp;tbnid=Nemg_If0LoY9ZM:&amp;tbnh=116&amp;tbnw=116&amp;prev=/images?q=higher+education&amp;start=18&amp;um=1&amp;hl=tr&amp;sa=N&amp;rlz=1T4ADBR_enTR317TR318&amp;ndsp=18&amp;tbs=isch: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hyperlink" Target="http://www.google.com.tr/imgres?imgurl=http://images.shopping.indiatimes.com/images/product/102109_22Higher_Education_pbilimage1.jpg&amp;imgrefurl=http://shopping.indiatimes.com/Books/ctl/20375432&amp;usg=__UzFEOnxVjBXi47Fuiuamtahyk_A=&amp;h=300&amp;w=300&amp;sz=19&amp;hl=tr&amp;start=301&amp;um=1&amp;itbs=1&amp;tbnid=4o6lt0gRO3k1UM:&amp;tbnh=116&amp;tbnw=116&amp;prev=/images?q=higher+education&amp;start=288&amp;um=1&amp;hl=tr&amp;sa=N&amp;rlz=1T4ADBR_enTR317TR318&amp;ndsp=18&amp;tbs=isch: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om.tr/imgres?imgurl=http://www.a-hec.org/media/pictures/brainstorm.gif&amp;imgrefurl=http://www.a-hec.org/sponsor.html&amp;usg=__lAmAWCtCerlhZ98B5H_EFe3Ir3g=&amp;h=534&amp;w=429&amp;sz=19&amp;hl=tr&amp;start=72&amp;um=1&amp;itbs=1&amp;tbnid=i4LpY3-9vjeiaM:&amp;tbnh=132&amp;tbnw=106&amp;prev=/images?q=higher+education&amp;start=54&amp;um=1&amp;hl=tr&amp;sa=N&amp;rlz=1T4ADBR_enTR317TR318&amp;ndsp=18&amp;tbs=isch: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hyperlink" Target="http://www.google.com.tr/imgres?imgurl=http://www.makinglocalfoodwork.co.uk/cmsfiles/assets/300.jpg&amp;imgrefurl=http://www.makinglocalfoodwork.co.uk/about/gs/index.cfm&amp;usg=__mM9a4NiOiHeeSUdA8Hw2EhJK8LA=&amp;h=1013&amp;w=716&amp;sz=251&amp;hl=tr&amp;start=107&amp;um=1&amp;itbs=1&amp;tbnid=dYGnYCm6lNRujM:&amp;tbnh=150&amp;tbnw=106&amp;prev=/images?q=governance&amp;start=90&amp;um=1&amp;hl=tr&amp;sa=N&amp;rlz=1T4ADBR_enTR317TR318&amp;ndsp=18&amp;tbs=isch: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google.com.tr/imgres?imgurl=http://www.backbonecommunications.com/wp-content/uploads/ASA-Fall-Superintendency-Higher-Education-Prescott-Arizona-Conference-2009.png&amp;imgrefurl=http://www.backbonecommunications.com/news/ipod-winner-asa-2009-fall-superintendency-higher-education-conference-2009-prescott-arizona/&amp;usg=__d7AVU_EkSr934-fPk3SORfhpWeA=&amp;h=528&amp;w=361&amp;sz=151&amp;hl=tr&amp;start=105&amp;um=1&amp;itbs=1&amp;tbnid=rxIsgHrWBVj9HM:&amp;tbnh=132&amp;tbnw=90&amp;prev=/images?q=higher+education&amp;start=90&amp;um=1&amp;hl=tr&amp;sa=N&amp;rlz=1T4ADBR_enTR317TR318&amp;ndsp=18&amp;tbs=isch: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hyperlink" Target="http://www.google.com.tr/imgres?imgurl=http://www.womenpriests.org/images/autonomy.gif&amp;imgrefurl=http://www.womenpriests.org/teaching/godselv2.asp&amp;usg=__qVTLLIh-QGix418BUENfe3xUarc=&amp;h=358&amp;w=400&amp;sz=6&amp;hl=tr&amp;start=5&amp;um=1&amp;itbs=1&amp;tbnid=F2U8CCZd9yT7FM:&amp;tbnh=111&amp;tbnw=124&amp;prev=/images?q=autonomy&amp;um=1&amp;hl=tr&amp;rlz=1T4ADBR_enTR317TR318&amp;tbs=isch: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google.com.tr/imgres?imgurl=http://prescriptionvalley.files.wordpress.com/2009/12/arts-film-314x315-education.jpg&amp;imgrefurl=http://prescriptionvalley.wordpress.com/2009/12/19/lds-drug-abuse-4-solutions/&amp;usg=__V_w0mle5bPh6Y4YEozbXVUd6pW8=&amp;h=315&amp;w=314&amp;sz=39&amp;hl=tr&amp;start=17&amp;um=1&amp;itbs=1&amp;tbnid=DS-zIR8UGsa63M:&amp;tbnh=117&amp;tbnw=117&amp;prev=/images?q=education&amp;um=1&amp;hl=tr&amp;rlz=1T4ADBR_enTR317TR318&amp;tbs=isch: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hyperlink" Target="http://www.google.com.tr/imgres?imgurl=http://threadsafeinc.com/images/samples/accountability.jpg&amp;imgrefurl=http://threadsafeinc.com/samples.html&amp;usg=__TVMDmjwK9tHy3iAJRAOZ-Uwx3nY=&amp;h=837&amp;w=1049&amp;sz=250&amp;hl=tr&amp;start=15&amp;um=1&amp;itbs=1&amp;tbnid=BdaUdz_eKuKFnM:&amp;tbnh=120&amp;tbnw=150&amp;prev=/images?q=accountability&amp;um=1&amp;hl=tr&amp;rlz=1T4ADBR_enTR317TR318&amp;tbs=isch:1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hyperlink" Target="http://www.google.com.tr/imgres?imgurl=http://www.aftabschool.com/UFile/Image/School_University.gif&amp;imgrefurl=http://saeedfarahany.wordpress.com/2008/04/11/ranking-of-world-universities/&amp;usg=__gGTdRKB8QtuTHCo5Lx4UjAeunVE=&amp;h=300&amp;w=300&amp;sz=23&amp;hl=tr&amp;start=1&amp;um=1&amp;itbs=1&amp;tbnid=TEpEjTCNRS18ZM:&amp;tbnh=116&amp;tbnw=116&amp;prev=/images?q=universities&amp;um=1&amp;hl=tr&amp;rlz=1T4ADBR_enTR317TR318&amp;tbs=isch:1" TargetMode="External"/><Relationship Id="rId7" Type="http://schemas.openxmlformats.org/officeDocument/2006/relationships/hyperlink" Target="http://www.google.com.tr/imgres?imgurl=http://4.bp.blogspot.com/_I4PjsLyIz-M/StWhJaX7skI/AAAAAAAAA5Y/7QsBdNqWFB0/s400/exit_strategy1.gif&amp;imgrefurl=http://shareinvestornz.blogspot.com/2009/10/trying-to-define-exit-strategy.html&amp;usg=__sD8k4P4gdzzI9tAcDHFOh4-m2W0=&amp;h=360&amp;w=291&amp;sz=21&amp;hl=tr&amp;start=17&amp;um=1&amp;itbs=1&amp;tbnid=hy0qdw19fovfrM:&amp;tbnh=121&amp;tbnw=98&amp;prev=/images?q=strategy&amp;um=1&amp;hl=tr&amp;rlz=1T4ADBR_enTR317TR318&amp;tbs=isch: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hyperlink" Target="http://www.google.com.tr/imgres?imgurl=http://banana.xar.us/Budha_Banana.jpg&amp;imgrefurl=http://gamesareart.wordpress.com/page/2/&amp;usg=__bXt9IfaIcqSsYmiVEzI7FisuEw4=&amp;h=900&amp;w=1128&amp;sz=78&amp;hl=tr&amp;start=53&amp;um=1&amp;itbs=1&amp;tbnid=anc5PSq1SkoytM:&amp;tbnh=120&amp;tbnw=150&amp;prev=/images?q=reccommendation&amp;start=36&amp;um=1&amp;hl=tr&amp;sa=N&amp;rlz=1T4ADBR_enTR317TR318&amp;ndsp=18&amp;tbs=isch:1" TargetMode="Externa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www.google.com.tr/imgres?imgurl=http://rakeshspeaks.files.wordpress.com/2009/04/2003-11-29-higher-education-bill-nelson-whale-500wb2.jpg&amp;imgrefurl=http://rakeshspeaks.wordpress.com/2009/04/15/higher-education/&amp;usg=__DXS0q5A9sQ2ESZGohvkJtoF4v9c=&amp;h=327&amp;w=500&amp;sz=40&amp;hl=tr&amp;start=4&amp;um=1&amp;itbs=1&amp;tbnid=Pc_C4w2Hl15k9M:&amp;tbnh=85&amp;tbnw=130&amp;prev=/images?q=picture+higher+education&amp;um=1&amp;hl=tr&amp;rlz=1T4ADBR_enTR317TR318&amp;tbs=isch: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hyperlink" Target="http://www.google.com.tr/imgres?imgurl=http://nicolemariella.files.wordpress.com/2009/10/blackjack-strategy.jpg&amp;imgrefurl=http://nicolemariella.wordpress.com/2009/10/07/strategy-with-paul-colman/&amp;usg=__zLayM3BMZ_-_GnjqvMhzykB96Qk=&amp;h=447&amp;w=280&amp;sz=27&amp;hl=tr&amp;start=14&amp;um=1&amp;itbs=1&amp;tbnid=2kr7SBQMN2sDZM:&amp;tbnh=127&amp;tbnw=80&amp;prev=/images?q=strategy&amp;um=1&amp;hl=tr&amp;rlz=1T4ADBR_enTR317TR318&amp;tbs=isch: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47160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The </a:t>
            </a:r>
            <a:r>
              <a:rPr lang="tr-TR" dirty="0" err="1" smtClean="0"/>
              <a:t>Extend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Impact</a:t>
            </a:r>
            <a:r>
              <a:rPr lang="tr-TR" dirty="0" smtClean="0"/>
              <a:t> of </a:t>
            </a:r>
            <a:r>
              <a:rPr lang="tr-TR" dirty="0" err="1" smtClean="0"/>
              <a:t>Governance</a:t>
            </a:r>
            <a:r>
              <a:rPr lang="tr-TR" dirty="0" smtClean="0"/>
              <a:t> in </a:t>
            </a:r>
            <a:r>
              <a:rPr lang="tr-TR" dirty="0" err="1" smtClean="0"/>
              <a:t>Higher</a:t>
            </a:r>
            <a:r>
              <a:rPr lang="tr-TR" dirty="0" smtClean="0"/>
              <a:t> Education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642910" y="3214686"/>
            <a:ext cx="75009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Ali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Caglar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GULLUCE</a:t>
            </a:r>
          </a:p>
          <a:p>
            <a:pPr algn="ctr"/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Ataturk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http://t3.gstatic.com/images?q=tbn:Ewmj9os83R3n3M:http://llnmoodle.worc.ac.uk/portalmoodle/file.php/11/j0439404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357694"/>
            <a:ext cx="2357454" cy="2027412"/>
          </a:xfrm>
          <a:prstGeom prst="rect">
            <a:avLst/>
          </a:prstGeom>
          <a:noFill/>
        </p:spPr>
      </p:pic>
      <p:pic>
        <p:nvPicPr>
          <p:cNvPr id="10244" name="Picture 4" descr="http://t3.gstatic.com/images?q=tbn:T_yDsK0yf1cfKM:http://highereducationquestionmark.com/wp-content/themes/thesis_16/custom/rotator/HIgherEducationQuestionmark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99870" y="4143380"/>
            <a:ext cx="1644095" cy="247498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0.gstatic.com/images?q=tbn:OCK4AnwDXTKgEM:http://discoverwesthaven.com/wp-content/uploads/2008/09/peggi000005510521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143116"/>
            <a:ext cx="2143140" cy="3214712"/>
          </a:xfrm>
          <a:prstGeom prst="rect">
            <a:avLst/>
          </a:prstGeom>
          <a:noFill/>
        </p:spPr>
      </p:pic>
      <p:pic>
        <p:nvPicPr>
          <p:cNvPr id="1030" name="Picture 6" descr="http://t2.gstatic.com/images?q=tbn:buJuHfCSUKShyM:http://www.citizensam.org/graphics/Thank-you-2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86116" y="2214554"/>
            <a:ext cx="4500594" cy="414837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71472" y="500043"/>
            <a:ext cx="7929618" cy="1000132"/>
          </a:xfrm>
        </p:spPr>
        <p:txBody>
          <a:bodyPr/>
          <a:lstStyle/>
          <a:p>
            <a:pPr algn="ctr"/>
            <a:r>
              <a:rPr lang="tr-TR" dirty="0" smtClean="0"/>
              <a:t>GOVERNANCE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14316" y="1428736"/>
            <a:ext cx="8429684" cy="3714776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decision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decisions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implemented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implemented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exercise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political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authority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institutional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manage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society's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problems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affairs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institutions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structures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authority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collaboration</a:t>
            </a:r>
            <a:r>
              <a:rPr lang="tr-TR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allocate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coordinate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activity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society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economy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http://t1.gstatic.com/images?q=tbn:xNl1_ZXoiLWteM:http://topnews.net.nz/images/Higher-Educatio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0"/>
            <a:ext cx="1643074" cy="1630814"/>
          </a:xfrm>
          <a:prstGeom prst="rect">
            <a:avLst/>
          </a:prstGeom>
          <a:noFill/>
        </p:spPr>
      </p:pic>
      <p:pic>
        <p:nvPicPr>
          <p:cNvPr id="9220" name="Picture 4" descr="http://t3.gstatic.com/images?q=tbn:F6Zf-WgxZaJEzM:http://www.filton.ac.uk/en/images/Access-Brochure-1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72264" y="4500570"/>
            <a:ext cx="2214578" cy="211467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714488"/>
            <a:ext cx="7329901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>
          <a:xfrm>
            <a:off x="1785918" y="857232"/>
            <a:ext cx="5572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Characteristics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ood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overnance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 descr="http://t0.gstatic.com/images?q=tbn:OAMgMIL5e8XgDM:http://www.pmthink.com/GovernanceTool02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7953" y="0"/>
            <a:ext cx="1496047" cy="128586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57224" y="642918"/>
            <a:ext cx="75724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 err="1" smtClean="0">
                <a:latin typeface="Times New Roman" pitchFamily="18" charset="0"/>
                <a:cs typeface="Times New Roman" pitchFamily="18" charset="0"/>
              </a:rPr>
              <a:t>Importance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b="1" dirty="0" err="1" smtClean="0">
                <a:latin typeface="Times New Roman" pitchFamily="18" charset="0"/>
                <a:cs typeface="Times New Roman" pitchFamily="18" charset="0"/>
              </a:rPr>
              <a:t>Governance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 in  </a:t>
            </a:r>
            <a:r>
              <a:rPr lang="tr-TR" sz="2200" b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tr-TR" sz="2200" b="1" dirty="0" err="1" smtClean="0">
                <a:latin typeface="Times New Roman" pitchFamily="18" charset="0"/>
                <a:cs typeface="Times New Roman" pitchFamily="18" charset="0"/>
              </a:rPr>
              <a:t>igher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ducation </a:t>
            </a:r>
            <a:r>
              <a:rPr lang="tr-TR" sz="2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2200" b="1" dirty="0" err="1" smtClean="0">
                <a:latin typeface="Times New Roman" pitchFamily="18" charset="0"/>
                <a:cs typeface="Times New Roman" pitchFamily="18" charset="0"/>
              </a:rPr>
              <a:t>nstitutions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42844" y="1520856"/>
            <a:ext cx="8501122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Preparation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for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labour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market;</a:t>
            </a:r>
            <a:endParaRPr kumimoji="0" lang="tr-TR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Preparation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for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life as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active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citizens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 a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democratic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society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tr-TR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Personal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development</a:t>
            </a:r>
            <a:endParaRPr kumimoji="0" lang="tr-TR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Maintenance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develoment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a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broad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advanced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knowledge</a:t>
            </a:r>
            <a:r>
              <a:rPr kumimoji="0" lang="tr-TR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base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571868" y="4143380"/>
            <a:ext cx="23551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4 Dikdörtgen"/>
          <p:cNvSpPr/>
          <p:nvPr/>
        </p:nvSpPr>
        <p:spPr>
          <a:xfrm>
            <a:off x="5143504" y="4857760"/>
            <a:ext cx="21483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cohesion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5 Dikdörtgen"/>
          <p:cNvSpPr/>
          <p:nvPr/>
        </p:nvSpPr>
        <p:spPr>
          <a:xfrm>
            <a:off x="2143108" y="4857760"/>
            <a:ext cx="15985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flexibility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http://t0.gstatic.com/images?q=tbn:Nemg_If0LoY9ZM:http://podcasts.swinburne.edu.au/uploaded/images/Swinburne_audit_higher_education_ba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72049"/>
            <a:ext cx="1785950" cy="1785951"/>
          </a:xfrm>
          <a:prstGeom prst="rect">
            <a:avLst/>
          </a:prstGeom>
          <a:noFill/>
        </p:spPr>
      </p:pic>
      <p:pic>
        <p:nvPicPr>
          <p:cNvPr id="7172" name="Picture 4" descr="http://t1.gstatic.com/images?q=tbn:4o6lt0gRO3k1UM:http://images.shopping.indiatimes.com/images/product/102109_22Higher_Education_pbilimage1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29520" y="5286388"/>
            <a:ext cx="1533528" cy="153352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20" y="1715846"/>
            <a:ext cx="885828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</a:pPr>
            <a:r>
              <a:rPr lang="tr-TR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hallenges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  H.E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1950" algn="l"/>
              </a:tabLst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increasing efficiency and effectiveness;</a:t>
            </a:r>
            <a:endParaRPr kumimoji="0" lang="tr-TR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195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seeking additional and diversified funding sources;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195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adjusting to changing coordination mechanisms (state/universities) aimed at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marketization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195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competition and performance-based funding;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195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adjusting to the emerging knowledge-driven economy.</a:t>
            </a: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785786" y="357166"/>
            <a:ext cx="7000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AUTONOMY, ACCCOUNTABILITY AND FLEXIBILITY</a:t>
            </a:r>
            <a:endParaRPr lang="tr-TR" dirty="0"/>
          </a:p>
        </p:txBody>
      </p:sp>
      <p:pic>
        <p:nvPicPr>
          <p:cNvPr id="6146" name="Picture 2" descr="http://t1.gstatic.com/images?q=tbn:i4LpY3-9vjeiaM:http://www.a-hec.org/media/pictures/brainstorm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545024"/>
            <a:ext cx="1857388" cy="2312976"/>
          </a:xfrm>
          <a:prstGeom prst="rect">
            <a:avLst/>
          </a:prstGeom>
          <a:noFill/>
        </p:spPr>
      </p:pic>
      <p:pic>
        <p:nvPicPr>
          <p:cNvPr id="6148" name="Picture 4" descr="http://t3.gstatic.com/images?q=tbn:dYGnYCm6lNRujM:http://www.makinglocalfoodwork.co.uk/cmsfiles/assets/300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58082" y="-1"/>
            <a:ext cx="1571636" cy="222401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714356"/>
            <a:ext cx="857252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regulation of student places (number of selection of students)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right to start new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programmes</a:t>
            </a:r>
            <a:endParaRPr kumimoji="0" lang="tr-TR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university’s personnel policy (especially academic staff salary scales)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use of budget surplus at the end of the fiscal year</a:t>
            </a:r>
            <a:endParaRPr kumimoji="0" lang="tr-TR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decisions to develop university facilities or new property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membership of external stakeholders in the university’s main governing bodies.</a:t>
            </a: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2285984" y="214290"/>
            <a:ext cx="5143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egree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utonomy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http://t0.gstatic.com/images?q=tbn:rxIsgHrWBVj9HM:http://www.backbonecommunications.com/wp-content/uploads/ASA-Fall-Superintendency-Higher-Education-Prescott-Arizona-Conference-2009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24325"/>
            <a:ext cx="2000232" cy="2933675"/>
          </a:xfrm>
          <a:prstGeom prst="rect">
            <a:avLst/>
          </a:prstGeom>
          <a:noFill/>
        </p:spPr>
      </p:pic>
      <p:pic>
        <p:nvPicPr>
          <p:cNvPr id="5124" name="Picture 4" descr="http://t0.gstatic.com/images?q=tbn:F2U8CCZd9yT7FM:http://www.womenpriests.org/images/autonomy.gif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4429132"/>
            <a:ext cx="2428892" cy="217425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5720" y="2572732"/>
            <a:ext cx="835824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composition and powers of the governing body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strategic planning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academic quality assurance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government financial audit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2714612" y="857232"/>
            <a:ext cx="23574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Accountability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ttp://t3.gstatic.com/images?q=tbn:DS-zIR8UGsa63M:http://prescriptionvalley.files.wordpress.com/2009/12/arts-film-314x315-educatio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4571984"/>
            <a:ext cx="2286016" cy="2286016"/>
          </a:xfrm>
          <a:prstGeom prst="rect">
            <a:avLst/>
          </a:prstGeom>
          <a:noFill/>
        </p:spPr>
      </p:pic>
      <p:pic>
        <p:nvPicPr>
          <p:cNvPr id="4100" name="Picture 4" descr="http://t0.gstatic.com/images?q=tbn:BdaUdz_eKuKFnM:http://threadsafeinc.com/images/samples/accountability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4572008"/>
            <a:ext cx="2589624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85720" y="1342967"/>
            <a:ext cx="74295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RECOMMENDATIONS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357158" y="2143116"/>
            <a:ext cx="41434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non-profit legal entity status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57158" y="3786190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Within limits, universities should have the right to charge tuition from students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85720" y="4643446"/>
            <a:ext cx="81439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Accountability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full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financial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utonomy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285720" y="3000372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streamlin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bureaucracy and old-fashioned governance 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t0.gstatic.com/images?q=tbn:TEpEjTCNRS18ZM:http://www.aftabschool.com/UFile/Image/School_University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12" y="0"/>
            <a:ext cx="1857388" cy="1857390"/>
          </a:xfrm>
          <a:prstGeom prst="rect">
            <a:avLst/>
          </a:prstGeom>
          <a:noFill/>
        </p:spPr>
      </p:pic>
      <p:pic>
        <p:nvPicPr>
          <p:cNvPr id="3076" name="Picture 4" descr="http://t1.gstatic.com/images?q=tbn:anc5PSq1SkoytM:http://banana.xar.us/Budha_Banana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214950"/>
            <a:ext cx="2053810" cy="1643050"/>
          </a:xfrm>
          <a:prstGeom prst="rect">
            <a:avLst/>
          </a:prstGeom>
          <a:noFill/>
        </p:spPr>
      </p:pic>
      <p:pic>
        <p:nvPicPr>
          <p:cNvPr id="3078" name="Picture 6" descr="http://t2.gstatic.com/images?q=tbn:hy0qdw19fovfrM:http://4.bp.blogspot.com/_I4PjsLyIz-M/StWhJaX7skI/AAAAAAAAA5Y/7QsBdNqWFB0/s400/exit_strategy1.gif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16" y="4564692"/>
            <a:ext cx="1857388" cy="229330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28596" y="3429000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Focusing in specific academic fields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428596" y="2500306"/>
            <a:ext cx="72152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International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benchmarking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57158" y="1714488"/>
            <a:ext cx="68580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Quality assessment by international peer reviews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00034" y="4214818"/>
            <a:ext cx="84296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7145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Long-term partnership with alumni, regional authorities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://t2.gstatic.com/images?q=tbn:Pc_C4w2Hl15k9M:http://rakeshspeaks.files.wordpress.com/2009/04/2003-11-29-higher-education-bill-nelson-whale-500wb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5" y="4643446"/>
            <a:ext cx="3386959" cy="2214554"/>
          </a:xfrm>
          <a:prstGeom prst="rect">
            <a:avLst/>
          </a:prstGeom>
          <a:noFill/>
        </p:spPr>
      </p:pic>
      <p:pic>
        <p:nvPicPr>
          <p:cNvPr id="2052" name="Picture 4" descr="http://t3.gstatic.com/images?q=tbn:2kr7SBQMN2sDZM:http://nicolemariella.files.wordpress.com/2009/10/blackjack-strategy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5" y="0"/>
            <a:ext cx="1071570" cy="170111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383</TotalTime>
  <Words>306</Words>
  <Application>Microsoft Office PowerPoint</Application>
  <PresentationFormat>Ekran Gösterisi (4:3)</PresentationFormat>
  <Paragraphs>47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Gezinti</vt:lpstr>
      <vt:lpstr>The Extend and Impact of Governance in Higher Education</vt:lpstr>
      <vt:lpstr>GOVERNANCE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GOVERNANCE</dc:title>
  <dc:creator>Öğrenci</dc:creator>
  <cp:lastModifiedBy>Öğrenci</cp:lastModifiedBy>
  <cp:revision>22</cp:revision>
  <dcterms:created xsi:type="dcterms:W3CDTF">2010-05-23T18:17:31Z</dcterms:created>
  <dcterms:modified xsi:type="dcterms:W3CDTF">2010-05-25T17:54:38Z</dcterms:modified>
</cp:coreProperties>
</file>