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tiff" ContentType="image/tiff"/>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4" r:id="rId1"/>
  </p:sldMasterIdLst>
  <p:notesMasterIdLst>
    <p:notesMasterId r:id="rId29"/>
  </p:notesMasterIdLst>
  <p:sldIdLst>
    <p:sldId id="352" r:id="rId2"/>
    <p:sldId id="379" r:id="rId3"/>
    <p:sldId id="377" r:id="rId4"/>
    <p:sldId id="378" r:id="rId5"/>
    <p:sldId id="354" r:id="rId6"/>
    <p:sldId id="351" r:id="rId7"/>
    <p:sldId id="355" r:id="rId8"/>
    <p:sldId id="356" r:id="rId9"/>
    <p:sldId id="357" r:id="rId10"/>
    <p:sldId id="372" r:id="rId11"/>
    <p:sldId id="373" r:id="rId12"/>
    <p:sldId id="374" r:id="rId13"/>
    <p:sldId id="358" r:id="rId14"/>
    <p:sldId id="359" r:id="rId15"/>
    <p:sldId id="360" r:id="rId16"/>
    <p:sldId id="361" r:id="rId17"/>
    <p:sldId id="363" r:id="rId18"/>
    <p:sldId id="364" r:id="rId19"/>
    <p:sldId id="365" r:id="rId20"/>
    <p:sldId id="362" r:id="rId21"/>
    <p:sldId id="368" r:id="rId22"/>
    <p:sldId id="366" r:id="rId23"/>
    <p:sldId id="367" r:id="rId24"/>
    <p:sldId id="369" r:id="rId25"/>
    <p:sldId id="370" r:id="rId26"/>
    <p:sldId id="371" r:id="rId27"/>
    <p:sldId id="376" r:id="rId2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7DDDFF"/>
    <a:srgbClr val="1522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Objects="1">
      <p:cViewPr varScale="1">
        <p:scale>
          <a:sx n="86" d="100"/>
          <a:sy n="86" d="100"/>
        </p:scale>
        <p:origin x="-151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tr-TR"/>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AB87EF77-4923-4AF8-8450-A1D58699AF27}" type="datetime1">
              <a:rPr lang="en-US"/>
              <a:pPr/>
              <a:t>5/27/2010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tr-TR"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tr-TR" smtClean="0"/>
              <a:t>Click to edit Master text styles</a:t>
            </a:r>
          </a:p>
          <a:p>
            <a:pPr lvl="0"/>
            <a:r>
              <a:rPr lang="tr-TR" smtClean="0"/>
              <a:t>Second level</a:t>
            </a:r>
          </a:p>
          <a:p>
            <a:pPr lvl="0"/>
            <a:r>
              <a:rPr lang="tr-TR" smtClean="0"/>
              <a:t>Third level</a:t>
            </a:r>
          </a:p>
          <a:p>
            <a:pPr lvl="0"/>
            <a:r>
              <a:rPr lang="tr-TR" smtClean="0"/>
              <a:t>Fourth level</a:t>
            </a:r>
          </a:p>
          <a:p>
            <a:pPr lvl="0"/>
            <a:r>
              <a:rPr lang="tr-TR" smtClean="0"/>
              <a:t>Fifth level</a:t>
            </a:r>
            <a:endParaRPr lang="en-US"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8ED91DF-0613-4B86-9AC6-9BFF3E73757C}" type="slidenum">
              <a:rPr lang="en-US"/>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109" charset="-128"/>
      </a:defRPr>
    </a:lvl1pPr>
    <a:lvl2pPr marL="37931725" indent="-37474525"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DBE91801-AA5D-47D2-9CE2-670B5557DB56}" type="slidenum">
              <a:rPr lang="en-US" altLang="ko-KR"/>
              <a:pPr/>
              <a:t>1</a:t>
            </a:fld>
            <a:endParaRPr lang="en-US" altLang="ko-KR"/>
          </a:p>
        </p:txBody>
      </p:sp>
      <p:sp>
        <p:nvSpPr>
          <p:cNvPr id="309250" name="Rectangle 1026"/>
          <p:cNvSpPr>
            <a:spLocks noGrp="1" noRot="1" noChangeAspect="1" noChangeArrowheads="1" noTextEdit="1"/>
          </p:cNvSpPr>
          <p:nvPr>
            <p:ph type="sldImg"/>
          </p:nvPr>
        </p:nvSpPr>
        <p:spPr>
          <a:ln/>
        </p:spPr>
      </p:sp>
      <p:sp>
        <p:nvSpPr>
          <p:cNvPr id="309251" name="Rectangle 1027"/>
          <p:cNvSpPr>
            <a:spLocks noGrp="1" noChangeArrowheads="1"/>
          </p:cNvSpPr>
          <p:nvPr>
            <p:ph type="body" idx="1"/>
          </p:nvPr>
        </p:nvSpPr>
        <p:spPr/>
        <p:txBody>
          <a:bodyPr/>
          <a:lstStyle/>
          <a:p>
            <a:r>
              <a:rPr lang="tr-TR" sz="1200" kern="1200" dirty="0" smtClean="0">
                <a:solidFill>
                  <a:schemeClr val="tx1"/>
                </a:solidFill>
                <a:latin typeface="+mn-lt"/>
                <a:ea typeface="MS PGothic" pitchFamily="34" charset="-128"/>
                <a:cs typeface="ＭＳ Ｐゴシック" pitchFamily="-109" charset="-128"/>
              </a:rPr>
              <a:t> </a:t>
            </a:r>
          </a:p>
          <a:p>
            <a:r>
              <a:rPr lang="tr-TR" sz="1200" kern="1200" dirty="0" err="1" smtClean="0">
                <a:solidFill>
                  <a:schemeClr val="tx1"/>
                </a:solidFill>
                <a:latin typeface="+mn-lt"/>
                <a:ea typeface="MS PGothic" pitchFamily="34" charset="-128"/>
                <a:cs typeface="ＭＳ Ｐゴシック" pitchFamily="-109" charset="-128"/>
              </a:rPr>
              <a:t>Before</a:t>
            </a:r>
            <a:r>
              <a:rPr lang="tr-TR" sz="1200" kern="1200" dirty="0" smtClean="0">
                <a:solidFill>
                  <a:schemeClr val="tx1"/>
                </a:solidFill>
                <a:latin typeface="+mn-lt"/>
                <a:ea typeface="MS PGothic" pitchFamily="34" charset="-128"/>
                <a:cs typeface="ＭＳ Ｐゴシック" pitchFamily="-109" charset="-128"/>
              </a:rPr>
              <a:t> I </a:t>
            </a:r>
            <a:r>
              <a:rPr lang="tr-TR" sz="1200" kern="1200" dirty="0" err="1" smtClean="0">
                <a:solidFill>
                  <a:schemeClr val="tx1"/>
                </a:solidFill>
                <a:latin typeface="+mn-lt"/>
                <a:ea typeface="MS PGothic" pitchFamily="34" charset="-128"/>
                <a:cs typeface="ＭＳ Ｐゴシック" pitchFamily="-109" charset="-128"/>
              </a:rPr>
              <a:t>began</a:t>
            </a:r>
            <a:r>
              <a:rPr lang="tr-TR" sz="1200" kern="1200" dirty="0" smtClean="0">
                <a:solidFill>
                  <a:schemeClr val="tx1"/>
                </a:solidFill>
                <a:latin typeface="+mn-lt"/>
                <a:ea typeface="MS PGothic" pitchFamily="34" charset="-128"/>
                <a:cs typeface="ＭＳ Ｐゴシック" pitchFamily="-109" charset="-128"/>
              </a:rPr>
              <a:t>, I </a:t>
            </a:r>
            <a:r>
              <a:rPr lang="tr-TR" sz="1200" kern="1200" dirty="0" err="1" smtClean="0">
                <a:solidFill>
                  <a:schemeClr val="tx1"/>
                </a:solidFill>
                <a:latin typeface="+mn-lt"/>
                <a:ea typeface="MS PGothic" pitchFamily="34" charset="-128"/>
                <a:cs typeface="ＭＳ Ｐゴシック" pitchFamily="-109" charset="-128"/>
              </a:rPr>
              <a:t>wish</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to</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publicly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thank</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President</a:t>
            </a:r>
            <a:r>
              <a:rPr lang="tr-TR" sz="1200" kern="1200" dirty="0" smtClean="0">
                <a:solidFill>
                  <a:schemeClr val="tx1"/>
                </a:solidFill>
                <a:latin typeface="+mn-lt"/>
                <a:ea typeface="MS PGothic" pitchFamily="34" charset="-128"/>
                <a:cs typeface="ＭＳ Ｐゴシック" pitchFamily="-109" charset="-128"/>
              </a:rPr>
              <a:t> </a:t>
            </a:r>
            <a:r>
              <a:rPr lang="tr-TR" sz="1200" b="1" kern="1200" dirty="0" err="1" smtClean="0">
                <a:solidFill>
                  <a:schemeClr val="tx1"/>
                </a:solidFill>
                <a:latin typeface="+mn-lt"/>
                <a:ea typeface="MS PGothic" pitchFamily="34" charset="-128"/>
                <a:cs typeface="ＭＳ Ｐゴシック" pitchFamily="-109" charset="-128"/>
              </a:rPr>
              <a:t>Prof.Dr</a:t>
            </a:r>
            <a:r>
              <a:rPr lang="tr-TR" sz="1200" b="1" kern="1200" dirty="0" smtClean="0">
                <a:solidFill>
                  <a:schemeClr val="tx1"/>
                </a:solidFill>
                <a:latin typeface="+mn-lt"/>
                <a:ea typeface="MS PGothic" pitchFamily="34" charset="-128"/>
                <a:cs typeface="ＭＳ Ｐゴシック" pitchFamily="-109" charset="-128"/>
              </a:rPr>
              <a:t>. Hikmet KOÇAK </a:t>
            </a:r>
            <a:r>
              <a:rPr lang="tr-TR" sz="1200" b="1" kern="1200" dirty="0" err="1" smtClean="0">
                <a:solidFill>
                  <a:schemeClr val="tx1"/>
                </a:solidFill>
                <a:latin typeface="+mn-lt"/>
                <a:ea typeface="MS PGothic" pitchFamily="34" charset="-128"/>
                <a:cs typeface="ＭＳ Ｐゴシック" pitchFamily="-109" charset="-128"/>
              </a:rPr>
              <a:t>and</a:t>
            </a:r>
            <a:r>
              <a:rPr lang="tr-TR" sz="1200" b="1" kern="1200" dirty="0" smtClean="0">
                <a:solidFill>
                  <a:schemeClr val="tx1"/>
                </a:solidFill>
                <a:latin typeface="+mn-lt"/>
                <a:ea typeface="MS PGothic" pitchFamily="34" charset="-128"/>
                <a:cs typeface="ＭＳ Ｐゴシック" pitchFamily="-109" charset="-128"/>
              </a:rPr>
              <a:t> his </a:t>
            </a:r>
            <a:r>
              <a:rPr lang="tr-TR" sz="1200" b="1" kern="1200" dirty="0" err="1" smtClean="0">
                <a:solidFill>
                  <a:schemeClr val="tx1"/>
                </a:solidFill>
                <a:latin typeface="+mn-lt"/>
                <a:ea typeface="MS PGothic" pitchFamily="34" charset="-128"/>
                <a:cs typeface="ＭＳ Ｐゴシック" pitchFamily="-109" charset="-128"/>
              </a:rPr>
              <a:t>collegeagues</a:t>
            </a:r>
            <a:r>
              <a:rPr lang="tr-TR" sz="1200" b="1"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for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invitation</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to</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meet</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with</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you</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and</a:t>
            </a:r>
            <a:r>
              <a:rPr lang="tr-TR" sz="1200" kern="1200" dirty="0" smtClean="0">
                <a:solidFill>
                  <a:schemeClr val="tx1"/>
                </a:solidFill>
                <a:latin typeface="+mn-lt"/>
                <a:ea typeface="MS PGothic" pitchFamily="34" charset="-128"/>
                <a:cs typeface="ＭＳ Ｐゴシック" pitchFamily="-109" charset="-128"/>
              </a:rPr>
              <a:t> talk </a:t>
            </a:r>
            <a:r>
              <a:rPr lang="tr-TR" sz="1200" kern="1200" dirty="0" err="1" smtClean="0">
                <a:solidFill>
                  <a:schemeClr val="tx1"/>
                </a:solidFill>
                <a:latin typeface="+mn-lt"/>
                <a:ea typeface="MS PGothic" pitchFamily="34" charset="-128"/>
                <a:cs typeface="ＭＳ Ｐゴシック" pitchFamily="-109" charset="-128"/>
              </a:rPr>
              <a:t>about</a:t>
            </a:r>
            <a:r>
              <a:rPr lang="tr-TR" sz="1200" kern="1200" dirty="0" smtClean="0">
                <a:solidFill>
                  <a:schemeClr val="tx1"/>
                </a:solidFill>
                <a:latin typeface="+mn-lt"/>
                <a:ea typeface="MS PGothic" pitchFamily="34" charset="-128"/>
                <a:cs typeface="ＭＳ Ｐゴシック" pitchFamily="-109" charset="-128"/>
              </a:rPr>
              <a:t> a </a:t>
            </a:r>
            <a:r>
              <a:rPr lang="tr-TR" sz="1200" kern="1200" dirty="0" err="1" smtClean="0">
                <a:solidFill>
                  <a:schemeClr val="tx1"/>
                </a:solidFill>
                <a:latin typeface="+mn-lt"/>
                <a:ea typeface="MS PGothic" pitchFamily="34" charset="-128"/>
                <a:cs typeface="ＭＳ Ｐゴシック" pitchFamily="-109" charset="-128"/>
              </a:rPr>
              <a:t>theme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that</a:t>
            </a:r>
            <a:r>
              <a:rPr lang="tr-TR" sz="1200" kern="1200" dirty="0" smtClean="0">
                <a:solidFill>
                  <a:schemeClr val="tx1"/>
                </a:solidFill>
                <a:latin typeface="+mn-lt"/>
                <a:ea typeface="MS PGothic" pitchFamily="34" charset="-128"/>
                <a:cs typeface="ＭＳ Ｐゴシック" pitchFamily="-109" charset="-128"/>
              </a:rPr>
              <a:t> has </a:t>
            </a:r>
            <a:r>
              <a:rPr lang="tr-TR" sz="1200" kern="1200" dirty="0" err="1" smtClean="0">
                <a:solidFill>
                  <a:schemeClr val="tx1"/>
                </a:solidFill>
                <a:latin typeface="+mn-lt"/>
                <a:ea typeface="MS PGothic" pitchFamily="34" charset="-128"/>
                <a:cs typeface="ＭＳ Ｐゴシック" pitchFamily="-109" charset="-128"/>
              </a:rPr>
              <a:t>become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to</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paraphrase</a:t>
            </a:r>
            <a:r>
              <a:rPr lang="tr-TR" sz="1200" kern="1200" dirty="0" smtClean="0">
                <a:solidFill>
                  <a:schemeClr val="tx1"/>
                </a:solidFill>
                <a:latin typeface="+mn-lt"/>
                <a:ea typeface="MS PGothic" pitchFamily="34" charset="-128"/>
                <a:cs typeface="ＭＳ Ｐゴシック" pitchFamily="-109" charset="-128"/>
              </a:rPr>
              <a:t> J.G. </a:t>
            </a:r>
            <a:r>
              <a:rPr lang="tr-TR" sz="1200" kern="1200" dirty="0" err="1" smtClean="0">
                <a:solidFill>
                  <a:schemeClr val="tx1"/>
                </a:solidFill>
                <a:latin typeface="+mn-lt"/>
                <a:ea typeface="MS PGothic" pitchFamily="34" charset="-128"/>
                <a:cs typeface="ＭＳ Ｐゴシック" pitchFamily="-109" charset="-128"/>
              </a:rPr>
              <a:t>Hamann</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the</a:t>
            </a:r>
            <a:r>
              <a:rPr lang="tr-TR" sz="1200" kern="1200" dirty="0" smtClean="0">
                <a:solidFill>
                  <a:schemeClr val="tx1"/>
                </a:solidFill>
                <a:latin typeface="+mn-lt"/>
                <a:ea typeface="MS PGothic" pitchFamily="34" charset="-128"/>
                <a:cs typeface="ＭＳ Ｐゴシック" pitchFamily="-109" charset="-128"/>
              </a:rPr>
              <a:t> bone </a:t>
            </a:r>
            <a:r>
              <a:rPr lang="tr-TR" sz="1200" kern="1200" dirty="0" err="1" smtClean="0">
                <a:solidFill>
                  <a:schemeClr val="tx1"/>
                </a:solidFill>
                <a:latin typeface="+mn-lt"/>
                <a:ea typeface="MS PGothic" pitchFamily="34" charset="-128"/>
                <a:cs typeface="ＭＳ Ｐゴシック" pitchFamily="-109" charset="-128"/>
              </a:rPr>
              <a:t>that</a:t>
            </a:r>
            <a:r>
              <a:rPr lang="tr-TR" sz="1200" kern="1200" dirty="0" smtClean="0">
                <a:solidFill>
                  <a:schemeClr val="tx1"/>
                </a:solidFill>
                <a:latin typeface="+mn-lt"/>
                <a:ea typeface="MS PGothic" pitchFamily="34" charset="-128"/>
                <a:cs typeface="ＭＳ Ｐゴシック" pitchFamily="-109" charset="-128"/>
              </a:rPr>
              <a:t> I </a:t>
            </a:r>
            <a:r>
              <a:rPr lang="tr-TR" sz="1200" kern="1200" dirty="0" err="1" smtClean="0">
                <a:solidFill>
                  <a:schemeClr val="tx1"/>
                </a:solidFill>
                <a:latin typeface="+mn-lt"/>
                <a:ea typeface="MS PGothic" pitchFamily="34" charset="-128"/>
                <a:cs typeface="ＭＳ Ｐゴシック" pitchFamily="-109" charset="-128"/>
              </a:rPr>
              <a:t>continually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gnaw</a:t>
            </a:r>
            <a:r>
              <a:rPr lang="tr-TR" sz="1200" kern="1200" dirty="0" smtClean="0">
                <a:solidFill>
                  <a:schemeClr val="tx1"/>
                </a:solidFill>
                <a:latin typeface="+mn-lt"/>
                <a:ea typeface="MS PGothic" pitchFamily="34" charset="-128"/>
                <a:cs typeface="ＭＳ Ｐゴシック" pitchFamily="-109" charset="-128"/>
              </a:rPr>
              <a:t> on" as a </a:t>
            </a:r>
            <a:r>
              <a:rPr lang="tr-TR" sz="1200" kern="1200" dirty="0" err="1" smtClean="0">
                <a:solidFill>
                  <a:schemeClr val="tx1"/>
                </a:solidFill>
                <a:latin typeface="+mn-lt"/>
                <a:ea typeface="MS PGothic" pitchFamily="34" charset="-128"/>
                <a:cs typeface="ＭＳ Ｐゴシック" pitchFamily="-109" charset="-128"/>
              </a:rPr>
              <a:t>new</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founding</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president</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This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topic</a:t>
            </a:r>
            <a:r>
              <a:rPr lang="tr-TR" sz="1200" kern="1200" dirty="0" smtClean="0">
                <a:solidFill>
                  <a:schemeClr val="tx1"/>
                </a:solidFill>
                <a:latin typeface="+mn-lt"/>
                <a:ea typeface="MS PGothic" pitchFamily="34" charset="-128"/>
                <a:cs typeface="ＭＳ Ｐゴシック" pitchFamily="-109" charset="-128"/>
              </a:rPr>
              <a:t> is </a:t>
            </a:r>
            <a:r>
              <a:rPr lang="tr-TR" sz="1200" kern="1200" dirty="0" err="1" smtClean="0">
                <a:solidFill>
                  <a:schemeClr val="tx1"/>
                </a:solidFill>
                <a:latin typeface="+mn-lt"/>
                <a:ea typeface="MS PGothic" pitchFamily="34" charset="-128"/>
                <a:cs typeface="ＭＳ Ｐゴシック" pitchFamily="-109" charset="-128"/>
              </a:rPr>
              <a:t>important</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to</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me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because</a:t>
            </a:r>
            <a:r>
              <a:rPr lang="tr-TR" sz="1200" kern="1200" dirty="0" smtClean="0">
                <a:solidFill>
                  <a:schemeClr val="tx1"/>
                </a:solidFill>
                <a:latin typeface="+mn-lt"/>
                <a:ea typeface="MS PGothic" pitchFamily="34" charset="-128"/>
                <a:cs typeface="ＭＳ Ｐゴシック" pitchFamily="-109" charset="-128"/>
              </a:rPr>
              <a:t> I </a:t>
            </a:r>
            <a:r>
              <a:rPr lang="tr-TR" sz="1200" kern="1200" dirty="0" err="1" smtClean="0">
                <a:solidFill>
                  <a:schemeClr val="tx1"/>
                </a:solidFill>
                <a:latin typeface="+mn-lt"/>
                <a:ea typeface="MS PGothic" pitchFamily="34" charset="-128"/>
                <a:cs typeface="ＭＳ Ｐゴシック" pitchFamily="-109" charset="-128"/>
              </a:rPr>
              <a:t>believe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that</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new</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understandings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about</a:t>
            </a:r>
            <a:r>
              <a:rPr lang="tr-TR" sz="1200" kern="1200" dirty="0" smtClean="0">
                <a:solidFill>
                  <a:schemeClr val="tx1"/>
                </a:solidFill>
                <a:latin typeface="+mn-lt"/>
                <a:ea typeface="MS PGothic" pitchFamily="34" charset="-128"/>
                <a:cs typeface="ＭＳ Ｐゴシック" pitchFamily="-109" charset="-128"/>
              </a:rPr>
              <a:t> </a:t>
            </a:r>
            <a:r>
              <a:rPr lang="en-US" altLang="ko-KR" sz="1200" dirty="0" smtClean="0">
                <a:solidFill>
                  <a:srgbClr val="FFFFFF"/>
                </a:solidFill>
                <a:effectLst>
                  <a:outerShdw blurRad="38100" dist="38100" dir="2700000" algn="tl">
                    <a:srgbClr val="000000"/>
                  </a:outerShdw>
                </a:effectLst>
                <a:latin typeface="Times New Roman" pitchFamily="18" charset="0"/>
              </a:rPr>
              <a:t>New Dynamics and Trends in Higher Education</a:t>
            </a:r>
            <a:r>
              <a:rPr lang="tr-TR" altLang="ko-KR" sz="1200" dirty="0" smtClean="0">
                <a:solidFill>
                  <a:srgbClr val="FFFFFF"/>
                </a:solidFill>
                <a:effectLst>
                  <a:outerShdw blurRad="38100" dist="38100" dir="2700000" algn="tl">
                    <a:srgbClr val="000000"/>
                  </a:outerShdw>
                </a:effectLst>
                <a:latin typeface="Times New Roman" pitchFamily="18" charset="0"/>
              </a:rPr>
              <a:t> </a:t>
            </a:r>
            <a:r>
              <a:rPr lang="tr-TR" sz="1200" kern="1200" dirty="0" err="1" smtClean="0">
                <a:solidFill>
                  <a:schemeClr val="tx1"/>
                </a:solidFill>
                <a:latin typeface="+mn-lt"/>
                <a:ea typeface="MS PGothic" pitchFamily="34" charset="-128"/>
                <a:cs typeface="ＭＳ Ｐゴシック" pitchFamily="-109" charset="-128"/>
              </a:rPr>
              <a:t>may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contribute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towards</a:t>
            </a:r>
            <a:r>
              <a:rPr lang="tr-TR" sz="1200" kern="1200" dirty="0" smtClean="0">
                <a:solidFill>
                  <a:schemeClr val="tx1"/>
                </a:solidFill>
                <a:latin typeface="+mn-lt"/>
                <a:ea typeface="MS PGothic" pitchFamily="34" charset="-128"/>
                <a:cs typeface="ＭＳ Ｐゴシック" pitchFamily="-109" charset="-128"/>
              </a:rPr>
              <a:t> an </a:t>
            </a:r>
            <a:r>
              <a:rPr lang="tr-TR" sz="1200" kern="1200" dirty="0" err="1" smtClean="0">
                <a:solidFill>
                  <a:schemeClr val="tx1"/>
                </a:solidFill>
                <a:latin typeface="+mn-lt"/>
                <a:ea typeface="MS PGothic" pitchFamily="34" charset="-128"/>
                <a:cs typeface="ＭＳ Ｐゴシック" pitchFamily="-109" charset="-128"/>
              </a:rPr>
              <a:t>improvement</a:t>
            </a:r>
            <a:r>
              <a:rPr lang="tr-TR" sz="1200" kern="1200" dirty="0" smtClean="0">
                <a:solidFill>
                  <a:schemeClr val="tx1"/>
                </a:solidFill>
                <a:latin typeface="+mn-lt"/>
                <a:ea typeface="MS PGothic" pitchFamily="34" charset="-128"/>
                <a:cs typeface="ＭＳ Ｐゴシック" pitchFamily="-109" charset="-128"/>
              </a:rPr>
              <a:t> in </a:t>
            </a:r>
            <a:r>
              <a:rPr lang="tr-TR" sz="1200" kern="1200" dirty="0" err="1" smtClean="0">
                <a:solidFill>
                  <a:schemeClr val="tx1"/>
                </a:solidFill>
                <a:latin typeface="+mn-lt"/>
                <a:ea typeface="MS PGothic" pitchFamily="34" charset="-128"/>
                <a:cs typeface="ＭＳ Ｐゴシック" pitchFamily="-109" charset="-128"/>
              </a:rPr>
              <a:t>our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ability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to</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work</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together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with</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peoples</a:t>
            </a:r>
            <a:r>
              <a:rPr lang="tr-TR" sz="1200" kern="1200" dirty="0" smtClean="0">
                <a:solidFill>
                  <a:schemeClr val="tx1"/>
                </a:solidFill>
                <a:latin typeface="+mn-lt"/>
                <a:ea typeface="MS PGothic" pitchFamily="34" charset="-128"/>
                <a:cs typeface="ＭＳ Ｐゴシック" pitchFamily="-109" charset="-128"/>
              </a:rPr>
              <a:t> of </a:t>
            </a:r>
            <a:r>
              <a:rPr lang="tr-TR" sz="1200" kern="1200" dirty="0" err="1" smtClean="0">
                <a:solidFill>
                  <a:schemeClr val="tx1"/>
                </a:solidFill>
                <a:latin typeface="+mn-lt"/>
                <a:ea typeface="MS PGothic" pitchFamily="34" charset="-128"/>
                <a:cs typeface="ＭＳ Ｐゴシック" pitchFamily="-109" charset="-128"/>
              </a:rPr>
              <a:t>diverse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backgrounds</a:t>
            </a:r>
            <a:r>
              <a:rPr lang="tr-TR" sz="1200" kern="1200" dirty="0" smtClean="0">
                <a:solidFill>
                  <a:schemeClr val="tx1"/>
                </a:solidFill>
                <a:latin typeface="+mn-lt"/>
                <a:ea typeface="MS PGothic" pitchFamily="34" charset="-128"/>
                <a:cs typeface="ＭＳ Ｐゴシック" pitchFamily="-109" charset="-128"/>
              </a:rPr>
              <a:t> in </a:t>
            </a:r>
            <a:r>
              <a:rPr lang="tr-TR" sz="1200" kern="1200" dirty="0" err="1" smtClean="0">
                <a:solidFill>
                  <a:schemeClr val="tx1"/>
                </a:solidFill>
                <a:latin typeface="+mn-lt"/>
                <a:ea typeface="MS PGothic" pitchFamily="34" charset="-128"/>
                <a:cs typeface="ＭＳ Ｐゴシック" pitchFamily="-109" charset="-128"/>
              </a:rPr>
              <a:t>order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to</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create</a:t>
            </a:r>
            <a:r>
              <a:rPr lang="tr-TR" sz="1200" kern="1200" dirty="0" smtClean="0">
                <a:solidFill>
                  <a:schemeClr val="tx1"/>
                </a:solidFill>
                <a:latin typeface="+mn-lt"/>
                <a:ea typeface="MS PGothic" pitchFamily="34" charset="-128"/>
                <a:cs typeface="ＭＳ Ｐゴシック" pitchFamily="-109" charset="-128"/>
              </a:rPr>
              <a:t> a </a:t>
            </a:r>
            <a:r>
              <a:rPr lang="tr-TR" sz="1200" kern="1200" dirty="0" err="1" smtClean="0">
                <a:solidFill>
                  <a:schemeClr val="tx1"/>
                </a:solidFill>
                <a:latin typeface="+mn-lt"/>
                <a:ea typeface="MS PGothic" pitchFamily="34" charset="-128"/>
                <a:cs typeface="ＭＳ Ｐゴシック" pitchFamily="-109" charset="-128"/>
              </a:rPr>
              <a:t>more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dynamic</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inclusive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and</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world</a:t>
            </a:r>
            <a:r>
              <a:rPr lang="tr-TR" sz="1200" kern="1200" dirty="0" smtClean="0">
                <a:solidFill>
                  <a:schemeClr val="tx1"/>
                </a:solidFill>
                <a:latin typeface="+mn-lt"/>
                <a:ea typeface="MS PGothic" pitchFamily="34" charset="-128"/>
                <a:cs typeface="ＭＳ Ｐゴシック" pitchFamily="-109" charset="-128"/>
              </a:rPr>
              <a:t>-</a:t>
            </a:r>
            <a:r>
              <a:rPr lang="tr-TR" sz="1200" kern="1200" dirty="0" err="1" smtClean="0">
                <a:solidFill>
                  <a:schemeClr val="tx1"/>
                </a:solidFill>
                <a:latin typeface="+mn-lt"/>
                <a:ea typeface="MS PGothic" pitchFamily="34" charset="-128"/>
                <a:cs typeface="ＭＳ Ｐゴシック" pitchFamily="-109" charset="-128"/>
              </a:rPr>
              <a:t>class</a:t>
            </a:r>
            <a:r>
              <a:rPr lang="tr-TR" sz="1200" kern="1200" baseline="0" dirty="0" smtClean="0">
                <a:solidFill>
                  <a:schemeClr val="tx1"/>
                </a:solidFill>
                <a:latin typeface="+mn-lt"/>
                <a:ea typeface="MS PGothic" pitchFamily="34" charset="-128"/>
                <a:cs typeface="ＭＳ Ｐゴシック" pitchFamily="-109" charset="-128"/>
              </a:rPr>
              <a:t> </a:t>
            </a:r>
            <a:r>
              <a:rPr lang="tr-TR" sz="1200" kern="1200" baseline="0" dirty="0" err="1" smtClean="0">
                <a:solidFill>
                  <a:schemeClr val="tx1"/>
                </a:solidFill>
                <a:latin typeface="+mn-lt"/>
                <a:ea typeface="MS PGothic" pitchFamily="34" charset="-128"/>
                <a:cs typeface="ＭＳ Ｐゴシック" pitchFamily="-109" charset="-128"/>
              </a:rPr>
              <a:t>universities</a:t>
            </a:r>
            <a:r>
              <a:rPr lang="tr-TR" sz="1200" kern="1200" dirty="0" smtClean="0">
                <a:solidFill>
                  <a:schemeClr val="tx1"/>
                </a:solidFill>
                <a:latin typeface="+mn-lt"/>
                <a:ea typeface="MS PGothic" pitchFamily="34" charset="-128"/>
                <a:cs typeface="ＭＳ Ｐゴシック" pitchFamily="-109" charset="-128"/>
              </a:rPr>
              <a:t> </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8ED91DF-0613-4B86-9AC6-9BFF3E73757C}"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8ED91DF-0613-4B86-9AC6-9BFF3E73757C}"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8ED91DF-0613-4B86-9AC6-9BFF3E73757C}"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8ED91DF-0613-4B86-9AC6-9BFF3E73757C}"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8ED91DF-0613-4B86-9AC6-9BFF3E73757C}"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8ED91DF-0613-4B86-9AC6-9BFF3E73757C}"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8ED91DF-0613-4B86-9AC6-9BFF3E73757C}"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8ED91DF-0613-4B86-9AC6-9BFF3E73757C}"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8ED91DF-0613-4B86-9AC6-9BFF3E73757C}"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8ED91DF-0613-4B86-9AC6-9BFF3E73757C}"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DBE91801-AA5D-47D2-9CE2-670B5557DB56}" type="slidenum">
              <a:rPr lang="en-US" altLang="ko-KR"/>
              <a:pPr/>
              <a:t>2</a:t>
            </a:fld>
            <a:endParaRPr lang="en-US" altLang="ko-KR"/>
          </a:p>
        </p:txBody>
      </p:sp>
      <p:sp>
        <p:nvSpPr>
          <p:cNvPr id="309250" name="Rectangle 1026"/>
          <p:cNvSpPr>
            <a:spLocks noGrp="1" noRot="1" noChangeAspect="1" noChangeArrowheads="1" noTextEdit="1"/>
          </p:cNvSpPr>
          <p:nvPr>
            <p:ph type="sldImg"/>
          </p:nvPr>
        </p:nvSpPr>
        <p:spPr>
          <a:ln/>
        </p:spPr>
      </p:sp>
      <p:sp>
        <p:nvSpPr>
          <p:cNvPr id="309251" name="Rectangle 1027"/>
          <p:cNvSpPr>
            <a:spLocks noGrp="1" noChangeArrowheads="1"/>
          </p:cNvSpPr>
          <p:nvPr>
            <p:ph type="body" idx="1"/>
          </p:nvPr>
        </p:nvSpPr>
        <p:spPr/>
        <p:txBody>
          <a:bodyPr/>
          <a:lstStyle/>
          <a:p>
            <a:r>
              <a:rPr lang="tr-TR" sz="1200" kern="1200" dirty="0" smtClean="0">
                <a:solidFill>
                  <a:schemeClr val="tx1"/>
                </a:solidFill>
                <a:latin typeface="+mn-lt"/>
                <a:ea typeface="MS PGothic" pitchFamily="34" charset="-128"/>
                <a:cs typeface="ＭＳ Ｐゴシック" pitchFamily="-109" charset="-128"/>
              </a:rPr>
              <a:t> </a:t>
            </a:r>
          </a:p>
          <a:p>
            <a:r>
              <a:rPr lang="tr-TR" sz="1200" kern="1200" dirty="0" err="1" smtClean="0">
                <a:solidFill>
                  <a:schemeClr val="tx1"/>
                </a:solidFill>
                <a:latin typeface="+mn-lt"/>
                <a:ea typeface="MS PGothic" pitchFamily="34" charset="-128"/>
                <a:cs typeface="ＭＳ Ｐゴシック" pitchFamily="-109" charset="-128"/>
              </a:rPr>
              <a:t>Before</a:t>
            </a:r>
            <a:r>
              <a:rPr lang="tr-TR" sz="1200" kern="1200" dirty="0" smtClean="0">
                <a:solidFill>
                  <a:schemeClr val="tx1"/>
                </a:solidFill>
                <a:latin typeface="+mn-lt"/>
                <a:ea typeface="MS PGothic" pitchFamily="34" charset="-128"/>
                <a:cs typeface="ＭＳ Ｐゴシック" pitchFamily="-109" charset="-128"/>
              </a:rPr>
              <a:t> I </a:t>
            </a:r>
            <a:r>
              <a:rPr lang="tr-TR" sz="1200" kern="1200" dirty="0" err="1" smtClean="0">
                <a:solidFill>
                  <a:schemeClr val="tx1"/>
                </a:solidFill>
                <a:latin typeface="+mn-lt"/>
                <a:ea typeface="MS PGothic" pitchFamily="34" charset="-128"/>
                <a:cs typeface="ＭＳ Ｐゴシック" pitchFamily="-109" charset="-128"/>
              </a:rPr>
              <a:t>began</a:t>
            </a:r>
            <a:r>
              <a:rPr lang="tr-TR" sz="1200" kern="1200" dirty="0" smtClean="0">
                <a:solidFill>
                  <a:schemeClr val="tx1"/>
                </a:solidFill>
                <a:latin typeface="+mn-lt"/>
                <a:ea typeface="MS PGothic" pitchFamily="34" charset="-128"/>
                <a:cs typeface="ＭＳ Ｐゴシック" pitchFamily="-109" charset="-128"/>
              </a:rPr>
              <a:t>, I </a:t>
            </a:r>
            <a:r>
              <a:rPr lang="tr-TR" sz="1200" kern="1200" dirty="0" err="1" smtClean="0">
                <a:solidFill>
                  <a:schemeClr val="tx1"/>
                </a:solidFill>
                <a:latin typeface="+mn-lt"/>
                <a:ea typeface="MS PGothic" pitchFamily="34" charset="-128"/>
                <a:cs typeface="ＭＳ Ｐゴシック" pitchFamily="-109" charset="-128"/>
              </a:rPr>
              <a:t>wish</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to</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publicly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thank</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President</a:t>
            </a:r>
            <a:r>
              <a:rPr lang="tr-TR" sz="1200" kern="1200" dirty="0" smtClean="0">
                <a:solidFill>
                  <a:schemeClr val="tx1"/>
                </a:solidFill>
                <a:latin typeface="+mn-lt"/>
                <a:ea typeface="MS PGothic" pitchFamily="34" charset="-128"/>
                <a:cs typeface="ＭＳ Ｐゴシック" pitchFamily="-109" charset="-128"/>
              </a:rPr>
              <a:t> </a:t>
            </a:r>
            <a:r>
              <a:rPr lang="tr-TR" sz="1200" b="1" kern="1200" dirty="0" err="1" smtClean="0">
                <a:solidFill>
                  <a:schemeClr val="tx1"/>
                </a:solidFill>
                <a:latin typeface="+mn-lt"/>
                <a:ea typeface="MS PGothic" pitchFamily="34" charset="-128"/>
                <a:cs typeface="ＭＳ Ｐゴシック" pitchFamily="-109" charset="-128"/>
              </a:rPr>
              <a:t>Prof.Dr</a:t>
            </a:r>
            <a:r>
              <a:rPr lang="tr-TR" sz="1200" b="1" kern="1200" dirty="0" smtClean="0">
                <a:solidFill>
                  <a:schemeClr val="tx1"/>
                </a:solidFill>
                <a:latin typeface="+mn-lt"/>
                <a:ea typeface="MS PGothic" pitchFamily="34" charset="-128"/>
                <a:cs typeface="ＭＳ Ｐゴシック" pitchFamily="-109" charset="-128"/>
              </a:rPr>
              <a:t>. Hikmet KOÇAK </a:t>
            </a:r>
            <a:r>
              <a:rPr lang="tr-TR" sz="1200" b="1" kern="1200" dirty="0" err="1" smtClean="0">
                <a:solidFill>
                  <a:schemeClr val="tx1"/>
                </a:solidFill>
                <a:latin typeface="+mn-lt"/>
                <a:ea typeface="MS PGothic" pitchFamily="34" charset="-128"/>
                <a:cs typeface="ＭＳ Ｐゴシック" pitchFamily="-109" charset="-128"/>
              </a:rPr>
              <a:t>and</a:t>
            </a:r>
            <a:r>
              <a:rPr lang="tr-TR" sz="1200" b="1" kern="1200" dirty="0" smtClean="0">
                <a:solidFill>
                  <a:schemeClr val="tx1"/>
                </a:solidFill>
                <a:latin typeface="+mn-lt"/>
                <a:ea typeface="MS PGothic" pitchFamily="34" charset="-128"/>
                <a:cs typeface="ＭＳ Ｐゴシック" pitchFamily="-109" charset="-128"/>
              </a:rPr>
              <a:t> his </a:t>
            </a:r>
            <a:r>
              <a:rPr lang="tr-TR" sz="1200" b="1" kern="1200" dirty="0" err="1" smtClean="0">
                <a:solidFill>
                  <a:schemeClr val="tx1"/>
                </a:solidFill>
                <a:latin typeface="+mn-lt"/>
                <a:ea typeface="MS PGothic" pitchFamily="34" charset="-128"/>
                <a:cs typeface="ＭＳ Ｐゴシック" pitchFamily="-109" charset="-128"/>
              </a:rPr>
              <a:t>collegeagues</a:t>
            </a:r>
            <a:r>
              <a:rPr lang="tr-TR" sz="1200" b="1"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for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invitation</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to</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meet</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with</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you</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and</a:t>
            </a:r>
            <a:r>
              <a:rPr lang="tr-TR" sz="1200" kern="1200" dirty="0" smtClean="0">
                <a:solidFill>
                  <a:schemeClr val="tx1"/>
                </a:solidFill>
                <a:latin typeface="+mn-lt"/>
                <a:ea typeface="MS PGothic" pitchFamily="34" charset="-128"/>
                <a:cs typeface="ＭＳ Ｐゴシック" pitchFamily="-109" charset="-128"/>
              </a:rPr>
              <a:t> talk </a:t>
            </a:r>
            <a:r>
              <a:rPr lang="tr-TR" sz="1200" kern="1200" dirty="0" err="1" smtClean="0">
                <a:solidFill>
                  <a:schemeClr val="tx1"/>
                </a:solidFill>
                <a:latin typeface="+mn-lt"/>
                <a:ea typeface="MS PGothic" pitchFamily="34" charset="-128"/>
                <a:cs typeface="ＭＳ Ｐゴシック" pitchFamily="-109" charset="-128"/>
              </a:rPr>
              <a:t>about</a:t>
            </a:r>
            <a:r>
              <a:rPr lang="tr-TR" sz="1200" kern="1200" dirty="0" smtClean="0">
                <a:solidFill>
                  <a:schemeClr val="tx1"/>
                </a:solidFill>
                <a:latin typeface="+mn-lt"/>
                <a:ea typeface="MS PGothic" pitchFamily="34" charset="-128"/>
                <a:cs typeface="ＭＳ Ｐゴシック" pitchFamily="-109" charset="-128"/>
              </a:rPr>
              <a:t> a </a:t>
            </a:r>
            <a:r>
              <a:rPr lang="tr-TR" sz="1200" kern="1200" dirty="0" err="1" smtClean="0">
                <a:solidFill>
                  <a:schemeClr val="tx1"/>
                </a:solidFill>
                <a:latin typeface="+mn-lt"/>
                <a:ea typeface="MS PGothic" pitchFamily="34" charset="-128"/>
                <a:cs typeface="ＭＳ Ｐゴシック" pitchFamily="-109" charset="-128"/>
              </a:rPr>
              <a:t>theme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that</a:t>
            </a:r>
            <a:r>
              <a:rPr lang="tr-TR" sz="1200" kern="1200" dirty="0" smtClean="0">
                <a:solidFill>
                  <a:schemeClr val="tx1"/>
                </a:solidFill>
                <a:latin typeface="+mn-lt"/>
                <a:ea typeface="MS PGothic" pitchFamily="34" charset="-128"/>
                <a:cs typeface="ＭＳ Ｐゴシック" pitchFamily="-109" charset="-128"/>
              </a:rPr>
              <a:t> has </a:t>
            </a:r>
            <a:r>
              <a:rPr lang="tr-TR" sz="1200" kern="1200" dirty="0" err="1" smtClean="0">
                <a:solidFill>
                  <a:schemeClr val="tx1"/>
                </a:solidFill>
                <a:latin typeface="+mn-lt"/>
                <a:ea typeface="MS PGothic" pitchFamily="34" charset="-128"/>
                <a:cs typeface="ＭＳ Ｐゴシック" pitchFamily="-109" charset="-128"/>
              </a:rPr>
              <a:t>become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to</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paraphrase</a:t>
            </a:r>
            <a:r>
              <a:rPr lang="tr-TR" sz="1200" kern="1200" dirty="0" smtClean="0">
                <a:solidFill>
                  <a:schemeClr val="tx1"/>
                </a:solidFill>
                <a:latin typeface="+mn-lt"/>
                <a:ea typeface="MS PGothic" pitchFamily="34" charset="-128"/>
                <a:cs typeface="ＭＳ Ｐゴシック" pitchFamily="-109" charset="-128"/>
              </a:rPr>
              <a:t> J.G. </a:t>
            </a:r>
            <a:r>
              <a:rPr lang="tr-TR" sz="1200" kern="1200" dirty="0" err="1" smtClean="0">
                <a:solidFill>
                  <a:schemeClr val="tx1"/>
                </a:solidFill>
                <a:latin typeface="+mn-lt"/>
                <a:ea typeface="MS PGothic" pitchFamily="34" charset="-128"/>
                <a:cs typeface="ＭＳ Ｐゴシック" pitchFamily="-109" charset="-128"/>
              </a:rPr>
              <a:t>Hamann</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the</a:t>
            </a:r>
            <a:r>
              <a:rPr lang="tr-TR" sz="1200" kern="1200" dirty="0" smtClean="0">
                <a:solidFill>
                  <a:schemeClr val="tx1"/>
                </a:solidFill>
                <a:latin typeface="+mn-lt"/>
                <a:ea typeface="MS PGothic" pitchFamily="34" charset="-128"/>
                <a:cs typeface="ＭＳ Ｐゴシック" pitchFamily="-109" charset="-128"/>
              </a:rPr>
              <a:t> bone </a:t>
            </a:r>
            <a:r>
              <a:rPr lang="tr-TR" sz="1200" kern="1200" dirty="0" err="1" smtClean="0">
                <a:solidFill>
                  <a:schemeClr val="tx1"/>
                </a:solidFill>
                <a:latin typeface="+mn-lt"/>
                <a:ea typeface="MS PGothic" pitchFamily="34" charset="-128"/>
                <a:cs typeface="ＭＳ Ｐゴシック" pitchFamily="-109" charset="-128"/>
              </a:rPr>
              <a:t>that</a:t>
            </a:r>
            <a:r>
              <a:rPr lang="tr-TR" sz="1200" kern="1200" dirty="0" smtClean="0">
                <a:solidFill>
                  <a:schemeClr val="tx1"/>
                </a:solidFill>
                <a:latin typeface="+mn-lt"/>
                <a:ea typeface="MS PGothic" pitchFamily="34" charset="-128"/>
                <a:cs typeface="ＭＳ Ｐゴシック" pitchFamily="-109" charset="-128"/>
              </a:rPr>
              <a:t> I </a:t>
            </a:r>
            <a:r>
              <a:rPr lang="tr-TR" sz="1200" kern="1200" dirty="0" err="1" smtClean="0">
                <a:solidFill>
                  <a:schemeClr val="tx1"/>
                </a:solidFill>
                <a:latin typeface="+mn-lt"/>
                <a:ea typeface="MS PGothic" pitchFamily="34" charset="-128"/>
                <a:cs typeface="ＭＳ Ｐゴシック" pitchFamily="-109" charset="-128"/>
              </a:rPr>
              <a:t>continually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gnaw</a:t>
            </a:r>
            <a:r>
              <a:rPr lang="tr-TR" sz="1200" kern="1200" dirty="0" smtClean="0">
                <a:solidFill>
                  <a:schemeClr val="tx1"/>
                </a:solidFill>
                <a:latin typeface="+mn-lt"/>
                <a:ea typeface="MS PGothic" pitchFamily="34" charset="-128"/>
                <a:cs typeface="ＭＳ Ｐゴシック" pitchFamily="-109" charset="-128"/>
              </a:rPr>
              <a:t> on" as a </a:t>
            </a:r>
            <a:r>
              <a:rPr lang="tr-TR" sz="1200" kern="1200" dirty="0" err="1" smtClean="0">
                <a:solidFill>
                  <a:schemeClr val="tx1"/>
                </a:solidFill>
                <a:latin typeface="+mn-lt"/>
                <a:ea typeface="MS PGothic" pitchFamily="34" charset="-128"/>
                <a:cs typeface="ＭＳ Ｐゴシック" pitchFamily="-109" charset="-128"/>
              </a:rPr>
              <a:t>new</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founding</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president</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This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topic</a:t>
            </a:r>
            <a:r>
              <a:rPr lang="tr-TR" sz="1200" kern="1200" dirty="0" smtClean="0">
                <a:solidFill>
                  <a:schemeClr val="tx1"/>
                </a:solidFill>
                <a:latin typeface="+mn-lt"/>
                <a:ea typeface="MS PGothic" pitchFamily="34" charset="-128"/>
                <a:cs typeface="ＭＳ Ｐゴシック" pitchFamily="-109" charset="-128"/>
              </a:rPr>
              <a:t> is </a:t>
            </a:r>
            <a:r>
              <a:rPr lang="tr-TR" sz="1200" kern="1200" dirty="0" err="1" smtClean="0">
                <a:solidFill>
                  <a:schemeClr val="tx1"/>
                </a:solidFill>
                <a:latin typeface="+mn-lt"/>
                <a:ea typeface="MS PGothic" pitchFamily="34" charset="-128"/>
                <a:cs typeface="ＭＳ Ｐゴシック" pitchFamily="-109" charset="-128"/>
              </a:rPr>
              <a:t>important</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to</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me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because</a:t>
            </a:r>
            <a:r>
              <a:rPr lang="tr-TR" sz="1200" kern="1200" dirty="0" smtClean="0">
                <a:solidFill>
                  <a:schemeClr val="tx1"/>
                </a:solidFill>
                <a:latin typeface="+mn-lt"/>
                <a:ea typeface="MS PGothic" pitchFamily="34" charset="-128"/>
                <a:cs typeface="ＭＳ Ｐゴシック" pitchFamily="-109" charset="-128"/>
              </a:rPr>
              <a:t> I </a:t>
            </a:r>
            <a:r>
              <a:rPr lang="tr-TR" sz="1200" kern="1200" dirty="0" err="1" smtClean="0">
                <a:solidFill>
                  <a:schemeClr val="tx1"/>
                </a:solidFill>
                <a:latin typeface="+mn-lt"/>
                <a:ea typeface="MS PGothic" pitchFamily="34" charset="-128"/>
                <a:cs typeface="ＭＳ Ｐゴシック" pitchFamily="-109" charset="-128"/>
              </a:rPr>
              <a:t>believe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that</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new</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understandings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about</a:t>
            </a:r>
            <a:r>
              <a:rPr lang="tr-TR" sz="1200" kern="1200" dirty="0" smtClean="0">
                <a:solidFill>
                  <a:schemeClr val="tx1"/>
                </a:solidFill>
                <a:latin typeface="+mn-lt"/>
                <a:ea typeface="MS PGothic" pitchFamily="34" charset="-128"/>
                <a:cs typeface="ＭＳ Ｐゴシック" pitchFamily="-109" charset="-128"/>
              </a:rPr>
              <a:t> </a:t>
            </a:r>
            <a:r>
              <a:rPr lang="en-US" altLang="ko-KR" sz="1200" dirty="0" smtClean="0">
                <a:solidFill>
                  <a:srgbClr val="FFFFFF"/>
                </a:solidFill>
                <a:effectLst>
                  <a:outerShdw blurRad="38100" dist="38100" dir="2700000" algn="tl">
                    <a:srgbClr val="000000"/>
                  </a:outerShdw>
                </a:effectLst>
                <a:latin typeface="Times New Roman" pitchFamily="18" charset="0"/>
              </a:rPr>
              <a:t>New Dynamics and Trends in Higher Education</a:t>
            </a:r>
            <a:r>
              <a:rPr lang="tr-TR" altLang="ko-KR" sz="1200" dirty="0" smtClean="0">
                <a:solidFill>
                  <a:srgbClr val="FFFFFF"/>
                </a:solidFill>
                <a:effectLst>
                  <a:outerShdw blurRad="38100" dist="38100" dir="2700000" algn="tl">
                    <a:srgbClr val="000000"/>
                  </a:outerShdw>
                </a:effectLst>
                <a:latin typeface="Times New Roman" pitchFamily="18" charset="0"/>
              </a:rPr>
              <a:t> </a:t>
            </a:r>
            <a:r>
              <a:rPr lang="tr-TR" sz="1200" kern="1200" dirty="0" err="1" smtClean="0">
                <a:solidFill>
                  <a:schemeClr val="tx1"/>
                </a:solidFill>
                <a:latin typeface="+mn-lt"/>
                <a:ea typeface="MS PGothic" pitchFamily="34" charset="-128"/>
                <a:cs typeface="ＭＳ Ｐゴシック" pitchFamily="-109" charset="-128"/>
              </a:rPr>
              <a:t>may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contribute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towards</a:t>
            </a:r>
            <a:r>
              <a:rPr lang="tr-TR" sz="1200" kern="1200" dirty="0" smtClean="0">
                <a:solidFill>
                  <a:schemeClr val="tx1"/>
                </a:solidFill>
                <a:latin typeface="+mn-lt"/>
                <a:ea typeface="MS PGothic" pitchFamily="34" charset="-128"/>
                <a:cs typeface="ＭＳ Ｐゴシック" pitchFamily="-109" charset="-128"/>
              </a:rPr>
              <a:t> an </a:t>
            </a:r>
            <a:r>
              <a:rPr lang="tr-TR" sz="1200" kern="1200" dirty="0" err="1" smtClean="0">
                <a:solidFill>
                  <a:schemeClr val="tx1"/>
                </a:solidFill>
                <a:latin typeface="+mn-lt"/>
                <a:ea typeface="MS PGothic" pitchFamily="34" charset="-128"/>
                <a:cs typeface="ＭＳ Ｐゴシック" pitchFamily="-109" charset="-128"/>
              </a:rPr>
              <a:t>improvement</a:t>
            </a:r>
            <a:r>
              <a:rPr lang="tr-TR" sz="1200" kern="1200" dirty="0" smtClean="0">
                <a:solidFill>
                  <a:schemeClr val="tx1"/>
                </a:solidFill>
                <a:latin typeface="+mn-lt"/>
                <a:ea typeface="MS PGothic" pitchFamily="34" charset="-128"/>
                <a:cs typeface="ＭＳ Ｐゴシック" pitchFamily="-109" charset="-128"/>
              </a:rPr>
              <a:t> in </a:t>
            </a:r>
            <a:r>
              <a:rPr lang="tr-TR" sz="1200" kern="1200" dirty="0" err="1" smtClean="0">
                <a:solidFill>
                  <a:schemeClr val="tx1"/>
                </a:solidFill>
                <a:latin typeface="+mn-lt"/>
                <a:ea typeface="MS PGothic" pitchFamily="34" charset="-128"/>
                <a:cs typeface="ＭＳ Ｐゴシック" pitchFamily="-109" charset="-128"/>
              </a:rPr>
              <a:t>our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ability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to</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work</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together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with</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peoples</a:t>
            </a:r>
            <a:r>
              <a:rPr lang="tr-TR" sz="1200" kern="1200" dirty="0" smtClean="0">
                <a:solidFill>
                  <a:schemeClr val="tx1"/>
                </a:solidFill>
                <a:latin typeface="+mn-lt"/>
                <a:ea typeface="MS PGothic" pitchFamily="34" charset="-128"/>
                <a:cs typeface="ＭＳ Ｐゴシック" pitchFamily="-109" charset="-128"/>
              </a:rPr>
              <a:t> of </a:t>
            </a:r>
            <a:r>
              <a:rPr lang="tr-TR" sz="1200" kern="1200" dirty="0" err="1" smtClean="0">
                <a:solidFill>
                  <a:schemeClr val="tx1"/>
                </a:solidFill>
                <a:latin typeface="+mn-lt"/>
                <a:ea typeface="MS PGothic" pitchFamily="34" charset="-128"/>
                <a:cs typeface="ＭＳ Ｐゴシック" pitchFamily="-109" charset="-128"/>
              </a:rPr>
              <a:t>diverse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backgrounds</a:t>
            </a:r>
            <a:r>
              <a:rPr lang="tr-TR" sz="1200" kern="1200" dirty="0" smtClean="0">
                <a:solidFill>
                  <a:schemeClr val="tx1"/>
                </a:solidFill>
                <a:latin typeface="+mn-lt"/>
                <a:ea typeface="MS PGothic" pitchFamily="34" charset="-128"/>
                <a:cs typeface="ＭＳ Ｐゴシック" pitchFamily="-109" charset="-128"/>
              </a:rPr>
              <a:t> in </a:t>
            </a:r>
            <a:r>
              <a:rPr lang="tr-TR" sz="1200" kern="1200" dirty="0" err="1" smtClean="0">
                <a:solidFill>
                  <a:schemeClr val="tx1"/>
                </a:solidFill>
                <a:latin typeface="+mn-lt"/>
                <a:ea typeface="MS PGothic" pitchFamily="34" charset="-128"/>
                <a:cs typeface="ＭＳ Ｐゴシック" pitchFamily="-109" charset="-128"/>
              </a:rPr>
              <a:t>order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to</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create</a:t>
            </a:r>
            <a:r>
              <a:rPr lang="tr-TR" sz="1200" kern="1200" dirty="0" smtClean="0">
                <a:solidFill>
                  <a:schemeClr val="tx1"/>
                </a:solidFill>
                <a:latin typeface="+mn-lt"/>
                <a:ea typeface="MS PGothic" pitchFamily="34" charset="-128"/>
                <a:cs typeface="ＭＳ Ｐゴシック" pitchFamily="-109" charset="-128"/>
              </a:rPr>
              <a:t> a </a:t>
            </a:r>
            <a:r>
              <a:rPr lang="tr-TR" sz="1200" kern="1200" dirty="0" err="1" smtClean="0">
                <a:solidFill>
                  <a:schemeClr val="tx1"/>
                </a:solidFill>
                <a:latin typeface="+mn-lt"/>
                <a:ea typeface="MS PGothic" pitchFamily="34" charset="-128"/>
                <a:cs typeface="ＭＳ Ｐゴシック" pitchFamily="-109" charset="-128"/>
              </a:rPr>
              <a:t>more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dynamic</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inclusive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and</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world</a:t>
            </a:r>
            <a:r>
              <a:rPr lang="tr-TR" sz="1200" kern="1200" dirty="0" smtClean="0">
                <a:solidFill>
                  <a:schemeClr val="tx1"/>
                </a:solidFill>
                <a:latin typeface="+mn-lt"/>
                <a:ea typeface="MS PGothic" pitchFamily="34" charset="-128"/>
                <a:cs typeface="ＭＳ Ｐゴシック" pitchFamily="-109" charset="-128"/>
              </a:rPr>
              <a:t>-</a:t>
            </a:r>
            <a:r>
              <a:rPr lang="tr-TR" sz="1200" kern="1200" dirty="0" err="1" smtClean="0">
                <a:solidFill>
                  <a:schemeClr val="tx1"/>
                </a:solidFill>
                <a:latin typeface="+mn-lt"/>
                <a:ea typeface="MS PGothic" pitchFamily="34" charset="-128"/>
                <a:cs typeface="ＭＳ Ｐゴシック" pitchFamily="-109" charset="-128"/>
              </a:rPr>
              <a:t>class</a:t>
            </a:r>
            <a:r>
              <a:rPr lang="tr-TR" sz="1200" kern="1200" baseline="0" dirty="0" smtClean="0">
                <a:solidFill>
                  <a:schemeClr val="tx1"/>
                </a:solidFill>
                <a:latin typeface="+mn-lt"/>
                <a:ea typeface="MS PGothic" pitchFamily="34" charset="-128"/>
                <a:cs typeface="ＭＳ Ｐゴシック" pitchFamily="-109" charset="-128"/>
              </a:rPr>
              <a:t> </a:t>
            </a:r>
            <a:r>
              <a:rPr lang="tr-TR" sz="1200" kern="1200" baseline="0" dirty="0" err="1" smtClean="0">
                <a:solidFill>
                  <a:schemeClr val="tx1"/>
                </a:solidFill>
                <a:latin typeface="+mn-lt"/>
                <a:ea typeface="MS PGothic" pitchFamily="34" charset="-128"/>
                <a:cs typeface="ＭＳ Ｐゴシック" pitchFamily="-109" charset="-128"/>
              </a:rPr>
              <a:t>universities</a:t>
            </a:r>
            <a:r>
              <a:rPr lang="tr-TR" sz="1200" kern="1200" dirty="0" smtClean="0">
                <a:solidFill>
                  <a:schemeClr val="tx1"/>
                </a:solidFill>
                <a:latin typeface="+mn-lt"/>
                <a:ea typeface="MS PGothic" pitchFamily="34" charset="-128"/>
                <a:cs typeface="ＭＳ Ｐゴシック" pitchFamily="-109" charset="-128"/>
              </a:rPr>
              <a:t>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8ED91DF-0613-4B86-9AC6-9BFF3E73757C}"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8ED91DF-0613-4B86-9AC6-9BFF3E73757C}"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68ED91DF-0613-4B86-9AC6-9BFF3E73757C}"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8ED91DF-0613-4B86-9AC6-9BFF3E73757C}"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8ED91DF-0613-4B86-9AC6-9BFF3E73757C}"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8ED91DF-0613-4B86-9AC6-9BFF3E73757C}"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8ED91DF-0613-4B86-9AC6-9BFF3E73757C}"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a:p>
        </p:txBody>
      </p:sp>
      <p:sp>
        <p:nvSpPr>
          <p:cNvPr id="4" name="3 Slayt Numarası Yer Tutucusu"/>
          <p:cNvSpPr>
            <a:spLocks noGrp="1"/>
          </p:cNvSpPr>
          <p:nvPr>
            <p:ph type="sldNum" sz="quarter" idx="10"/>
          </p:nvPr>
        </p:nvSpPr>
        <p:spPr/>
        <p:txBody>
          <a:bodyPr/>
          <a:lstStyle/>
          <a:p>
            <a:fld id="{68ED91DF-0613-4B86-9AC6-9BFF3E73757C}" type="slidenum">
              <a:rPr lang="en-US" smtClean="0"/>
              <a:pPr/>
              <a:t>27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a:p>
        </p:txBody>
      </p:sp>
      <p:sp>
        <p:nvSpPr>
          <p:cNvPr id="4" name="3 Slayt Numarası Yer Tutucusu"/>
          <p:cNvSpPr>
            <a:spLocks noGrp="1"/>
          </p:cNvSpPr>
          <p:nvPr>
            <p:ph type="sldNum" sz="quarter" idx="10"/>
          </p:nvPr>
        </p:nvSpPr>
        <p:spPr/>
        <p:txBody>
          <a:bodyPr/>
          <a:lstStyle/>
          <a:p>
            <a:fld id="{68ED91DF-0613-4B86-9AC6-9BFF3E73757C}"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tr-TR" sz="1200" kern="1200" dirty="0" err="1" smtClean="0">
                <a:solidFill>
                  <a:schemeClr val="tx1"/>
                </a:solidFill>
                <a:latin typeface="+mn-lt"/>
                <a:ea typeface="MS PGothic" pitchFamily="34" charset="-128"/>
                <a:cs typeface="ＭＳ Ｐゴシック" pitchFamily="-109" charset="-128"/>
              </a:rPr>
              <a:t>The</a:t>
            </a:r>
            <a:r>
              <a:rPr lang="tr-TR" sz="1200" kern="1200" dirty="0" smtClean="0">
                <a:solidFill>
                  <a:schemeClr val="tx1"/>
                </a:solidFill>
                <a:latin typeface="+mn-lt"/>
                <a:ea typeface="MS PGothic" pitchFamily="34" charset="-128"/>
                <a:cs typeface="ＭＳ Ｐゴシック" pitchFamily="-109" charset="-128"/>
              </a:rPr>
              <a:t> </a:t>
            </a:r>
            <a:r>
              <a:rPr lang="tr-TR" sz="1200" b="1" kern="1200" dirty="0" smtClean="0">
                <a:solidFill>
                  <a:schemeClr val="tx1"/>
                </a:solidFill>
                <a:latin typeface="+mn-lt"/>
                <a:ea typeface="MS PGothic" pitchFamily="34" charset="-128"/>
                <a:cs typeface="ＭＳ Ｐゴシック" pitchFamily="-109" charset="-128"/>
              </a:rPr>
              <a:t>Global University Network </a:t>
            </a:r>
            <a:r>
              <a:rPr lang="tr-TR" sz="1200" b="1" kern="1200" dirty="0" err="1" smtClean="0">
                <a:solidFill>
                  <a:schemeClr val="tx1"/>
                </a:solidFill>
                <a:latin typeface="+mn-lt"/>
                <a:ea typeface="MS PGothic" pitchFamily="34" charset="-128"/>
                <a:cs typeface="ＭＳ Ｐゴシック" pitchFamily="-109" charset="-128"/>
              </a:rPr>
              <a:t>for</a:t>
            </a:r>
            <a:r>
              <a:rPr lang="tr-TR" sz="1200" b="1" kern="1200" dirty="0" smtClean="0">
                <a:solidFill>
                  <a:schemeClr val="tx1"/>
                </a:solidFill>
                <a:latin typeface="+mn-lt"/>
                <a:ea typeface="MS PGothic" pitchFamily="34" charset="-128"/>
                <a:cs typeface="ＭＳ Ｐゴシック" pitchFamily="-109" charset="-128"/>
              </a:rPr>
              <a:t> </a:t>
            </a:r>
            <a:r>
              <a:rPr lang="tr-TR" sz="1200" b="1" kern="1200" dirty="0" err="1" smtClean="0">
                <a:solidFill>
                  <a:schemeClr val="tx1"/>
                </a:solidFill>
                <a:latin typeface="+mn-lt"/>
                <a:ea typeface="MS PGothic" pitchFamily="34" charset="-128"/>
                <a:cs typeface="ＭＳ Ｐゴシック" pitchFamily="-109" charset="-128"/>
              </a:rPr>
              <a:t>Innovation</a:t>
            </a:r>
            <a:r>
              <a:rPr lang="tr-TR" sz="1200" b="1" kern="1200" dirty="0" smtClean="0">
                <a:solidFill>
                  <a:schemeClr val="tx1"/>
                </a:solidFill>
                <a:latin typeface="+mn-lt"/>
                <a:ea typeface="MS PGothic" pitchFamily="34" charset="-128"/>
                <a:cs typeface="ＭＳ Ｐゴシック" pitchFamily="-109" charset="-128"/>
              </a:rPr>
              <a:t> - GUNI</a:t>
            </a:r>
            <a:r>
              <a:rPr lang="tr-TR" sz="1200" kern="1200" dirty="0" smtClean="0">
                <a:solidFill>
                  <a:schemeClr val="tx1"/>
                </a:solidFill>
                <a:latin typeface="+mn-lt"/>
                <a:ea typeface="MS PGothic" pitchFamily="34" charset="-128"/>
                <a:cs typeface="ＭＳ Ｐゴシック" pitchFamily="-109" charset="-128"/>
              </a:rPr>
              <a:t> is </a:t>
            </a:r>
            <a:r>
              <a:rPr lang="tr-TR" sz="1200" kern="1200" dirty="0" err="1" smtClean="0">
                <a:solidFill>
                  <a:schemeClr val="tx1"/>
                </a:solidFill>
                <a:latin typeface="+mn-lt"/>
                <a:ea typeface="MS PGothic" pitchFamily="34" charset="-128"/>
                <a:cs typeface="ＭＳ Ｐゴシック" pitchFamily="-109" charset="-128"/>
              </a:rPr>
              <a:t>composed</a:t>
            </a:r>
            <a:r>
              <a:rPr lang="tr-TR" sz="1200" kern="1200" dirty="0" smtClean="0">
                <a:solidFill>
                  <a:schemeClr val="tx1"/>
                </a:solidFill>
                <a:latin typeface="+mn-lt"/>
                <a:ea typeface="MS PGothic" pitchFamily="34" charset="-128"/>
                <a:cs typeface="ＭＳ Ｐゴシック" pitchFamily="-109" charset="-128"/>
              </a:rPr>
              <a:t> of </a:t>
            </a:r>
            <a:r>
              <a:rPr lang="tr-TR" sz="1200" kern="1200" dirty="0" err="1" smtClean="0">
                <a:solidFill>
                  <a:schemeClr val="tx1"/>
                </a:solidFill>
                <a:latin typeface="+mn-lt"/>
                <a:ea typeface="MS PGothic" pitchFamily="34" charset="-128"/>
                <a:cs typeface="ＭＳ Ｐゴシック" pitchFamily="-109" charset="-128"/>
              </a:rPr>
              <a:t>the</a:t>
            </a:r>
            <a:r>
              <a:rPr lang="tr-TR" sz="1200" kern="1200" dirty="0" smtClean="0">
                <a:solidFill>
                  <a:schemeClr val="tx1"/>
                </a:solidFill>
                <a:latin typeface="+mn-lt"/>
                <a:ea typeface="MS PGothic" pitchFamily="34" charset="-128"/>
                <a:cs typeface="ＭＳ Ｐゴシック" pitchFamily="-109" charset="-128"/>
              </a:rPr>
              <a:t> UNESCO </a:t>
            </a:r>
            <a:r>
              <a:rPr lang="tr-TR" sz="1200" kern="1200" dirty="0" err="1" smtClean="0">
                <a:solidFill>
                  <a:schemeClr val="tx1"/>
                </a:solidFill>
                <a:latin typeface="+mn-lt"/>
                <a:ea typeface="MS PGothic" pitchFamily="34" charset="-128"/>
                <a:cs typeface="ＭＳ Ｐゴシック" pitchFamily="-109" charset="-128"/>
              </a:rPr>
              <a:t>Chairs</a:t>
            </a:r>
            <a:r>
              <a:rPr lang="tr-TR" sz="1200" kern="1200" dirty="0" smtClean="0">
                <a:solidFill>
                  <a:schemeClr val="tx1"/>
                </a:solidFill>
                <a:latin typeface="+mn-lt"/>
                <a:ea typeface="MS PGothic" pitchFamily="34" charset="-128"/>
                <a:cs typeface="ＭＳ Ｐゴシック" pitchFamily="-109" charset="-128"/>
              </a:rPr>
              <a:t> in </a:t>
            </a:r>
            <a:r>
              <a:rPr lang="tr-TR" sz="1200" kern="1200" dirty="0" err="1" smtClean="0">
                <a:solidFill>
                  <a:schemeClr val="tx1"/>
                </a:solidFill>
                <a:latin typeface="+mn-lt"/>
                <a:ea typeface="MS PGothic" pitchFamily="34" charset="-128"/>
                <a:cs typeface="ＭＳ Ｐゴシック" pitchFamily="-109" charset="-128"/>
              </a:rPr>
              <a:t>Higher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Education</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higher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education</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institutions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research</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centers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and</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networks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related</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to</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innovation</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and</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social</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committment</a:t>
            </a:r>
            <a:r>
              <a:rPr lang="tr-TR" sz="1200" kern="1200" dirty="0" smtClean="0">
                <a:solidFill>
                  <a:schemeClr val="tx1"/>
                </a:solidFill>
                <a:latin typeface="+mn-lt"/>
                <a:ea typeface="MS PGothic" pitchFamily="34" charset="-128"/>
                <a:cs typeface="ＭＳ Ｐゴシック" pitchFamily="-109" charset="-128"/>
              </a:rPr>
              <a:t> of </a:t>
            </a:r>
            <a:r>
              <a:rPr lang="tr-TR" sz="1200" kern="1200" dirty="0" err="1" smtClean="0">
                <a:solidFill>
                  <a:schemeClr val="tx1"/>
                </a:solidFill>
                <a:latin typeface="+mn-lt"/>
                <a:ea typeface="MS PGothic" pitchFamily="34" charset="-128"/>
                <a:cs typeface="ＭＳ Ｐゴシック" pitchFamily="-109" charset="-128"/>
              </a:rPr>
              <a:t>higher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education</a:t>
            </a:r>
            <a:r>
              <a:rPr lang="tr-TR" sz="1200" kern="1200" dirty="0" smtClean="0">
                <a:solidFill>
                  <a:schemeClr val="tx1"/>
                </a:solidFill>
                <a:latin typeface="+mn-lt"/>
                <a:ea typeface="MS PGothic" pitchFamily="34" charset="-128"/>
                <a:cs typeface="ＭＳ Ｐゴシック" pitchFamily="-109" charset="-128"/>
              </a:rPr>
              <a:t>. 179 </a:t>
            </a:r>
            <a:r>
              <a:rPr lang="tr-TR" sz="1200" kern="1200" dirty="0" err="1" smtClean="0">
                <a:solidFill>
                  <a:schemeClr val="tx1"/>
                </a:solidFill>
                <a:latin typeface="+mn-lt"/>
                <a:ea typeface="MS PGothic" pitchFamily="34" charset="-128"/>
                <a:cs typeface="ＭＳ Ｐゴシック" pitchFamily="-109" charset="-128"/>
              </a:rPr>
              <a:t>institutions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from</a:t>
            </a:r>
            <a:r>
              <a:rPr lang="tr-TR" sz="1200" kern="1200" dirty="0" smtClean="0">
                <a:solidFill>
                  <a:schemeClr val="tx1"/>
                </a:solidFill>
                <a:latin typeface="+mn-lt"/>
                <a:ea typeface="MS PGothic" pitchFamily="34" charset="-128"/>
                <a:cs typeface="ＭＳ Ｐゴシック" pitchFamily="-109" charset="-128"/>
              </a:rPr>
              <a:t> 68 </a:t>
            </a:r>
            <a:r>
              <a:rPr lang="tr-TR" sz="1200" kern="1200" dirty="0" err="1" smtClean="0">
                <a:solidFill>
                  <a:schemeClr val="tx1"/>
                </a:solidFill>
                <a:latin typeface="+mn-lt"/>
                <a:ea typeface="MS PGothic" pitchFamily="34" charset="-128"/>
                <a:cs typeface="ＭＳ Ｐゴシック" pitchFamily="-109" charset="-128"/>
              </a:rPr>
              <a:t>countries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are</a:t>
            </a:r>
            <a:r>
              <a:rPr lang="tr-TR" sz="1200" kern="1200" dirty="0" smtClean="0">
                <a:solidFill>
                  <a:schemeClr val="tx1"/>
                </a:solidFill>
                <a:latin typeface="+mn-lt"/>
                <a:ea typeface="MS PGothic" pitchFamily="34" charset="-128"/>
                <a:cs typeface="ＭＳ Ｐゴシック" pitchFamily="-109" charset="-128"/>
              </a:rPr>
              <a:t> GUNI </a:t>
            </a:r>
            <a:r>
              <a:rPr lang="tr-TR" sz="1200" kern="1200" dirty="0" err="1" smtClean="0">
                <a:solidFill>
                  <a:schemeClr val="tx1"/>
                </a:solidFill>
                <a:latin typeface="+mn-lt"/>
                <a:ea typeface="MS PGothic" pitchFamily="34" charset="-128"/>
                <a:cs typeface="ＭＳ Ｐゴシック" pitchFamily="-109" charset="-128"/>
              </a:rPr>
              <a:t>members</a:t>
            </a:r>
            <a:r>
              <a:rPr lang="tr-TR" sz="1200" kern="1200" dirty="0" smtClean="0">
                <a:solidFill>
                  <a:schemeClr val="tx1"/>
                </a:solidFill>
                <a:latin typeface="+mn-lt"/>
                <a:ea typeface="MS PGothic" pitchFamily="34" charset="-128"/>
                <a:cs typeface="ＭＳ Ｐゴシック" pitchFamily="-109" charset="-128"/>
              </a:rPr>
              <a:t>.</a:t>
            </a:r>
          </a:p>
        </p:txBody>
      </p:sp>
      <p:sp>
        <p:nvSpPr>
          <p:cNvPr id="4" name="3 Slayt Numarası Yer Tutucusu"/>
          <p:cNvSpPr>
            <a:spLocks noGrp="1"/>
          </p:cNvSpPr>
          <p:nvPr>
            <p:ph type="sldNum" sz="quarter" idx="10"/>
          </p:nvPr>
        </p:nvSpPr>
        <p:spPr/>
        <p:txBody>
          <a:bodyPr/>
          <a:lstStyle/>
          <a:p>
            <a:fld id="{68ED91DF-0613-4B86-9AC6-9BFF3E73757C}"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C4BDBDC-8367-4425-94A2-878722B32D6A}" type="slidenum">
              <a:rPr lang="en-US" altLang="ko-KR" smtClean="0"/>
              <a:pPr/>
              <a:t>5</a:t>
            </a:fld>
            <a:endParaRPr lang="en-US" altLang="ko-K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200" kern="1200" dirty="0" err="1" smtClean="0">
                <a:solidFill>
                  <a:schemeClr val="tx1"/>
                </a:solidFill>
                <a:latin typeface="+mn-lt"/>
                <a:ea typeface="MS PGothic" pitchFamily="34" charset="-128"/>
                <a:cs typeface="ＭＳ Ｐゴシック" pitchFamily="-109" charset="-128"/>
              </a:rPr>
              <a:t>Key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drivers</a:t>
            </a:r>
            <a:r>
              <a:rPr lang="tr-TR" sz="1200" kern="1200" dirty="0" smtClean="0">
                <a:solidFill>
                  <a:schemeClr val="tx1"/>
                </a:solidFill>
                <a:latin typeface="+mn-lt"/>
                <a:ea typeface="MS PGothic" pitchFamily="34" charset="-128"/>
                <a:cs typeface="ＭＳ Ｐゴシック" pitchFamily="-109" charset="-128"/>
              </a:rPr>
              <a:t> of a 21st </a:t>
            </a:r>
            <a:r>
              <a:rPr lang="tr-TR" sz="1200" kern="1200" dirty="0" err="1" smtClean="0">
                <a:solidFill>
                  <a:schemeClr val="tx1"/>
                </a:solidFill>
                <a:latin typeface="+mn-lt"/>
                <a:ea typeface="MS PGothic" pitchFamily="34" charset="-128"/>
                <a:cs typeface="ＭＳ Ｐゴシック" pitchFamily="-109" charset="-128"/>
              </a:rPr>
              <a:t>century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academic</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revolution</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are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identified</a:t>
            </a:r>
            <a:r>
              <a:rPr lang="tr-TR" sz="1200" kern="1200" dirty="0" smtClean="0">
                <a:solidFill>
                  <a:schemeClr val="tx1"/>
                </a:solidFill>
                <a:latin typeface="+mn-lt"/>
                <a:ea typeface="MS PGothic" pitchFamily="34" charset="-128"/>
                <a:cs typeface="ＭＳ Ｐゴシック" pitchFamily="-109" charset="-128"/>
              </a:rPr>
              <a:t> in a trend </a:t>
            </a:r>
            <a:r>
              <a:rPr lang="tr-TR" sz="1200" kern="1200" dirty="0" err="1" smtClean="0">
                <a:solidFill>
                  <a:schemeClr val="tx1"/>
                </a:solidFill>
                <a:latin typeface="+mn-lt"/>
                <a:ea typeface="MS PGothic" pitchFamily="34" charset="-128"/>
                <a:cs typeface="ＭＳ Ｐゴシック" pitchFamily="-109" charset="-128"/>
              </a:rPr>
              <a:t>report</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produced</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for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this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week's</a:t>
            </a:r>
            <a:r>
              <a:rPr lang="tr-TR" sz="1200" kern="1200" dirty="0" smtClean="0">
                <a:solidFill>
                  <a:schemeClr val="tx1"/>
                </a:solidFill>
                <a:latin typeface="+mn-lt"/>
                <a:ea typeface="MS PGothic" pitchFamily="34" charset="-128"/>
                <a:cs typeface="ＭＳ Ｐゴシック" pitchFamily="-109" charset="-128"/>
              </a:rPr>
              <a:t> UNESCO </a:t>
            </a:r>
            <a:r>
              <a:rPr lang="tr-TR" sz="1200" kern="1200" dirty="0" err="1" smtClean="0">
                <a:solidFill>
                  <a:schemeClr val="tx1"/>
                </a:solidFill>
                <a:latin typeface="+mn-lt"/>
                <a:ea typeface="MS PGothic" pitchFamily="34" charset="-128"/>
                <a:cs typeface="ＭＳ Ｐゴシック" pitchFamily="-109" charset="-128"/>
              </a:rPr>
              <a:t>World</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Conference</a:t>
            </a:r>
            <a:r>
              <a:rPr lang="tr-TR" sz="1200" kern="1200" dirty="0" smtClean="0">
                <a:solidFill>
                  <a:schemeClr val="tx1"/>
                </a:solidFill>
                <a:latin typeface="+mn-lt"/>
                <a:ea typeface="MS PGothic" pitchFamily="34" charset="-128"/>
                <a:cs typeface="ＭＳ Ｐゴシック" pitchFamily="-109" charset="-128"/>
              </a:rPr>
              <a:t> on </a:t>
            </a:r>
            <a:r>
              <a:rPr lang="tr-TR" sz="1200" kern="1200" dirty="0" err="1" smtClean="0">
                <a:solidFill>
                  <a:schemeClr val="tx1"/>
                </a:solidFill>
                <a:latin typeface="+mn-lt"/>
                <a:ea typeface="MS PGothic" pitchFamily="34" charset="-128"/>
                <a:cs typeface="ＭＳ Ｐゴシック" pitchFamily="-109" charset="-128"/>
              </a:rPr>
              <a:t>Higher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Education</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drivers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are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massification</a:t>
            </a:r>
            <a:r>
              <a:rPr lang="tr-TR" sz="1200" kern="1200" dirty="0" smtClean="0">
                <a:solidFill>
                  <a:schemeClr val="tx1"/>
                </a:solidFill>
                <a:latin typeface="+mn-lt"/>
                <a:ea typeface="MS PGothic" pitchFamily="34" charset="-128"/>
                <a:cs typeface="ＭＳ Ｐゴシック" pitchFamily="-109" charset="-128"/>
              </a:rPr>
              <a:t> of </a:t>
            </a:r>
            <a:r>
              <a:rPr lang="tr-TR" sz="1200" kern="1200" dirty="0" err="1" smtClean="0">
                <a:solidFill>
                  <a:schemeClr val="tx1"/>
                </a:solidFill>
                <a:latin typeface="+mn-lt"/>
                <a:ea typeface="MS PGothic" pitchFamily="34" charset="-128"/>
                <a:cs typeface="ＭＳ Ｐゴシック" pitchFamily="-109" charset="-128"/>
              </a:rPr>
              <a:t>tertiary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systems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everywhere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public</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good</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versus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private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good</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debate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impacts</a:t>
            </a:r>
            <a:r>
              <a:rPr lang="tr-TR" sz="1200" kern="1200" dirty="0" smtClean="0">
                <a:solidFill>
                  <a:schemeClr val="tx1"/>
                </a:solidFill>
                <a:latin typeface="+mn-lt"/>
                <a:ea typeface="MS PGothic" pitchFamily="34" charset="-128"/>
                <a:cs typeface="ＭＳ Ｐゴシック" pitchFamily="-109" charset="-128"/>
              </a:rPr>
              <a:t> of </a:t>
            </a:r>
            <a:r>
              <a:rPr lang="tr-TR" sz="1200" kern="1200" dirty="0" err="1" smtClean="0">
                <a:solidFill>
                  <a:schemeClr val="tx1"/>
                </a:solidFill>
                <a:latin typeface="+mn-lt"/>
                <a:ea typeface="MS PGothic" pitchFamily="34" charset="-128"/>
                <a:cs typeface="ＭＳ Ｐゴシック" pitchFamily="-109" charset="-128"/>
              </a:rPr>
              <a:t>information</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and</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communications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technology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and</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rise</a:t>
            </a:r>
            <a:r>
              <a:rPr lang="tr-TR" sz="1200" kern="1200" dirty="0" smtClean="0">
                <a:solidFill>
                  <a:schemeClr val="tx1"/>
                </a:solidFill>
                <a:latin typeface="+mn-lt"/>
                <a:ea typeface="MS PGothic" pitchFamily="34" charset="-128"/>
                <a:cs typeface="ＭＳ Ｐゴシック" pitchFamily="-109" charset="-128"/>
              </a:rPr>
              <a:t> of </a:t>
            </a:r>
            <a:r>
              <a:rPr lang="tr-TR" sz="1200" kern="1200" dirty="0" err="1" smtClean="0">
                <a:solidFill>
                  <a:schemeClr val="tx1"/>
                </a:solidFill>
                <a:latin typeface="+mn-lt"/>
                <a:ea typeface="MS PGothic" pitchFamily="34" charset="-128"/>
                <a:cs typeface="ＭＳ Ｐゴシック" pitchFamily="-109" charset="-128"/>
              </a:rPr>
              <a:t>the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knowledge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economy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and</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globalisation</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All</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major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changes</a:t>
            </a:r>
            <a:r>
              <a:rPr lang="tr-TR" sz="1200" kern="1200" dirty="0" smtClean="0">
                <a:solidFill>
                  <a:schemeClr val="tx1"/>
                </a:solidFill>
                <a:latin typeface="+mn-lt"/>
                <a:ea typeface="MS PGothic" pitchFamily="34" charset="-128"/>
                <a:cs typeface="ＭＳ Ｐゴシック" pitchFamily="-109" charset="-128"/>
              </a:rPr>
              <a:t> in </a:t>
            </a:r>
            <a:r>
              <a:rPr lang="tr-TR" sz="1200" kern="1200" dirty="0" err="1" smtClean="0">
                <a:solidFill>
                  <a:schemeClr val="tx1"/>
                </a:solidFill>
                <a:latin typeface="+mn-lt"/>
                <a:ea typeface="MS PGothic" pitchFamily="34" charset="-128"/>
                <a:cs typeface="ＭＳ Ｐゴシック" pitchFamily="-109" charset="-128"/>
              </a:rPr>
              <a:t>higher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education</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stem</a:t>
            </a:r>
            <a:r>
              <a:rPr lang="tr-TR" sz="1200" kern="1200" dirty="0" smtClean="0">
                <a:solidFill>
                  <a:schemeClr val="tx1"/>
                </a:solidFill>
                <a:latin typeface="+mn-lt"/>
                <a:ea typeface="MS PGothic" pitchFamily="34" charset="-128"/>
                <a:cs typeface="ＭＳ Ｐゴシック" pitchFamily="-109" charset="-128"/>
              </a:rPr>
              <a:t> in </a:t>
            </a:r>
            <a:r>
              <a:rPr lang="tr-TR" sz="1200" kern="1200" dirty="0" err="1" smtClean="0">
                <a:solidFill>
                  <a:schemeClr val="tx1"/>
                </a:solidFill>
                <a:latin typeface="+mn-lt"/>
                <a:ea typeface="MS PGothic" pitchFamily="34" charset="-128"/>
                <a:cs typeface="ＭＳ Ｐゴシック" pitchFamily="-109" charset="-128"/>
              </a:rPr>
              <a:t>one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way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or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another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from</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these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motivating</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forces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report's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authors</a:t>
            </a:r>
            <a:r>
              <a:rPr lang="tr-TR" sz="1200" kern="1200" dirty="0" smtClean="0">
                <a:solidFill>
                  <a:schemeClr val="tx1"/>
                </a:solidFill>
                <a:latin typeface="+mn-lt"/>
                <a:ea typeface="MS PGothic" pitchFamily="34" charset="-128"/>
                <a:cs typeface="ＭＳ Ｐゴシック" pitchFamily="-109" charset="-128"/>
              </a:rPr>
              <a:t> say.</a:t>
            </a:r>
            <a:endParaRPr lang="tr-TR" dirty="0"/>
          </a:p>
        </p:txBody>
      </p:sp>
      <p:sp>
        <p:nvSpPr>
          <p:cNvPr id="4" name="3 Slayt Numarası Yer Tutucusu"/>
          <p:cNvSpPr>
            <a:spLocks noGrp="1"/>
          </p:cNvSpPr>
          <p:nvPr>
            <p:ph type="sldNum" sz="quarter" idx="10"/>
          </p:nvPr>
        </p:nvSpPr>
        <p:spPr/>
        <p:txBody>
          <a:bodyPr/>
          <a:lstStyle/>
          <a:p>
            <a:fld id="{68ED91DF-0613-4B86-9AC6-9BFF3E73757C}"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8ED91DF-0613-4B86-9AC6-9BFF3E73757C}"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200" kern="1200" dirty="0" err="1" smtClean="0">
                <a:solidFill>
                  <a:schemeClr val="tx1"/>
                </a:solidFill>
                <a:latin typeface="+mn-lt"/>
                <a:ea typeface="MS PGothic" pitchFamily="34" charset="-128"/>
                <a:cs typeface="ＭＳ Ｐゴシック" pitchFamily="-109" charset="-128"/>
              </a:rPr>
              <a:t>The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nature</a:t>
            </a:r>
            <a:r>
              <a:rPr lang="tr-TR" sz="1200" kern="1200" dirty="0" smtClean="0">
                <a:solidFill>
                  <a:schemeClr val="tx1"/>
                </a:solidFill>
                <a:latin typeface="+mn-lt"/>
                <a:ea typeface="MS PGothic" pitchFamily="34" charset="-128"/>
                <a:cs typeface="ＭＳ Ｐゴシック" pitchFamily="-109" charset="-128"/>
              </a:rPr>
              <a:t> of </a:t>
            </a:r>
            <a:r>
              <a:rPr lang="tr-TR" sz="1200" kern="1200" dirty="0" err="1" smtClean="0">
                <a:solidFill>
                  <a:schemeClr val="tx1"/>
                </a:solidFill>
                <a:latin typeface="+mn-lt"/>
                <a:ea typeface="MS PGothic" pitchFamily="34" charset="-128"/>
                <a:cs typeface="ＭＳ Ｐゴシック" pitchFamily="-109" charset="-128"/>
              </a:rPr>
              <a:t>the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challenge</a:t>
            </a:r>
            <a:r>
              <a:rPr lang="tr-TR" sz="1200" kern="1200" dirty="0" smtClean="0">
                <a:solidFill>
                  <a:schemeClr val="tx1"/>
                </a:solidFill>
                <a:latin typeface="+mn-lt"/>
                <a:ea typeface="MS PGothic" pitchFamily="34" charset="-128"/>
                <a:cs typeface="ＭＳ Ｐゴシック" pitchFamily="-109" charset="-128"/>
              </a:rPr>
              <a:t> is </a:t>
            </a:r>
            <a:r>
              <a:rPr lang="tr-TR" sz="1200" kern="1200" dirty="0" err="1" smtClean="0">
                <a:solidFill>
                  <a:schemeClr val="tx1"/>
                </a:solidFill>
                <a:latin typeface="+mn-lt"/>
                <a:ea typeface="MS PGothic" pitchFamily="34" charset="-128"/>
                <a:cs typeface="ＭＳ Ｐゴシック" pitchFamily="-109" charset="-128"/>
              </a:rPr>
              <a:t>clear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when</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you</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create</a:t>
            </a:r>
            <a:r>
              <a:rPr lang="tr-TR" sz="1200" kern="1200" dirty="0" smtClean="0">
                <a:solidFill>
                  <a:schemeClr val="tx1"/>
                </a:solidFill>
                <a:latin typeface="+mn-lt"/>
                <a:ea typeface="MS PGothic" pitchFamily="34" charset="-128"/>
                <a:cs typeface="ＭＳ Ｐゴシック" pitchFamily="-109" charset="-128"/>
              </a:rPr>
              <a:t> a </a:t>
            </a:r>
            <a:r>
              <a:rPr lang="tr-TR" sz="1200" kern="1200" dirty="0" err="1" smtClean="0">
                <a:solidFill>
                  <a:schemeClr val="tx1"/>
                </a:solidFill>
                <a:latin typeface="+mn-lt"/>
                <a:ea typeface="MS PGothic" pitchFamily="34" charset="-128"/>
                <a:cs typeface="ＭＳ Ｐゴシック" pitchFamily="-109" charset="-128"/>
              </a:rPr>
              <a:t>triangle</a:t>
            </a:r>
            <a:r>
              <a:rPr lang="tr-TR" sz="1200" kern="1200" dirty="0" smtClean="0">
                <a:solidFill>
                  <a:schemeClr val="tx1"/>
                </a:solidFill>
                <a:latin typeface="+mn-lt"/>
                <a:ea typeface="MS PGothic" pitchFamily="34" charset="-128"/>
                <a:cs typeface="ＭＳ Ｐゴシック" pitchFamily="-109" charset="-128"/>
              </a:rPr>
              <a:t> of </a:t>
            </a:r>
            <a:r>
              <a:rPr lang="tr-TR" sz="1200" kern="1200" dirty="0" err="1" smtClean="0">
                <a:solidFill>
                  <a:schemeClr val="tx1"/>
                </a:solidFill>
                <a:latin typeface="+mn-lt"/>
                <a:ea typeface="MS PGothic" pitchFamily="34" charset="-128"/>
                <a:cs typeface="ＭＳ Ｐゴシック" pitchFamily="-109" charset="-128"/>
              </a:rPr>
              <a:t>vectors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With</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traditional</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methods</a:t>
            </a:r>
            <a:r>
              <a:rPr lang="tr-TR" sz="1200" kern="1200" dirty="0" smtClean="0">
                <a:solidFill>
                  <a:schemeClr val="tx1"/>
                </a:solidFill>
                <a:latin typeface="+mn-lt"/>
                <a:ea typeface="MS PGothic" pitchFamily="34" charset="-128"/>
                <a:cs typeface="ＭＳ Ｐゴシック" pitchFamily="-109" charset="-128"/>
              </a:rPr>
              <a:t> of </a:t>
            </a:r>
            <a:r>
              <a:rPr lang="tr-TR" sz="1200" kern="1200" dirty="0" err="1" smtClean="0">
                <a:solidFill>
                  <a:schemeClr val="tx1"/>
                </a:solidFill>
                <a:latin typeface="+mn-lt"/>
                <a:ea typeface="MS PGothic" pitchFamily="34" charset="-128"/>
                <a:cs typeface="ＭＳ Ｐゴシック" pitchFamily="-109" charset="-128"/>
              </a:rPr>
              <a:t>face</a:t>
            </a:r>
            <a:r>
              <a:rPr lang="tr-TR" sz="1200" kern="1200" dirty="0" smtClean="0">
                <a:solidFill>
                  <a:schemeClr val="tx1"/>
                </a:solidFill>
                <a:latin typeface="+mn-lt"/>
                <a:ea typeface="MS PGothic" pitchFamily="34" charset="-128"/>
                <a:cs typeface="ＭＳ Ｐゴシック" pitchFamily="-109" charset="-128"/>
              </a:rPr>
              <a:t>-</a:t>
            </a:r>
            <a:r>
              <a:rPr lang="tr-TR" sz="1200" kern="1200" dirty="0" err="1" smtClean="0">
                <a:solidFill>
                  <a:schemeClr val="tx1"/>
                </a:solidFill>
                <a:latin typeface="+mn-lt"/>
                <a:ea typeface="MS PGothic" pitchFamily="34" charset="-128"/>
                <a:cs typeface="ＭＳ Ｐゴシック" pitchFamily="-109" charset="-128"/>
              </a:rPr>
              <a:t>to</a:t>
            </a:r>
            <a:r>
              <a:rPr lang="tr-TR" sz="1200" kern="1200" dirty="0" smtClean="0">
                <a:solidFill>
                  <a:schemeClr val="tx1"/>
                </a:solidFill>
                <a:latin typeface="+mn-lt"/>
                <a:ea typeface="MS PGothic" pitchFamily="34" charset="-128"/>
                <a:cs typeface="ＭＳ Ｐゴシック" pitchFamily="-109" charset="-128"/>
              </a:rPr>
              <a:t>-</a:t>
            </a:r>
            <a:r>
              <a:rPr lang="tr-TR" sz="1200" kern="1200" dirty="0" err="1" smtClean="0">
                <a:solidFill>
                  <a:schemeClr val="tx1"/>
                </a:solidFill>
                <a:latin typeface="+mn-lt"/>
                <a:ea typeface="MS PGothic" pitchFamily="34" charset="-128"/>
                <a:cs typeface="ＭＳ Ｐゴシック" pitchFamily="-109" charset="-128"/>
              </a:rPr>
              <a:t>face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teaching</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this</a:t>
            </a:r>
            <a:r>
              <a:rPr lang="tr-TR" sz="1200" kern="1200" dirty="0" smtClean="0">
                <a:solidFill>
                  <a:schemeClr val="tx1"/>
                </a:solidFill>
                <a:latin typeface="+mn-lt"/>
                <a:ea typeface="MS PGothic" pitchFamily="34" charset="-128"/>
                <a:cs typeface="ＭＳ Ｐゴシック" pitchFamily="-109" charset="-128"/>
              </a:rPr>
              <a:t> is an </a:t>
            </a:r>
            <a:r>
              <a:rPr lang="tr-TR" sz="1200" kern="1200" dirty="0" err="1" smtClean="0">
                <a:solidFill>
                  <a:schemeClr val="tx1"/>
                </a:solidFill>
                <a:latin typeface="+mn-lt"/>
                <a:ea typeface="MS PGothic" pitchFamily="34" charset="-128"/>
                <a:cs typeface="ＭＳ Ｐゴシック" pitchFamily="-109" charset="-128"/>
              </a:rPr>
              <a:t>iron</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triangle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You</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want</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to</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stretch</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triangle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like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this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to</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give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greater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access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higher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quality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and</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lower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costs</a:t>
            </a:r>
            <a:r>
              <a:rPr lang="tr-TR" sz="1200" kern="1200" dirty="0" smtClean="0">
                <a:solidFill>
                  <a:schemeClr val="tx1"/>
                </a:solidFill>
                <a:latin typeface="+mn-lt"/>
                <a:ea typeface="MS PGothic" pitchFamily="34" charset="-128"/>
                <a:cs typeface="ＭＳ Ｐゴシック" pitchFamily="-109" charset="-128"/>
              </a:rPr>
              <a:t>. But </a:t>
            </a:r>
            <a:r>
              <a:rPr lang="tr-TR" sz="1200" kern="1200" dirty="0" err="1" smtClean="0">
                <a:solidFill>
                  <a:schemeClr val="tx1"/>
                </a:solidFill>
                <a:latin typeface="+mn-lt"/>
                <a:ea typeface="MS PGothic" pitchFamily="34" charset="-128"/>
                <a:cs typeface="ＭＳ Ｐゴシック" pitchFamily="-109" charset="-128"/>
              </a:rPr>
              <a:t>you</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can’t</a:t>
            </a:r>
            <a:r>
              <a:rPr lang="tr-TR" sz="1200" kern="1200" dirty="0" smtClean="0">
                <a:solidFill>
                  <a:schemeClr val="tx1"/>
                </a:solidFill>
                <a:latin typeface="+mn-lt"/>
                <a:ea typeface="MS PGothic" pitchFamily="34" charset="-128"/>
                <a:cs typeface="ＭＳ Ｐゴシック" pitchFamily="-109" charset="-128"/>
              </a:rPr>
              <a:t>! </a:t>
            </a:r>
          </a:p>
          <a:p>
            <a:r>
              <a:rPr lang="tr-TR" sz="1200" kern="1200" dirty="0" err="1" smtClean="0">
                <a:solidFill>
                  <a:schemeClr val="tx1"/>
                </a:solidFill>
                <a:latin typeface="+mn-lt"/>
                <a:ea typeface="MS PGothic" pitchFamily="34" charset="-128"/>
                <a:cs typeface="ＭＳ Ｐゴシック" pitchFamily="-109" charset="-128"/>
              </a:rPr>
              <a:t>Try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extending</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access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by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packing</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more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students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into</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each</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classroom</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and</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you</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will</a:t>
            </a:r>
            <a:r>
              <a:rPr lang="tr-TR" sz="1200" kern="1200" dirty="0" smtClean="0">
                <a:solidFill>
                  <a:schemeClr val="tx1"/>
                </a:solidFill>
                <a:latin typeface="+mn-lt"/>
                <a:ea typeface="MS PGothic" pitchFamily="34" charset="-128"/>
                <a:cs typeface="ＭＳ Ｐゴシック" pitchFamily="-109" charset="-128"/>
              </a:rPr>
              <a:t> be </a:t>
            </a:r>
            <a:r>
              <a:rPr lang="tr-TR" sz="1200" kern="1200" dirty="0" err="1" smtClean="0">
                <a:solidFill>
                  <a:schemeClr val="tx1"/>
                </a:solidFill>
                <a:latin typeface="+mn-lt"/>
                <a:ea typeface="MS PGothic" pitchFamily="34" charset="-128"/>
                <a:cs typeface="ＭＳ Ｐゴシック" pitchFamily="-109" charset="-128"/>
              </a:rPr>
              <a:t>accused</a:t>
            </a:r>
            <a:r>
              <a:rPr lang="tr-TR" sz="1200" kern="1200" dirty="0" smtClean="0">
                <a:solidFill>
                  <a:schemeClr val="tx1"/>
                </a:solidFill>
                <a:latin typeface="+mn-lt"/>
                <a:ea typeface="MS PGothic" pitchFamily="34" charset="-128"/>
                <a:cs typeface="ＭＳ Ｐゴシック" pitchFamily="-109" charset="-128"/>
              </a:rPr>
              <a:t> of </a:t>
            </a:r>
            <a:r>
              <a:rPr lang="tr-TR" sz="1200" kern="1200" dirty="0" err="1" smtClean="0">
                <a:solidFill>
                  <a:schemeClr val="tx1"/>
                </a:solidFill>
                <a:latin typeface="+mn-lt"/>
                <a:ea typeface="MS PGothic" pitchFamily="34" charset="-128"/>
                <a:cs typeface="ＭＳ Ｐゴシック" pitchFamily="-109" charset="-128"/>
              </a:rPr>
              <a:t>damaging</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quality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Try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improving</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quality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with</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better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learning</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resources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and</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cost</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will</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go</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up</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Try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cutting</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costs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and</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you</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will</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endanger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both</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access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and</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quality</a:t>
            </a:r>
            <a:r>
              <a:rPr lang="tr-TR" sz="1200" kern="1200" dirty="0" smtClean="0">
                <a:solidFill>
                  <a:schemeClr val="tx1"/>
                </a:solidFill>
                <a:latin typeface="+mn-lt"/>
                <a:ea typeface="MS PGothic" pitchFamily="34" charset="-128"/>
                <a:cs typeface="ＭＳ Ｐゴシック" pitchFamily="-109" charset="-128"/>
              </a:rPr>
              <a:t>.</a:t>
            </a:r>
          </a:p>
          <a:p>
            <a:r>
              <a:rPr lang="tr-TR" sz="1200" kern="1200" dirty="0" err="1" smtClean="0">
                <a:solidFill>
                  <a:schemeClr val="tx1"/>
                </a:solidFill>
                <a:latin typeface="+mn-lt"/>
                <a:ea typeface="MS PGothic" pitchFamily="34" charset="-128"/>
                <a:cs typeface="ＭＳ Ｐゴシック" pitchFamily="-109" charset="-128"/>
              </a:rPr>
              <a:t>This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iron</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triangle</a:t>
            </a:r>
            <a:r>
              <a:rPr lang="tr-TR" sz="1200" kern="1200" dirty="0" smtClean="0">
                <a:solidFill>
                  <a:schemeClr val="tx1"/>
                </a:solidFill>
                <a:latin typeface="+mn-lt"/>
                <a:ea typeface="MS PGothic" pitchFamily="34" charset="-128"/>
                <a:cs typeface="ＭＳ Ｐゴシック" pitchFamily="-109" charset="-128"/>
              </a:rPr>
              <a:t> has </a:t>
            </a:r>
            <a:r>
              <a:rPr lang="tr-TR" sz="1200" kern="1200" dirty="0" err="1" smtClean="0">
                <a:solidFill>
                  <a:schemeClr val="tx1"/>
                </a:solidFill>
                <a:latin typeface="+mn-lt"/>
                <a:ea typeface="MS PGothic" pitchFamily="34" charset="-128"/>
                <a:cs typeface="ＭＳ Ｐゴシック" pitchFamily="-109" charset="-128"/>
              </a:rPr>
              <a:t>hindered</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expansion</a:t>
            </a:r>
            <a:r>
              <a:rPr lang="tr-TR" sz="1200" kern="1200" dirty="0" smtClean="0">
                <a:solidFill>
                  <a:schemeClr val="tx1"/>
                </a:solidFill>
                <a:latin typeface="+mn-lt"/>
                <a:ea typeface="MS PGothic" pitchFamily="34" charset="-128"/>
                <a:cs typeface="ＭＳ Ｐゴシック" pitchFamily="-109" charset="-128"/>
              </a:rPr>
              <a:t> of </a:t>
            </a:r>
            <a:r>
              <a:rPr lang="tr-TR" sz="1200" kern="1200" dirty="0" err="1" smtClean="0">
                <a:solidFill>
                  <a:schemeClr val="tx1"/>
                </a:solidFill>
                <a:latin typeface="+mn-lt"/>
                <a:ea typeface="MS PGothic" pitchFamily="34" charset="-128"/>
                <a:cs typeface="ＭＳ Ｐゴシック" pitchFamily="-109" charset="-128"/>
              </a:rPr>
              <a:t>education</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throughout</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history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It</a:t>
            </a:r>
            <a:r>
              <a:rPr lang="tr-TR" sz="1200" kern="1200" dirty="0" smtClean="0">
                <a:solidFill>
                  <a:schemeClr val="tx1"/>
                </a:solidFill>
                <a:latin typeface="+mn-lt"/>
                <a:ea typeface="MS PGothic" pitchFamily="34" charset="-128"/>
                <a:cs typeface="ＭＳ Ｐゴシック" pitchFamily="-109" charset="-128"/>
              </a:rPr>
              <a:t> has </a:t>
            </a:r>
            <a:r>
              <a:rPr lang="tr-TR" sz="1200" kern="1200" dirty="0" err="1" smtClean="0">
                <a:solidFill>
                  <a:schemeClr val="tx1"/>
                </a:solidFill>
                <a:latin typeface="+mn-lt"/>
                <a:ea typeface="MS PGothic" pitchFamily="34" charset="-128"/>
                <a:cs typeface="ＭＳ Ｐゴシック" pitchFamily="-109" charset="-128"/>
              </a:rPr>
              <a:t>created</a:t>
            </a:r>
            <a:r>
              <a:rPr lang="tr-TR" sz="1200" kern="1200" dirty="0" smtClean="0">
                <a:solidFill>
                  <a:schemeClr val="tx1"/>
                </a:solidFill>
                <a:latin typeface="+mn-lt"/>
                <a:ea typeface="MS PGothic" pitchFamily="34" charset="-128"/>
                <a:cs typeface="ＭＳ Ｐゴシック" pitchFamily="-109" charset="-128"/>
              </a:rPr>
              <a:t> in </a:t>
            </a:r>
            <a:r>
              <a:rPr lang="tr-TR" sz="1200" kern="1200" dirty="0" err="1" smtClean="0">
                <a:solidFill>
                  <a:schemeClr val="tx1"/>
                </a:solidFill>
                <a:latin typeface="+mn-lt"/>
                <a:ea typeface="MS PGothic" pitchFamily="34" charset="-128"/>
                <a:cs typeface="ＭＳ Ｐゴシック" pitchFamily="-109" charset="-128"/>
              </a:rPr>
              <a:t>the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public</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mind</a:t>
            </a:r>
            <a:r>
              <a:rPr lang="tr-TR" sz="1200" kern="1200" dirty="0" smtClean="0">
                <a:solidFill>
                  <a:schemeClr val="tx1"/>
                </a:solidFill>
                <a:latin typeface="+mn-lt"/>
                <a:ea typeface="MS PGothic" pitchFamily="34" charset="-128"/>
                <a:cs typeface="ＭＳ Ｐゴシック" pitchFamily="-109" charset="-128"/>
              </a:rPr>
              <a:t> – </a:t>
            </a:r>
            <a:r>
              <a:rPr lang="tr-TR" sz="1200" kern="1200" dirty="0" err="1" smtClean="0">
                <a:solidFill>
                  <a:schemeClr val="tx1"/>
                </a:solidFill>
                <a:latin typeface="+mn-lt"/>
                <a:ea typeface="MS PGothic" pitchFamily="34" charset="-128"/>
                <a:cs typeface="ＭＳ Ｐゴシック" pitchFamily="-109" charset="-128"/>
              </a:rPr>
              <a:t>and</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probably</a:t>
            </a:r>
            <a:r>
              <a:rPr lang="tr-TR" sz="1200" kern="1200" dirty="0" smtClean="0">
                <a:solidFill>
                  <a:schemeClr val="tx1"/>
                </a:solidFill>
                <a:latin typeface="+mn-lt"/>
                <a:ea typeface="MS PGothic" pitchFamily="34" charset="-128"/>
                <a:cs typeface="ＭＳ Ｐゴシック" pitchFamily="-109" charset="-128"/>
              </a:rPr>
              <a:t> in </a:t>
            </a:r>
            <a:r>
              <a:rPr lang="tr-TR" sz="1200" kern="1200" dirty="0" err="1" smtClean="0">
                <a:solidFill>
                  <a:schemeClr val="tx1"/>
                </a:solidFill>
                <a:latin typeface="+mn-lt"/>
                <a:ea typeface="MS PGothic" pitchFamily="34" charset="-128"/>
                <a:cs typeface="ＭＳ Ｐゴシック" pitchFamily="-109" charset="-128"/>
              </a:rPr>
              <a:t>your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own</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thinking</a:t>
            </a:r>
            <a:r>
              <a:rPr lang="tr-TR" sz="1200" kern="1200" dirty="0" smtClean="0">
                <a:solidFill>
                  <a:schemeClr val="tx1"/>
                </a:solidFill>
                <a:latin typeface="+mn-lt"/>
                <a:ea typeface="MS PGothic" pitchFamily="34" charset="-128"/>
                <a:cs typeface="ＭＳ Ｐゴシック" pitchFamily="-109" charset="-128"/>
              </a:rPr>
              <a:t> – an </a:t>
            </a:r>
            <a:r>
              <a:rPr lang="tr-TR" sz="1200" kern="1200" dirty="0" err="1" smtClean="0">
                <a:solidFill>
                  <a:schemeClr val="tx1"/>
                </a:solidFill>
                <a:latin typeface="+mn-lt"/>
                <a:ea typeface="MS PGothic" pitchFamily="34" charset="-128"/>
                <a:cs typeface="ＭＳ Ｐゴシック" pitchFamily="-109" charset="-128"/>
              </a:rPr>
              <a:t>insidious</a:t>
            </a:r>
            <a:r>
              <a:rPr lang="tr-TR" sz="1200" kern="1200" dirty="0" smtClean="0">
                <a:solidFill>
                  <a:schemeClr val="tx1"/>
                </a:solidFill>
                <a:latin typeface="+mn-lt"/>
                <a:ea typeface="MS PGothic" pitchFamily="34" charset="-128"/>
                <a:cs typeface="ＭＳ Ｐゴシック" pitchFamily="-109" charset="-128"/>
              </a:rPr>
              <a:t> link </a:t>
            </a:r>
            <a:r>
              <a:rPr lang="tr-TR" sz="1200" kern="1200" dirty="0" err="1" smtClean="0">
                <a:solidFill>
                  <a:schemeClr val="tx1"/>
                </a:solidFill>
                <a:latin typeface="+mn-lt"/>
                <a:ea typeface="MS PGothic" pitchFamily="34" charset="-128"/>
                <a:cs typeface="ＭＳ Ｐゴシック" pitchFamily="-109" charset="-128"/>
              </a:rPr>
              <a:t>between</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quality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and</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exclusivity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This</a:t>
            </a:r>
            <a:r>
              <a:rPr lang="tr-TR" sz="1200" kern="1200" dirty="0" smtClean="0">
                <a:solidFill>
                  <a:schemeClr val="tx1"/>
                </a:solidFill>
                <a:latin typeface="+mn-lt"/>
                <a:ea typeface="MS PGothic" pitchFamily="34" charset="-128"/>
                <a:cs typeface="ＭＳ Ｐゴシック" pitchFamily="-109" charset="-128"/>
              </a:rPr>
              <a:t> link </a:t>
            </a:r>
            <a:r>
              <a:rPr lang="tr-TR" sz="1200" kern="1200" dirty="0" err="1" smtClean="0">
                <a:solidFill>
                  <a:schemeClr val="tx1"/>
                </a:solidFill>
                <a:latin typeface="+mn-lt"/>
                <a:ea typeface="MS PGothic" pitchFamily="34" charset="-128"/>
                <a:cs typeface="ＭＳ Ｐゴシック" pitchFamily="-109" charset="-128"/>
              </a:rPr>
              <a:t>still</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drives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admission</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policies</a:t>
            </a:r>
            <a:r>
              <a:rPr lang="tr-TR" sz="1200" kern="1200" dirty="0" smtClean="0">
                <a:solidFill>
                  <a:schemeClr val="tx1"/>
                </a:solidFill>
                <a:latin typeface="+mn-lt"/>
                <a:ea typeface="MS PGothic" pitchFamily="34" charset="-128"/>
                <a:cs typeface="ＭＳ Ｐゴシック" pitchFamily="-109" charset="-128"/>
              </a:rPr>
              <a:t> of </a:t>
            </a:r>
            <a:r>
              <a:rPr lang="tr-TR" sz="1200" kern="1200" dirty="0" err="1" smtClean="0">
                <a:solidFill>
                  <a:schemeClr val="tx1"/>
                </a:solidFill>
                <a:latin typeface="+mn-lt"/>
                <a:ea typeface="MS PGothic" pitchFamily="34" charset="-128"/>
                <a:cs typeface="ＭＳ Ｐゴシック" pitchFamily="-109" charset="-128"/>
              </a:rPr>
              <a:t>many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universities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which</a:t>
            </a:r>
            <a:r>
              <a:rPr lang="tr-TR" sz="1200" kern="1200" dirty="0" smtClean="0">
                <a:solidFill>
                  <a:schemeClr val="tx1"/>
                </a:solidFill>
                <a:latin typeface="+mn-lt"/>
                <a:ea typeface="MS PGothic" pitchFamily="34" charset="-128"/>
                <a:cs typeface="ＭＳ Ｐゴシック" pitchFamily="-109" charset="-128"/>
              </a:rPr>
              <a:t> define </a:t>
            </a:r>
            <a:r>
              <a:rPr lang="tr-TR" sz="1200" kern="1200" dirty="0" err="1" smtClean="0">
                <a:solidFill>
                  <a:schemeClr val="tx1"/>
                </a:solidFill>
                <a:latin typeface="+mn-lt"/>
                <a:ea typeface="MS PGothic" pitchFamily="34" charset="-128"/>
                <a:cs typeface="ＭＳ Ｐゴシック" pitchFamily="-109" charset="-128"/>
              </a:rPr>
              <a:t>their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quality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by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people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they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exclude</a:t>
            </a:r>
            <a:r>
              <a:rPr lang="tr-TR" sz="1200" kern="1200" dirty="0" smtClean="0">
                <a:solidFill>
                  <a:schemeClr val="tx1"/>
                </a:solidFill>
                <a:latin typeface="+mn-lt"/>
                <a:ea typeface="MS PGothic" pitchFamily="34" charset="-128"/>
                <a:cs typeface="ＭＳ Ｐゴシック" pitchFamily="-109" charset="-128"/>
              </a:rPr>
              <a:t>.</a:t>
            </a:r>
          </a:p>
          <a:p>
            <a:r>
              <a:rPr lang="tr-TR" sz="1200" kern="1200" dirty="0" smtClean="0">
                <a:solidFill>
                  <a:schemeClr val="tx1"/>
                </a:solidFill>
                <a:latin typeface="+mn-lt"/>
                <a:ea typeface="MS PGothic" pitchFamily="34" charset="-128"/>
                <a:cs typeface="ＭＳ Ｐゴシック" pitchFamily="-109" charset="-128"/>
              </a:rPr>
              <a:t>But </a:t>
            </a:r>
            <a:r>
              <a:rPr lang="tr-TR" sz="1200" kern="1200" dirty="0" err="1" smtClean="0">
                <a:solidFill>
                  <a:schemeClr val="tx1"/>
                </a:solidFill>
                <a:latin typeface="+mn-lt"/>
                <a:ea typeface="MS PGothic" pitchFamily="34" charset="-128"/>
                <a:cs typeface="ＭＳ Ｐゴシック" pitchFamily="-109" charset="-128"/>
              </a:rPr>
              <a:t>today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there</a:t>
            </a:r>
            <a:r>
              <a:rPr lang="tr-TR" sz="1200" kern="1200" dirty="0" smtClean="0">
                <a:solidFill>
                  <a:schemeClr val="tx1"/>
                </a:solidFill>
                <a:latin typeface="+mn-lt"/>
                <a:ea typeface="MS PGothic" pitchFamily="34" charset="-128"/>
                <a:cs typeface="ＭＳ Ｐゴシック" pitchFamily="-109" charset="-128"/>
              </a:rPr>
              <a:t> is </a:t>
            </a:r>
            <a:r>
              <a:rPr lang="tr-TR" sz="1200" kern="1200" dirty="0" err="1" smtClean="0">
                <a:solidFill>
                  <a:schemeClr val="tx1"/>
                </a:solidFill>
                <a:latin typeface="+mn-lt"/>
                <a:ea typeface="MS PGothic" pitchFamily="34" charset="-128"/>
                <a:cs typeface="ＭＳ Ｐゴシック" pitchFamily="-109" charset="-128"/>
              </a:rPr>
              <a:t>good</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news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Thanks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to</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globalisation</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successive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waves</a:t>
            </a:r>
            <a:r>
              <a:rPr lang="tr-TR" sz="1200" kern="1200" dirty="0" smtClean="0">
                <a:solidFill>
                  <a:schemeClr val="tx1"/>
                </a:solidFill>
                <a:latin typeface="+mn-lt"/>
                <a:ea typeface="MS PGothic" pitchFamily="34" charset="-128"/>
                <a:cs typeface="ＭＳ Ｐゴシック" pitchFamily="-109" charset="-128"/>
              </a:rPr>
              <a:t> of </a:t>
            </a:r>
            <a:r>
              <a:rPr lang="tr-TR" sz="1200" kern="1200" dirty="0" err="1" smtClean="0">
                <a:solidFill>
                  <a:schemeClr val="tx1"/>
                </a:solidFill>
                <a:latin typeface="+mn-lt"/>
                <a:ea typeface="MS PGothic" pitchFamily="34" charset="-128"/>
                <a:cs typeface="ＭＳ Ｐゴシック" pitchFamily="-109" charset="-128"/>
              </a:rPr>
              <a:t>technology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are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sweeping</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world</a:t>
            </a:r>
            <a:r>
              <a:rPr lang="tr-TR" sz="1200" kern="1200" dirty="0" smtClean="0">
                <a:solidFill>
                  <a:schemeClr val="tx1"/>
                </a:solidFill>
                <a:latin typeface="+mn-lt"/>
                <a:ea typeface="MS PGothic" pitchFamily="34" charset="-128"/>
                <a:cs typeface="ＭＳ Ｐゴシック" pitchFamily="-109" charset="-128"/>
              </a:rPr>
              <a:t> – </a:t>
            </a:r>
            <a:r>
              <a:rPr lang="tr-TR" sz="1200" kern="1200" dirty="0" err="1" smtClean="0">
                <a:solidFill>
                  <a:schemeClr val="tx1"/>
                </a:solidFill>
                <a:latin typeface="+mn-lt"/>
                <a:ea typeface="MS PGothic" pitchFamily="34" charset="-128"/>
                <a:cs typeface="ＭＳ Ｐゴシック" pitchFamily="-109" charset="-128"/>
              </a:rPr>
              <a:t>and</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technology</a:t>
            </a:r>
            <a:r>
              <a:rPr lang="tr-TR" sz="1200" kern="1200" dirty="0" smtClean="0">
                <a:solidFill>
                  <a:schemeClr val="tx1"/>
                </a:solidFill>
                <a:latin typeface="+mn-lt"/>
                <a:ea typeface="MS PGothic" pitchFamily="34" charset="-128"/>
                <a:cs typeface="ＭＳ Ｐゴシック" pitchFamily="-109" charset="-128"/>
              </a:rPr>
              <a:t> can </a:t>
            </a:r>
            <a:r>
              <a:rPr lang="tr-TR" sz="1200" kern="1200" dirty="0" err="1" smtClean="0">
                <a:solidFill>
                  <a:schemeClr val="tx1"/>
                </a:solidFill>
                <a:latin typeface="+mn-lt"/>
                <a:ea typeface="MS PGothic" pitchFamily="34" charset="-128"/>
                <a:cs typeface="ＭＳ Ｐゴシック" pitchFamily="-109" charset="-128"/>
              </a:rPr>
              <a:t>transform</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the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iron</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triangle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into</a:t>
            </a:r>
            <a:r>
              <a:rPr lang="tr-TR" sz="1200" kern="1200" dirty="0" smtClean="0">
                <a:solidFill>
                  <a:schemeClr val="tx1"/>
                </a:solidFill>
                <a:latin typeface="+mn-lt"/>
                <a:ea typeface="MS PGothic" pitchFamily="34" charset="-128"/>
                <a:cs typeface="ＭＳ Ｐゴシック" pitchFamily="-109" charset="-128"/>
              </a:rPr>
              <a:t> a </a:t>
            </a:r>
            <a:r>
              <a:rPr lang="tr-TR" sz="1200" kern="1200" dirty="0" err="1" smtClean="0">
                <a:solidFill>
                  <a:schemeClr val="tx1"/>
                </a:solidFill>
                <a:latin typeface="+mn-lt"/>
                <a:ea typeface="MS PGothic" pitchFamily="34" charset="-128"/>
                <a:cs typeface="ＭＳ Ｐゴシック" pitchFamily="-109" charset="-128"/>
              </a:rPr>
              <a:t>flexible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triangle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By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using</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technology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you</a:t>
            </a:r>
            <a:r>
              <a:rPr lang="tr-TR" sz="1200" kern="1200" dirty="0" smtClean="0">
                <a:solidFill>
                  <a:schemeClr val="tx1"/>
                </a:solidFill>
                <a:latin typeface="+mn-lt"/>
                <a:ea typeface="MS PGothic" pitchFamily="34" charset="-128"/>
                <a:cs typeface="ＭＳ Ｐゴシック" pitchFamily="-109" charset="-128"/>
              </a:rPr>
              <a:t> can </a:t>
            </a:r>
            <a:r>
              <a:rPr lang="tr-TR" sz="1200" kern="1200" dirty="0" err="1" smtClean="0">
                <a:solidFill>
                  <a:schemeClr val="tx1"/>
                </a:solidFill>
                <a:latin typeface="+mn-lt"/>
                <a:ea typeface="MS PGothic" pitchFamily="34" charset="-128"/>
                <a:cs typeface="ＭＳ Ｐゴシック" pitchFamily="-109" charset="-128"/>
              </a:rPr>
              <a:t>achieve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wider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access</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higher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quality</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and</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lower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cost</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all</a:t>
            </a:r>
            <a:r>
              <a:rPr lang="tr-TR" sz="1200" kern="1200" dirty="0" smtClean="0">
                <a:solidFill>
                  <a:schemeClr val="tx1"/>
                </a:solidFill>
                <a:latin typeface="+mn-lt"/>
                <a:ea typeface="MS PGothic" pitchFamily="34" charset="-128"/>
                <a:cs typeface="ＭＳ Ｐゴシック" pitchFamily="-109" charset="-128"/>
              </a:rPr>
              <a:t> at </a:t>
            </a:r>
            <a:r>
              <a:rPr lang="tr-TR" sz="1200" kern="1200" dirty="0" err="1" smtClean="0">
                <a:solidFill>
                  <a:schemeClr val="tx1"/>
                </a:solidFill>
                <a:latin typeface="+mn-lt"/>
                <a:ea typeface="MS PGothic" pitchFamily="34" charset="-128"/>
                <a:cs typeface="ＭＳ Ｐゴシック" pitchFamily="-109" charset="-128"/>
              </a:rPr>
              <a:t>the</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same</a:t>
            </a:r>
            <a:r>
              <a:rPr lang="tr-TR" sz="1200" kern="1200" dirty="0" smtClean="0">
                <a:solidFill>
                  <a:schemeClr val="tx1"/>
                </a:solidFill>
                <a:latin typeface="+mn-lt"/>
                <a:ea typeface="MS PGothic" pitchFamily="34" charset="-128"/>
                <a:cs typeface="ＭＳ Ｐゴシック" pitchFamily="-109" charset="-128"/>
              </a:rPr>
              <a:t> time. </a:t>
            </a:r>
            <a:r>
              <a:rPr lang="tr-TR" sz="1200" kern="1200" dirty="0" err="1" smtClean="0">
                <a:solidFill>
                  <a:schemeClr val="tx1"/>
                </a:solidFill>
                <a:latin typeface="+mn-lt"/>
                <a:ea typeface="MS PGothic" pitchFamily="34" charset="-128"/>
                <a:cs typeface="ＭＳ Ｐゴシック" pitchFamily="-109" charset="-128"/>
              </a:rPr>
              <a:t>This</a:t>
            </a:r>
            <a:r>
              <a:rPr lang="tr-TR" sz="1200" kern="1200" dirty="0" smtClean="0">
                <a:solidFill>
                  <a:schemeClr val="tx1"/>
                </a:solidFill>
                <a:latin typeface="+mn-lt"/>
                <a:ea typeface="MS PGothic" pitchFamily="34" charset="-128"/>
                <a:cs typeface="ＭＳ Ｐゴシック" pitchFamily="-109" charset="-128"/>
              </a:rPr>
              <a:t> is a </a:t>
            </a:r>
            <a:r>
              <a:rPr lang="tr-TR" sz="1200" kern="1200" dirty="0" err="1" smtClean="0">
                <a:solidFill>
                  <a:schemeClr val="tx1"/>
                </a:solidFill>
                <a:latin typeface="+mn-lt"/>
                <a:ea typeface="MS PGothic" pitchFamily="34" charset="-128"/>
                <a:cs typeface="ＭＳ Ｐゴシック" pitchFamily="-109" charset="-128"/>
              </a:rPr>
              <a:t>revolution</a:t>
            </a:r>
            <a:r>
              <a:rPr lang="tr-TR" sz="1200" kern="1200" dirty="0" smtClean="0">
                <a:solidFill>
                  <a:schemeClr val="tx1"/>
                </a:solidFill>
                <a:latin typeface="+mn-lt"/>
                <a:ea typeface="MS PGothic" pitchFamily="34" charset="-128"/>
                <a:cs typeface="ＭＳ Ｐゴシック" pitchFamily="-109" charset="-128"/>
              </a:rPr>
              <a:t> – it has </a:t>
            </a:r>
            <a:r>
              <a:rPr lang="tr-TR" sz="1200" kern="1200" dirty="0" err="1" smtClean="0">
                <a:solidFill>
                  <a:schemeClr val="tx1"/>
                </a:solidFill>
                <a:latin typeface="+mn-lt"/>
                <a:ea typeface="MS PGothic" pitchFamily="34" charset="-128"/>
                <a:cs typeface="ＭＳ Ｐゴシック" pitchFamily="-109" charset="-128"/>
              </a:rPr>
              <a:t>never</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happened</a:t>
            </a:r>
            <a:r>
              <a:rPr lang="tr-TR" sz="1200" kern="1200" dirty="0" smtClean="0">
                <a:solidFill>
                  <a:schemeClr val="tx1"/>
                </a:solidFill>
                <a:latin typeface="+mn-lt"/>
                <a:ea typeface="MS PGothic" pitchFamily="34" charset="-128"/>
                <a:cs typeface="ＭＳ Ｐゴシック" pitchFamily="-109" charset="-128"/>
              </a:rPr>
              <a:t> </a:t>
            </a:r>
            <a:r>
              <a:rPr lang="tr-TR" sz="1200" kern="1200" dirty="0" err="1" smtClean="0">
                <a:solidFill>
                  <a:schemeClr val="tx1"/>
                </a:solidFill>
                <a:latin typeface="+mn-lt"/>
                <a:ea typeface="MS PGothic" pitchFamily="34" charset="-128"/>
                <a:cs typeface="ＭＳ Ｐゴシック" pitchFamily="-109" charset="-128"/>
              </a:rPr>
              <a:t>before</a:t>
            </a:r>
            <a:r>
              <a:rPr lang="tr-TR" sz="1200" kern="1200" dirty="0" smtClean="0">
                <a:solidFill>
                  <a:schemeClr val="tx1"/>
                </a:solidFill>
                <a:latin typeface="+mn-lt"/>
                <a:ea typeface="MS PGothic" pitchFamily="34" charset="-128"/>
                <a:cs typeface="ＭＳ Ｐゴシック" pitchFamily="-109" charset="-128"/>
              </a:rPr>
              <a:t>.</a:t>
            </a:r>
          </a:p>
          <a:p>
            <a:endParaRPr lang="tr-TR" dirty="0"/>
          </a:p>
        </p:txBody>
      </p:sp>
      <p:sp>
        <p:nvSpPr>
          <p:cNvPr id="4" name="3 Slayt Numarası Yer Tutucusu"/>
          <p:cNvSpPr>
            <a:spLocks noGrp="1"/>
          </p:cNvSpPr>
          <p:nvPr>
            <p:ph type="sldNum" sz="quarter" idx="10"/>
          </p:nvPr>
        </p:nvSpPr>
        <p:spPr/>
        <p:txBody>
          <a:bodyPr/>
          <a:lstStyle/>
          <a:p>
            <a:fld id="{68ED91DF-0613-4B86-9AC6-9BFF3E73757C}"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8ED91DF-0613-4B86-9AC6-9BFF3E73757C}"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p:cNvSpPr>
          <p:nvPr/>
        </p:nvSpPr>
        <p:spPr bwMode="auto">
          <a:xfrm>
            <a:off x="0" y="4751388"/>
            <a:ext cx="9144000" cy="2112962"/>
          </a:xfrm>
          <a:custGeom>
            <a:avLst/>
            <a:gdLst>
              <a:gd name="T0" fmla="*/ 0 w 5760"/>
              <a:gd name="T1" fmla="*/ 1066 h 1331"/>
              <a:gd name="T2" fmla="*/ 0 w 5760"/>
              <a:gd name="T3" fmla="*/ 1331 h 1331"/>
              <a:gd name="T4" fmla="*/ 5760 w 5760"/>
              <a:gd name="T5" fmla="*/ 1331 h 1331"/>
              <a:gd name="T6" fmla="*/ 5760 w 5760"/>
              <a:gd name="T7" fmla="*/ 0 h 1331"/>
              <a:gd name="T8" fmla="*/ 0 w 5760"/>
              <a:gd name="T9" fmla="*/ 1066 h 1331"/>
              <a:gd name="T10" fmla="*/ 0 60000 65536"/>
              <a:gd name="T11" fmla="*/ 0 60000 65536"/>
              <a:gd name="T12" fmla="*/ 0 60000 65536"/>
              <a:gd name="T13" fmla="*/ 0 60000 65536"/>
              <a:gd name="T14" fmla="*/ 0 60000 65536"/>
              <a:gd name="T15" fmla="*/ 0 w 5760"/>
              <a:gd name="T16" fmla="*/ 0 h 1331"/>
              <a:gd name="T17" fmla="*/ 5760 w 5760"/>
              <a:gd name="T18" fmla="*/ 1331 h 1331"/>
            </a:gdLst>
            <a:ahLst/>
            <a:cxnLst>
              <a:cxn ang="T10">
                <a:pos x="T0" y="T1"/>
              </a:cxn>
              <a:cxn ang="T11">
                <a:pos x="T2" y="T3"/>
              </a:cxn>
              <a:cxn ang="T12">
                <a:pos x="T4" y="T5"/>
              </a:cxn>
              <a:cxn ang="T13">
                <a:pos x="T6" y="T7"/>
              </a:cxn>
              <a:cxn ang="T14">
                <a:pos x="T8" y="T9"/>
              </a:cxn>
            </a:cxnLst>
            <a:rect l="T15" t="T16" r="T17" b="T18"/>
            <a:pathLst>
              <a:path w="5760" h="1331">
                <a:moveTo>
                  <a:pt x="0" y="1066"/>
                </a:moveTo>
                <a:lnTo>
                  <a:pt x="0" y="1331"/>
                </a:lnTo>
                <a:lnTo>
                  <a:pt x="5760" y="1331"/>
                </a:lnTo>
                <a:lnTo>
                  <a:pt x="5760" y="0"/>
                </a:lnTo>
                <a:cubicBezTo>
                  <a:pt x="3220" y="1206"/>
                  <a:pt x="2250" y="1146"/>
                  <a:pt x="0" y="1066"/>
                </a:cubicBezTo>
                <a:close/>
              </a:path>
            </a:pathLst>
          </a:custGeom>
          <a:solidFill>
            <a:srgbClr val="7C7C7C">
              <a:alpha val="45097"/>
            </a:srgbClr>
          </a:solidFill>
          <a:ln w="9525">
            <a:noFill/>
            <a:round/>
            <a:headEnd/>
            <a:tailEnd/>
          </a:ln>
          <a:effectLst>
            <a:outerShdw dist="44450" dir="16200000" algn="ctr" rotWithShape="0">
              <a:srgbClr val="808080">
                <a:alpha val="34999"/>
              </a:srgbClr>
            </a:outerShdw>
          </a:effectLst>
        </p:spPr>
        <p:txBody>
          <a:bodyPr/>
          <a:lstStyle/>
          <a:p>
            <a:endParaRPr lang="tr-TR"/>
          </a:p>
        </p:txBody>
      </p:sp>
      <p:sp>
        <p:nvSpPr>
          <p:cNvPr id="5" name="Freeform 10"/>
          <p:cNvSpPr>
            <a:spLocks/>
          </p:cNvSpPr>
          <p:nvPr/>
        </p:nvSpPr>
        <p:spPr bwMode="auto">
          <a:xfrm>
            <a:off x="6105525" y="0"/>
            <a:ext cx="3038475" cy="6858000"/>
          </a:xfrm>
          <a:custGeom>
            <a:avLst/>
            <a:gdLst>
              <a:gd name="T0" fmla="*/ 3038475 w 1914"/>
              <a:gd name="T1" fmla="*/ 14258 h 4329"/>
              <a:gd name="T2" fmla="*/ 3038475 w 1914"/>
              <a:gd name="T3" fmla="*/ 6858000 h 4329"/>
              <a:gd name="T4" fmla="*/ 323850 w 1914"/>
              <a:gd name="T5" fmla="*/ 6854832 h 4329"/>
              <a:gd name="T6" fmla="*/ 0 w 1914"/>
              <a:gd name="T7" fmla="*/ 0 h 4329"/>
              <a:gd name="T8" fmla="*/ 3038475 w 1914"/>
              <a:gd name="T9" fmla="*/ 14258 h 4329"/>
              <a:gd name="T10" fmla="*/ 0 60000 65536"/>
              <a:gd name="T11" fmla="*/ 0 60000 65536"/>
              <a:gd name="T12" fmla="*/ 0 60000 65536"/>
              <a:gd name="T13" fmla="*/ 0 60000 65536"/>
              <a:gd name="T14" fmla="*/ 0 60000 65536"/>
              <a:gd name="T15" fmla="*/ 0 w 1914"/>
              <a:gd name="T16" fmla="*/ 0 h 4329"/>
              <a:gd name="T17" fmla="*/ 1914 w 1914"/>
              <a:gd name="T18" fmla="*/ 4329 h 4329"/>
            </a:gdLst>
            <a:ahLst/>
            <a:cxnLst>
              <a:cxn ang="T10">
                <a:pos x="T0" y="T1"/>
              </a:cxn>
              <a:cxn ang="T11">
                <a:pos x="T2" y="T3"/>
              </a:cxn>
              <a:cxn ang="T12">
                <a:pos x="T4" y="T5"/>
              </a:cxn>
              <a:cxn ang="T13">
                <a:pos x="T6" y="T7"/>
              </a:cxn>
              <a:cxn ang="T14">
                <a:pos x="T8" y="T9"/>
              </a:cxn>
            </a:cxnLst>
            <a:rect l="T15" t="T16" r="T17" b="T18"/>
            <a:pathLst>
              <a:path w="1914" h="4329">
                <a:moveTo>
                  <a:pt x="1914" y="9"/>
                </a:moveTo>
                <a:lnTo>
                  <a:pt x="1914" y="4329"/>
                </a:lnTo>
                <a:lnTo>
                  <a:pt x="204" y="4327"/>
                </a:lnTo>
                <a:cubicBezTo>
                  <a:pt x="1288" y="3574"/>
                  <a:pt x="1608" y="1590"/>
                  <a:pt x="0" y="0"/>
                </a:cubicBezTo>
                <a:lnTo>
                  <a:pt x="1914" y="9"/>
                </a:lnTo>
                <a:close/>
              </a:path>
            </a:pathLst>
          </a:custGeom>
          <a:solidFill>
            <a:srgbClr val="595959">
              <a:alpha val="39999"/>
            </a:srgbClr>
          </a:solidFill>
          <a:ln w="9525">
            <a:noFill/>
            <a:round/>
            <a:headEnd/>
            <a:tailEnd/>
          </a:ln>
          <a:effectLst>
            <a:outerShdw dist="50800" dir="10800000" algn="ctr" rotWithShape="0">
              <a:srgbClr val="808080">
                <a:alpha val="45000"/>
              </a:srgbClr>
            </a:outerShdw>
          </a:effectLst>
        </p:spPr>
        <p:txBody>
          <a:bodyPr/>
          <a:lstStyle/>
          <a:p>
            <a:endParaRPr lang="tr-TR"/>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tr-TR" smtClean="0"/>
              <a:t>Click to edit Master title style</a:t>
            </a:r>
            <a:endParaRPr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tr-TR" smtClean="0"/>
              <a:t>Click to edit Master subtitle style</a:t>
            </a:r>
            <a:endParaRPr lang="en-US"/>
          </a:p>
        </p:txBody>
      </p:sp>
      <p:sp>
        <p:nvSpPr>
          <p:cNvPr id="6" name="Date Placeholder 29"/>
          <p:cNvSpPr>
            <a:spLocks noGrp="1"/>
          </p:cNvSpPr>
          <p:nvPr>
            <p:ph type="dt" sz="half" idx="10"/>
          </p:nvPr>
        </p:nvSpPr>
        <p:spPr/>
        <p:txBody>
          <a:bodyPr/>
          <a:lstStyle>
            <a:lvl1pPr>
              <a:defRPr/>
            </a:lvl1pPr>
          </a:lstStyle>
          <a:p>
            <a:fld id="{5FA1AD28-CACC-43EB-B0A6-458F0A0169A8}" type="datetime1">
              <a:rPr lang="en-US"/>
              <a:pPr/>
              <a:t>5/27/2010</a:t>
            </a:fld>
            <a:endParaRPr lang="en-US"/>
          </a:p>
        </p:txBody>
      </p:sp>
      <p:sp>
        <p:nvSpPr>
          <p:cNvPr id="7" name="Footer Placeholder 18"/>
          <p:cNvSpPr>
            <a:spLocks noGrp="1"/>
          </p:cNvSpPr>
          <p:nvPr>
            <p:ph type="ftr" sz="quarter" idx="11"/>
          </p:nvPr>
        </p:nvSpPr>
        <p:spPr/>
        <p:txBody>
          <a:bodyPr/>
          <a:lstStyle>
            <a:lvl1pPr>
              <a:defRPr/>
            </a:lvl1pPr>
          </a:lstStyle>
          <a:p>
            <a:endParaRPr lang="tr-TR"/>
          </a:p>
        </p:txBody>
      </p:sp>
      <p:sp>
        <p:nvSpPr>
          <p:cNvPr id="8" name="Slide Number Placeholder 26"/>
          <p:cNvSpPr>
            <a:spLocks noGrp="1"/>
          </p:cNvSpPr>
          <p:nvPr>
            <p:ph type="sldNum" sz="quarter" idx="12"/>
          </p:nvPr>
        </p:nvSpPr>
        <p:spPr/>
        <p:txBody>
          <a:bodyPr/>
          <a:lstStyle>
            <a:lvl1pPr>
              <a:defRPr/>
            </a:lvl1pPr>
          </a:lstStyle>
          <a:p>
            <a:fld id="{37D526C5-30DF-4BB3-9297-FBC01038E20E}" type="slidenum">
              <a:rPr lang="en-US"/>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9"/>
          <p:cNvSpPr>
            <a:spLocks noGrp="1"/>
          </p:cNvSpPr>
          <p:nvPr>
            <p:ph type="dt" sz="half" idx="10"/>
          </p:nvPr>
        </p:nvSpPr>
        <p:spPr/>
        <p:txBody>
          <a:bodyPr/>
          <a:lstStyle>
            <a:lvl1pPr>
              <a:defRPr/>
            </a:lvl1pPr>
          </a:lstStyle>
          <a:p>
            <a:fld id="{8E198D13-4825-409A-A64F-B6F89C1FBFC6}" type="datetime1">
              <a:rPr lang="en-US"/>
              <a:pPr/>
              <a:t>5/27/2010</a:t>
            </a:fld>
            <a:endParaRPr lang="en-US"/>
          </a:p>
        </p:txBody>
      </p:sp>
      <p:sp>
        <p:nvSpPr>
          <p:cNvPr id="5" name="Footer Placeholder 21"/>
          <p:cNvSpPr>
            <a:spLocks noGrp="1"/>
          </p:cNvSpPr>
          <p:nvPr>
            <p:ph type="ftr" sz="quarter" idx="11"/>
          </p:nvPr>
        </p:nvSpPr>
        <p:spPr/>
        <p:txBody>
          <a:bodyPr/>
          <a:lstStyle>
            <a:lvl1pPr>
              <a:defRPr/>
            </a:lvl1pPr>
          </a:lstStyle>
          <a:p>
            <a:endParaRPr lang="tr-TR"/>
          </a:p>
        </p:txBody>
      </p:sp>
      <p:sp>
        <p:nvSpPr>
          <p:cNvPr id="6" name="Slide Number Placeholder 17"/>
          <p:cNvSpPr>
            <a:spLocks noGrp="1"/>
          </p:cNvSpPr>
          <p:nvPr>
            <p:ph type="sldNum" sz="quarter" idx="12"/>
          </p:nvPr>
        </p:nvSpPr>
        <p:spPr/>
        <p:txBody>
          <a:bodyPr/>
          <a:lstStyle>
            <a:lvl1pPr>
              <a:defRPr/>
            </a:lvl1pPr>
          </a:lstStyle>
          <a:p>
            <a:fld id="{355F20CF-19EF-4CCE-96F4-BE8B3C3A7CB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9"/>
          <p:cNvSpPr>
            <a:spLocks noGrp="1"/>
          </p:cNvSpPr>
          <p:nvPr>
            <p:ph type="dt" sz="half" idx="10"/>
          </p:nvPr>
        </p:nvSpPr>
        <p:spPr/>
        <p:txBody>
          <a:bodyPr/>
          <a:lstStyle>
            <a:lvl1pPr>
              <a:defRPr/>
            </a:lvl1pPr>
          </a:lstStyle>
          <a:p>
            <a:fld id="{220A486A-A331-410D-BF80-7270CE35F603}" type="datetime1">
              <a:rPr lang="en-US"/>
              <a:pPr/>
              <a:t>5/27/2010</a:t>
            </a:fld>
            <a:endParaRPr lang="en-US"/>
          </a:p>
        </p:txBody>
      </p:sp>
      <p:sp>
        <p:nvSpPr>
          <p:cNvPr id="5" name="Footer Placeholder 21"/>
          <p:cNvSpPr>
            <a:spLocks noGrp="1"/>
          </p:cNvSpPr>
          <p:nvPr>
            <p:ph type="ftr" sz="quarter" idx="11"/>
          </p:nvPr>
        </p:nvSpPr>
        <p:spPr/>
        <p:txBody>
          <a:bodyPr/>
          <a:lstStyle>
            <a:lvl1pPr>
              <a:defRPr/>
            </a:lvl1pPr>
          </a:lstStyle>
          <a:p>
            <a:endParaRPr lang="tr-TR"/>
          </a:p>
        </p:txBody>
      </p:sp>
      <p:sp>
        <p:nvSpPr>
          <p:cNvPr id="6" name="Slide Number Placeholder 17"/>
          <p:cNvSpPr>
            <a:spLocks noGrp="1"/>
          </p:cNvSpPr>
          <p:nvPr>
            <p:ph type="sldNum" sz="quarter" idx="12"/>
          </p:nvPr>
        </p:nvSpPr>
        <p:spPr/>
        <p:txBody>
          <a:bodyPr/>
          <a:lstStyle>
            <a:lvl1pPr>
              <a:defRPr/>
            </a:lvl1pPr>
          </a:lstStyle>
          <a:p>
            <a:fld id="{2E75AB7E-BC4A-4297-BEB3-36789493020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tr-TR" smtClean="0"/>
              <a:t>Click to edit Master title style</a:t>
            </a:r>
            <a:endParaRPr lang="en-US"/>
          </a:p>
        </p:txBody>
      </p:sp>
      <p:sp>
        <p:nvSpPr>
          <p:cNvPr id="3" name="Content Placeholder 2"/>
          <p:cNvSpPr>
            <a:spLocks noGrp="1"/>
          </p:cNvSpPr>
          <p:nvPr>
            <p:ph idx="1"/>
          </p:nvPr>
        </p:nvSpPr>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9"/>
          <p:cNvSpPr>
            <a:spLocks noGrp="1"/>
          </p:cNvSpPr>
          <p:nvPr>
            <p:ph type="dt" sz="half" idx="10"/>
          </p:nvPr>
        </p:nvSpPr>
        <p:spPr/>
        <p:txBody>
          <a:bodyPr/>
          <a:lstStyle>
            <a:lvl1pPr>
              <a:defRPr/>
            </a:lvl1pPr>
          </a:lstStyle>
          <a:p>
            <a:fld id="{A93FF9EC-C686-4D9F-ADA2-3E7EC94F8A45}" type="datetime1">
              <a:rPr lang="en-US"/>
              <a:pPr/>
              <a:t>5/27/2010</a:t>
            </a:fld>
            <a:endParaRPr lang="en-US"/>
          </a:p>
        </p:txBody>
      </p:sp>
      <p:sp>
        <p:nvSpPr>
          <p:cNvPr id="5" name="Footer Placeholder 21"/>
          <p:cNvSpPr>
            <a:spLocks noGrp="1"/>
          </p:cNvSpPr>
          <p:nvPr>
            <p:ph type="ftr" sz="quarter" idx="11"/>
          </p:nvPr>
        </p:nvSpPr>
        <p:spPr/>
        <p:txBody>
          <a:bodyPr/>
          <a:lstStyle>
            <a:lvl1pPr>
              <a:defRPr/>
            </a:lvl1pPr>
          </a:lstStyle>
          <a:p>
            <a:endParaRPr lang="tr-TR"/>
          </a:p>
        </p:txBody>
      </p:sp>
      <p:sp>
        <p:nvSpPr>
          <p:cNvPr id="6" name="Slide Number Placeholder 17"/>
          <p:cNvSpPr>
            <a:spLocks noGrp="1"/>
          </p:cNvSpPr>
          <p:nvPr>
            <p:ph type="sldNum" sz="quarter" idx="12"/>
          </p:nvPr>
        </p:nvSpPr>
        <p:spPr/>
        <p:txBody>
          <a:bodyPr/>
          <a:lstStyle>
            <a:lvl1pPr>
              <a:defRPr/>
            </a:lvl1pPr>
          </a:lstStyle>
          <a:p>
            <a:fld id="{FC546CD2-9CF6-44C1-A2C8-E5633A85B8A0}"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8"/>
          <p:cNvSpPr>
            <a:spLocks/>
          </p:cNvSpPr>
          <p:nvPr/>
        </p:nvSpPr>
        <p:spPr bwMode="auto">
          <a:xfrm>
            <a:off x="0" y="4751388"/>
            <a:ext cx="9144000" cy="2112962"/>
          </a:xfrm>
          <a:custGeom>
            <a:avLst/>
            <a:gdLst>
              <a:gd name="T0" fmla="*/ 0 w 5760"/>
              <a:gd name="T1" fmla="*/ 1066 h 1331"/>
              <a:gd name="T2" fmla="*/ 0 w 5760"/>
              <a:gd name="T3" fmla="*/ 1331 h 1331"/>
              <a:gd name="T4" fmla="*/ 5760 w 5760"/>
              <a:gd name="T5" fmla="*/ 1331 h 1331"/>
              <a:gd name="T6" fmla="*/ 5760 w 5760"/>
              <a:gd name="T7" fmla="*/ 0 h 1331"/>
              <a:gd name="T8" fmla="*/ 0 w 5760"/>
              <a:gd name="T9" fmla="*/ 1066 h 1331"/>
              <a:gd name="T10" fmla="*/ 0 60000 65536"/>
              <a:gd name="T11" fmla="*/ 0 60000 65536"/>
              <a:gd name="T12" fmla="*/ 0 60000 65536"/>
              <a:gd name="T13" fmla="*/ 0 60000 65536"/>
              <a:gd name="T14" fmla="*/ 0 60000 65536"/>
              <a:gd name="T15" fmla="*/ 0 w 5760"/>
              <a:gd name="T16" fmla="*/ 0 h 1331"/>
              <a:gd name="T17" fmla="*/ 5760 w 5760"/>
              <a:gd name="T18" fmla="*/ 1331 h 1331"/>
            </a:gdLst>
            <a:ahLst/>
            <a:cxnLst>
              <a:cxn ang="T10">
                <a:pos x="T0" y="T1"/>
              </a:cxn>
              <a:cxn ang="T11">
                <a:pos x="T2" y="T3"/>
              </a:cxn>
              <a:cxn ang="T12">
                <a:pos x="T4" y="T5"/>
              </a:cxn>
              <a:cxn ang="T13">
                <a:pos x="T6" y="T7"/>
              </a:cxn>
              <a:cxn ang="T14">
                <a:pos x="T8" y="T9"/>
              </a:cxn>
            </a:cxnLst>
            <a:rect l="T15" t="T16" r="T17" b="T18"/>
            <a:pathLst>
              <a:path w="5760" h="1331">
                <a:moveTo>
                  <a:pt x="0" y="1066"/>
                </a:moveTo>
                <a:lnTo>
                  <a:pt x="0" y="1331"/>
                </a:lnTo>
                <a:lnTo>
                  <a:pt x="5760" y="1331"/>
                </a:lnTo>
                <a:lnTo>
                  <a:pt x="5760" y="0"/>
                </a:lnTo>
                <a:cubicBezTo>
                  <a:pt x="3220" y="1206"/>
                  <a:pt x="2250" y="1146"/>
                  <a:pt x="0" y="1066"/>
                </a:cubicBezTo>
                <a:close/>
              </a:path>
            </a:pathLst>
          </a:custGeom>
          <a:solidFill>
            <a:srgbClr val="7C7C7C">
              <a:alpha val="45097"/>
            </a:srgbClr>
          </a:solidFill>
          <a:ln w="9525">
            <a:noFill/>
            <a:round/>
            <a:headEnd/>
            <a:tailEnd/>
          </a:ln>
          <a:effectLst>
            <a:outerShdw dist="44450" dir="16200000" algn="ctr" rotWithShape="0">
              <a:srgbClr val="808080">
                <a:alpha val="34999"/>
              </a:srgbClr>
            </a:outerShdw>
          </a:effectLst>
        </p:spPr>
        <p:txBody>
          <a:bodyPr/>
          <a:lstStyle/>
          <a:p>
            <a:endParaRPr lang="tr-TR"/>
          </a:p>
        </p:txBody>
      </p:sp>
      <p:sp>
        <p:nvSpPr>
          <p:cNvPr id="5" name="Freeform 10"/>
          <p:cNvSpPr>
            <a:spLocks/>
          </p:cNvSpPr>
          <p:nvPr/>
        </p:nvSpPr>
        <p:spPr bwMode="auto">
          <a:xfrm>
            <a:off x="6105525" y="0"/>
            <a:ext cx="3038475" cy="6858000"/>
          </a:xfrm>
          <a:custGeom>
            <a:avLst/>
            <a:gdLst>
              <a:gd name="T0" fmla="*/ 3038475 w 1914"/>
              <a:gd name="T1" fmla="*/ 14258 h 4329"/>
              <a:gd name="T2" fmla="*/ 3038475 w 1914"/>
              <a:gd name="T3" fmla="*/ 6858000 h 4329"/>
              <a:gd name="T4" fmla="*/ 323850 w 1914"/>
              <a:gd name="T5" fmla="*/ 6854832 h 4329"/>
              <a:gd name="T6" fmla="*/ 0 w 1914"/>
              <a:gd name="T7" fmla="*/ 0 h 4329"/>
              <a:gd name="T8" fmla="*/ 3038475 w 1914"/>
              <a:gd name="T9" fmla="*/ 14258 h 4329"/>
              <a:gd name="T10" fmla="*/ 0 60000 65536"/>
              <a:gd name="T11" fmla="*/ 0 60000 65536"/>
              <a:gd name="T12" fmla="*/ 0 60000 65536"/>
              <a:gd name="T13" fmla="*/ 0 60000 65536"/>
              <a:gd name="T14" fmla="*/ 0 60000 65536"/>
              <a:gd name="T15" fmla="*/ 0 w 1914"/>
              <a:gd name="T16" fmla="*/ 0 h 4329"/>
              <a:gd name="T17" fmla="*/ 1914 w 1914"/>
              <a:gd name="T18" fmla="*/ 4329 h 4329"/>
            </a:gdLst>
            <a:ahLst/>
            <a:cxnLst>
              <a:cxn ang="T10">
                <a:pos x="T0" y="T1"/>
              </a:cxn>
              <a:cxn ang="T11">
                <a:pos x="T2" y="T3"/>
              </a:cxn>
              <a:cxn ang="T12">
                <a:pos x="T4" y="T5"/>
              </a:cxn>
              <a:cxn ang="T13">
                <a:pos x="T6" y="T7"/>
              </a:cxn>
              <a:cxn ang="T14">
                <a:pos x="T8" y="T9"/>
              </a:cxn>
            </a:cxnLst>
            <a:rect l="T15" t="T16" r="T17" b="T18"/>
            <a:pathLst>
              <a:path w="1914" h="4329">
                <a:moveTo>
                  <a:pt x="1914" y="9"/>
                </a:moveTo>
                <a:lnTo>
                  <a:pt x="1914" y="4329"/>
                </a:lnTo>
                <a:lnTo>
                  <a:pt x="204" y="4327"/>
                </a:lnTo>
                <a:cubicBezTo>
                  <a:pt x="1288" y="3574"/>
                  <a:pt x="1608" y="1590"/>
                  <a:pt x="0" y="0"/>
                </a:cubicBezTo>
                <a:lnTo>
                  <a:pt x="1914" y="9"/>
                </a:lnTo>
                <a:close/>
              </a:path>
            </a:pathLst>
          </a:custGeom>
          <a:solidFill>
            <a:srgbClr val="595959">
              <a:alpha val="39999"/>
            </a:srgbClr>
          </a:solidFill>
          <a:ln w="9525">
            <a:noFill/>
            <a:round/>
            <a:headEnd/>
            <a:tailEnd/>
          </a:ln>
          <a:effectLst>
            <a:outerShdw dist="50800" dir="10800000" algn="ctr" rotWithShape="0">
              <a:srgbClr val="808080">
                <a:alpha val="45000"/>
              </a:srgbClr>
            </a:outerShdw>
          </a:effectLst>
        </p:spPr>
        <p:txBody>
          <a:bodyPr/>
          <a:lstStyle/>
          <a:p>
            <a:endParaRPr lang="tr-T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tr-TR" smtClean="0"/>
              <a:t>Click to edit Master title style</a:t>
            </a:r>
            <a:endParaRPr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tr-TR" smtClean="0"/>
              <a:t>Click to edit Master text styles</a:t>
            </a:r>
          </a:p>
        </p:txBody>
      </p:sp>
      <p:sp>
        <p:nvSpPr>
          <p:cNvPr id="6" name="Date Placeholder 3"/>
          <p:cNvSpPr>
            <a:spLocks noGrp="1"/>
          </p:cNvSpPr>
          <p:nvPr>
            <p:ph type="dt" sz="half" idx="10"/>
          </p:nvPr>
        </p:nvSpPr>
        <p:spPr/>
        <p:txBody>
          <a:bodyPr/>
          <a:lstStyle>
            <a:lvl1pPr>
              <a:defRPr/>
            </a:lvl1pPr>
          </a:lstStyle>
          <a:p>
            <a:fld id="{02F1435E-D0DB-4411-8019-E4CB2A883ABE}" type="datetime1">
              <a:rPr lang="en-US"/>
              <a:pPr/>
              <a:t>5/27/2010</a:t>
            </a:fld>
            <a:endParaRPr lang="en-US"/>
          </a:p>
        </p:txBody>
      </p:sp>
      <p:sp>
        <p:nvSpPr>
          <p:cNvPr id="7" name="Footer Placeholder 4"/>
          <p:cNvSpPr>
            <a:spLocks noGrp="1"/>
          </p:cNvSpPr>
          <p:nvPr>
            <p:ph type="ftr" sz="quarter" idx="11"/>
          </p:nvPr>
        </p:nvSpPr>
        <p:spPr/>
        <p:txBody>
          <a:bodyPr/>
          <a:lstStyle>
            <a:lvl1pPr>
              <a:defRPr/>
            </a:lvl1pPr>
          </a:lstStyle>
          <a:p>
            <a:endParaRPr lang="tr-TR"/>
          </a:p>
        </p:txBody>
      </p:sp>
      <p:sp>
        <p:nvSpPr>
          <p:cNvPr id="8" name="Slide Number Placeholder 5"/>
          <p:cNvSpPr>
            <a:spLocks noGrp="1"/>
          </p:cNvSpPr>
          <p:nvPr>
            <p:ph type="sldNum" sz="quarter" idx="12"/>
          </p:nvPr>
        </p:nvSpPr>
        <p:spPr/>
        <p:txBody>
          <a:bodyPr/>
          <a:lstStyle>
            <a:lvl1pPr>
              <a:defRPr/>
            </a:lvl1pPr>
          </a:lstStyle>
          <a:p>
            <a:fld id="{4EB478DB-5AE2-4805-A2CF-70C4C4C0A576}" type="slidenum">
              <a:rPr lang="en-US"/>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itle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tr-TR" smtClean="0"/>
              <a:t>Click to edit Master title style</a:t>
            </a:r>
            <a:endParaRPr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Date Placeholder 9"/>
          <p:cNvSpPr>
            <a:spLocks noGrp="1"/>
          </p:cNvSpPr>
          <p:nvPr>
            <p:ph type="dt" sz="half" idx="10"/>
          </p:nvPr>
        </p:nvSpPr>
        <p:spPr/>
        <p:txBody>
          <a:bodyPr/>
          <a:lstStyle>
            <a:lvl1pPr>
              <a:defRPr/>
            </a:lvl1pPr>
          </a:lstStyle>
          <a:p>
            <a:fld id="{B4D90269-C22E-42CE-8DB7-27DE4549970C}" type="datetime1">
              <a:rPr lang="en-US"/>
              <a:pPr/>
              <a:t>5/27/2010</a:t>
            </a:fld>
            <a:endParaRPr lang="en-US"/>
          </a:p>
        </p:txBody>
      </p:sp>
      <p:sp>
        <p:nvSpPr>
          <p:cNvPr id="6" name="Footer Placeholder 21"/>
          <p:cNvSpPr>
            <a:spLocks noGrp="1"/>
          </p:cNvSpPr>
          <p:nvPr>
            <p:ph type="ftr" sz="quarter" idx="11"/>
          </p:nvPr>
        </p:nvSpPr>
        <p:spPr/>
        <p:txBody>
          <a:bodyPr/>
          <a:lstStyle>
            <a:lvl1pPr>
              <a:defRPr/>
            </a:lvl1pPr>
          </a:lstStyle>
          <a:p>
            <a:endParaRPr lang="tr-TR"/>
          </a:p>
        </p:txBody>
      </p:sp>
      <p:sp>
        <p:nvSpPr>
          <p:cNvPr id="7" name="Slide Number Placeholder 17"/>
          <p:cNvSpPr>
            <a:spLocks noGrp="1"/>
          </p:cNvSpPr>
          <p:nvPr>
            <p:ph type="sldNum" sz="quarter" idx="12"/>
          </p:nvPr>
        </p:nvSpPr>
        <p:spPr/>
        <p:txBody>
          <a:bodyPr/>
          <a:lstStyle>
            <a:lvl1pPr>
              <a:defRPr/>
            </a:lvl1pPr>
          </a:lstStyle>
          <a:p>
            <a:fld id="{8232B49A-C04C-483D-93B5-60979CA020E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tr-TR" smtClean="0"/>
              <a:t>Click to edit Master title style</a:t>
            </a:r>
            <a:endParaRPr lang="en-US"/>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tr-TR" smtClean="0"/>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tr-TR"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7" name="Date Placeholder 6"/>
          <p:cNvSpPr>
            <a:spLocks noGrp="1"/>
          </p:cNvSpPr>
          <p:nvPr>
            <p:ph type="dt" sz="half" idx="10"/>
          </p:nvPr>
        </p:nvSpPr>
        <p:spPr/>
        <p:txBody>
          <a:bodyPr/>
          <a:lstStyle>
            <a:lvl1pPr>
              <a:defRPr/>
            </a:lvl1pPr>
          </a:lstStyle>
          <a:p>
            <a:fld id="{2B9EE19E-359C-4373-9E00-61B7D1DB2922}" type="datetime1">
              <a:rPr lang="en-US"/>
              <a:pPr/>
              <a:t>5/27/2010</a:t>
            </a:fld>
            <a:endParaRPr lang="en-US"/>
          </a:p>
        </p:txBody>
      </p:sp>
      <p:sp>
        <p:nvSpPr>
          <p:cNvPr id="8" name="Footer Placeholder 7"/>
          <p:cNvSpPr>
            <a:spLocks noGrp="1"/>
          </p:cNvSpPr>
          <p:nvPr>
            <p:ph type="ftr" sz="quarter" idx="11"/>
          </p:nvPr>
        </p:nvSpPr>
        <p:spPr/>
        <p:txBody>
          <a:bodyPr/>
          <a:lstStyle>
            <a:lvl1pPr>
              <a:defRPr/>
            </a:lvl1pPr>
          </a:lstStyle>
          <a:p>
            <a:endParaRPr lang="tr-TR"/>
          </a:p>
        </p:txBody>
      </p:sp>
      <p:sp>
        <p:nvSpPr>
          <p:cNvPr id="9" name="Slide Number Placeholder 8"/>
          <p:cNvSpPr>
            <a:spLocks noGrp="1"/>
          </p:cNvSpPr>
          <p:nvPr>
            <p:ph type="sldNum" sz="quarter" idx="12"/>
          </p:nvPr>
        </p:nvSpPr>
        <p:spPr/>
        <p:txBody>
          <a:bodyPr/>
          <a:lstStyle>
            <a:lvl1pPr>
              <a:defRPr/>
            </a:lvl1pPr>
          </a:lstStyle>
          <a:p>
            <a:fld id="{795EE4C1-77D1-4A6D-87E7-4326FECA6010}"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tr-TR"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fld id="{2AAEC105-FA75-43F1-9F23-27D4F99CD453}" type="datetime1">
              <a:rPr lang="en-US"/>
              <a:pPr/>
              <a:t>5/27/2010</a:t>
            </a:fld>
            <a:endParaRPr lang="en-US"/>
          </a:p>
        </p:txBody>
      </p:sp>
      <p:sp>
        <p:nvSpPr>
          <p:cNvPr id="4" name="Footer Placeholder 21"/>
          <p:cNvSpPr>
            <a:spLocks noGrp="1"/>
          </p:cNvSpPr>
          <p:nvPr>
            <p:ph type="ftr" sz="quarter" idx="11"/>
          </p:nvPr>
        </p:nvSpPr>
        <p:spPr/>
        <p:txBody>
          <a:bodyPr/>
          <a:lstStyle>
            <a:lvl1pPr>
              <a:defRPr/>
            </a:lvl1pPr>
          </a:lstStyle>
          <a:p>
            <a:endParaRPr lang="tr-TR"/>
          </a:p>
        </p:txBody>
      </p:sp>
      <p:sp>
        <p:nvSpPr>
          <p:cNvPr id="5" name="Slide Number Placeholder 17"/>
          <p:cNvSpPr>
            <a:spLocks noGrp="1"/>
          </p:cNvSpPr>
          <p:nvPr>
            <p:ph type="sldNum" sz="quarter" idx="12"/>
          </p:nvPr>
        </p:nvSpPr>
        <p:spPr/>
        <p:txBody>
          <a:bodyPr/>
          <a:lstStyle>
            <a:lvl1pPr>
              <a:defRPr/>
            </a:lvl1pPr>
          </a:lstStyle>
          <a:p>
            <a:fld id="{673E4D39-ECEC-4674-8D64-FE55FA1DE702}"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fld id="{50AAA385-686C-4B2C-8740-D424C5B89023}" type="datetime1">
              <a:rPr lang="en-US"/>
              <a:pPr/>
              <a:t>5/27/2010</a:t>
            </a:fld>
            <a:endParaRPr lang="en-US"/>
          </a:p>
        </p:txBody>
      </p:sp>
      <p:sp>
        <p:nvSpPr>
          <p:cNvPr id="3" name="Footer Placeholder 21"/>
          <p:cNvSpPr>
            <a:spLocks noGrp="1"/>
          </p:cNvSpPr>
          <p:nvPr>
            <p:ph type="ftr" sz="quarter" idx="11"/>
          </p:nvPr>
        </p:nvSpPr>
        <p:spPr/>
        <p:txBody>
          <a:bodyPr/>
          <a:lstStyle>
            <a:lvl1pPr>
              <a:defRPr/>
            </a:lvl1pPr>
          </a:lstStyle>
          <a:p>
            <a:endParaRPr lang="tr-TR"/>
          </a:p>
        </p:txBody>
      </p:sp>
      <p:sp>
        <p:nvSpPr>
          <p:cNvPr id="4" name="Slide Number Placeholder 17"/>
          <p:cNvSpPr>
            <a:spLocks noGrp="1"/>
          </p:cNvSpPr>
          <p:nvPr>
            <p:ph type="sldNum" sz="quarter" idx="12"/>
          </p:nvPr>
        </p:nvSpPr>
        <p:spPr/>
        <p:txBody>
          <a:bodyPr/>
          <a:lstStyle>
            <a:lvl1pPr>
              <a:defRPr/>
            </a:lvl1pPr>
          </a:lstStyle>
          <a:p>
            <a:fld id="{350CF913-A788-48BE-90FB-12EA51A7C22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tr-TR" smtClean="0"/>
              <a:t>Click to edit Master title style</a:t>
            </a:r>
            <a:endParaRPr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tr-TR"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Date Placeholder 4"/>
          <p:cNvSpPr>
            <a:spLocks noGrp="1"/>
          </p:cNvSpPr>
          <p:nvPr>
            <p:ph type="dt" sz="half" idx="10"/>
          </p:nvPr>
        </p:nvSpPr>
        <p:spPr/>
        <p:txBody>
          <a:bodyPr/>
          <a:lstStyle>
            <a:lvl1pPr>
              <a:defRPr/>
            </a:lvl1pPr>
          </a:lstStyle>
          <a:p>
            <a:fld id="{F89ADF18-89AD-442D-833A-67AD0120749E}" type="datetime1">
              <a:rPr lang="en-US"/>
              <a:pPr/>
              <a:t>5/27/2010</a:t>
            </a:fld>
            <a:endParaRPr lang="en-US"/>
          </a:p>
        </p:txBody>
      </p:sp>
      <p:sp>
        <p:nvSpPr>
          <p:cNvPr id="6" name="Footer Placeholder 5"/>
          <p:cNvSpPr>
            <a:spLocks noGrp="1"/>
          </p:cNvSpPr>
          <p:nvPr>
            <p:ph type="ftr" sz="quarter" idx="11"/>
          </p:nvPr>
        </p:nvSpPr>
        <p:spPr/>
        <p:txBody>
          <a:bodyPr/>
          <a:lstStyle>
            <a:lvl1pPr>
              <a:defRPr/>
            </a:lvl1pPr>
          </a:lstStyle>
          <a:p>
            <a:endParaRPr lang="tr-TR"/>
          </a:p>
        </p:txBody>
      </p:sp>
      <p:sp>
        <p:nvSpPr>
          <p:cNvPr id="7" name="Slide Number Placeholder 6"/>
          <p:cNvSpPr>
            <a:spLocks noGrp="1"/>
          </p:cNvSpPr>
          <p:nvPr>
            <p:ph type="sldNum" sz="quarter" idx="12"/>
          </p:nvPr>
        </p:nvSpPr>
        <p:spPr>
          <a:xfrm>
            <a:off x="8156575" y="6421438"/>
            <a:ext cx="762000" cy="365125"/>
          </a:xfrm>
        </p:spPr>
        <p:txBody>
          <a:bodyPr/>
          <a:lstStyle>
            <a:lvl1pPr>
              <a:defRPr/>
            </a:lvl1pPr>
          </a:lstStyle>
          <a:p>
            <a:fld id="{7C4F3CC4-6D10-42C1-9A5B-915CA02A1D1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tr-TR" smtClean="0"/>
              <a:t>Click to edit Master title style</a:t>
            </a:r>
            <a:endParaRPr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tr-TR" noProof="0" smtClean="0"/>
              <a:t>Click icon to add picture</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tr-TR" smtClean="0"/>
              <a:t>Click to edit Master text styles</a:t>
            </a:r>
          </a:p>
        </p:txBody>
      </p:sp>
      <p:sp>
        <p:nvSpPr>
          <p:cNvPr id="5" name="Date Placeholder 4"/>
          <p:cNvSpPr>
            <a:spLocks noGrp="1"/>
          </p:cNvSpPr>
          <p:nvPr>
            <p:ph type="dt" sz="half" idx="10"/>
          </p:nvPr>
        </p:nvSpPr>
        <p:spPr/>
        <p:txBody>
          <a:bodyPr/>
          <a:lstStyle>
            <a:lvl1pPr>
              <a:defRPr/>
            </a:lvl1pPr>
          </a:lstStyle>
          <a:p>
            <a:fld id="{45D2D239-192F-498E-83B1-D1CEFB95F2BE}" type="datetime1">
              <a:rPr lang="en-US"/>
              <a:pPr/>
              <a:t>5/27/2010</a:t>
            </a:fld>
            <a:endParaRPr lang="en-US"/>
          </a:p>
        </p:txBody>
      </p:sp>
      <p:sp>
        <p:nvSpPr>
          <p:cNvPr id="6" name="Footer Placeholder 5"/>
          <p:cNvSpPr>
            <a:spLocks noGrp="1"/>
          </p:cNvSpPr>
          <p:nvPr>
            <p:ph type="ftr" sz="quarter" idx="11"/>
          </p:nvPr>
        </p:nvSpPr>
        <p:spPr/>
        <p:txBody>
          <a:bodyPr/>
          <a:lstStyle>
            <a:lvl1pPr>
              <a:defRPr/>
            </a:lvl1pPr>
          </a:lstStyle>
          <a:p>
            <a:endParaRPr lang="tr-TR"/>
          </a:p>
        </p:txBody>
      </p:sp>
      <p:sp>
        <p:nvSpPr>
          <p:cNvPr id="7" name="Slide Number Placeholder 6"/>
          <p:cNvSpPr>
            <a:spLocks noGrp="1"/>
          </p:cNvSpPr>
          <p:nvPr>
            <p:ph type="sldNum" sz="quarter" idx="12"/>
          </p:nvPr>
        </p:nvSpPr>
        <p:spPr/>
        <p:txBody>
          <a:bodyPr/>
          <a:lstStyle>
            <a:lvl1pPr>
              <a:defRPr/>
            </a:lvl1pPr>
          </a:lstStyle>
          <a:p>
            <a:fld id="{A7FFC699-15D9-4E28-B617-AAA54BC9B6A3}"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11000"/>
          </a:stretch>
        </a:blipFill>
        <a:effectLst/>
      </p:bgPr>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Lst>
              <a:gd name="T0" fmla="*/ 0 w 5760"/>
              <a:gd name="T1" fmla="*/ 1066 h 1331"/>
              <a:gd name="T2" fmla="*/ 0 w 5760"/>
              <a:gd name="T3" fmla="*/ 1331 h 1331"/>
              <a:gd name="T4" fmla="*/ 5760 w 5760"/>
              <a:gd name="T5" fmla="*/ 1331 h 1331"/>
              <a:gd name="T6" fmla="*/ 5760 w 5760"/>
              <a:gd name="T7" fmla="*/ 0 h 1331"/>
              <a:gd name="T8" fmla="*/ 0 w 5760"/>
              <a:gd name="T9" fmla="*/ 1066 h 1331"/>
              <a:gd name="T10" fmla="*/ 0 60000 65536"/>
              <a:gd name="T11" fmla="*/ 0 60000 65536"/>
              <a:gd name="T12" fmla="*/ 0 60000 65536"/>
              <a:gd name="T13" fmla="*/ 0 60000 65536"/>
              <a:gd name="T14" fmla="*/ 0 60000 65536"/>
              <a:gd name="T15" fmla="*/ 0 w 5760"/>
              <a:gd name="T16" fmla="*/ 0 h 1331"/>
              <a:gd name="T17" fmla="*/ 5760 w 5760"/>
              <a:gd name="T18" fmla="*/ 1331 h 1331"/>
            </a:gdLst>
            <a:ahLst/>
            <a:cxnLst>
              <a:cxn ang="T10">
                <a:pos x="T0" y="T1"/>
              </a:cxn>
              <a:cxn ang="T11">
                <a:pos x="T2" y="T3"/>
              </a:cxn>
              <a:cxn ang="T12">
                <a:pos x="T4" y="T5"/>
              </a:cxn>
              <a:cxn ang="T13">
                <a:pos x="T6" y="T7"/>
              </a:cxn>
              <a:cxn ang="T14">
                <a:pos x="T8" y="T9"/>
              </a:cxn>
            </a:cxnLst>
            <a:rect l="T15" t="T16" r="T17" b="T18"/>
            <a:pathLst>
              <a:path w="5760" h="1331">
                <a:moveTo>
                  <a:pt x="0" y="1066"/>
                </a:moveTo>
                <a:lnTo>
                  <a:pt x="0" y="1331"/>
                </a:lnTo>
                <a:lnTo>
                  <a:pt x="5760" y="1331"/>
                </a:lnTo>
                <a:lnTo>
                  <a:pt x="5760" y="0"/>
                </a:lnTo>
                <a:cubicBezTo>
                  <a:pt x="3220" y="1206"/>
                  <a:pt x="2250" y="1146"/>
                  <a:pt x="0" y="1066"/>
                </a:cubicBezTo>
                <a:close/>
              </a:path>
            </a:pathLst>
          </a:custGeom>
          <a:solidFill>
            <a:srgbClr val="7C7C7C">
              <a:alpha val="45097"/>
            </a:srgbClr>
          </a:solidFill>
          <a:ln w="9525">
            <a:noFill/>
            <a:round/>
            <a:headEnd/>
            <a:tailEnd/>
          </a:ln>
          <a:effectLst>
            <a:outerShdw dist="44450" dir="16200000" algn="ctr" rotWithShape="0">
              <a:srgbClr val="808080">
                <a:alpha val="34999"/>
              </a:srgbClr>
            </a:outerShdw>
          </a:effectLst>
        </p:spPr>
        <p:txBody>
          <a:bodyPr/>
          <a:lstStyle/>
          <a:p>
            <a:endParaRPr lang="tr-TR"/>
          </a:p>
        </p:txBody>
      </p:sp>
      <p:sp>
        <p:nvSpPr>
          <p:cNvPr id="16" name="Freeform 15"/>
          <p:cNvSpPr>
            <a:spLocks/>
          </p:cNvSpPr>
          <p:nvPr/>
        </p:nvSpPr>
        <p:spPr bwMode="auto">
          <a:xfrm>
            <a:off x="7315200" y="0"/>
            <a:ext cx="1828800" cy="6858000"/>
          </a:xfrm>
          <a:custGeom>
            <a:avLst/>
            <a:gdLst>
              <a:gd name="T0" fmla="*/ 1828800 w 1914"/>
              <a:gd name="T1" fmla="*/ 14258 h 4329"/>
              <a:gd name="T2" fmla="*/ 1828800 w 1914"/>
              <a:gd name="T3" fmla="*/ 6858000 h 4329"/>
              <a:gd name="T4" fmla="*/ 194919 w 1914"/>
              <a:gd name="T5" fmla="*/ 6854832 h 4329"/>
              <a:gd name="T6" fmla="*/ 0 w 1914"/>
              <a:gd name="T7" fmla="*/ 0 h 4329"/>
              <a:gd name="T8" fmla="*/ 1828800 w 1914"/>
              <a:gd name="T9" fmla="*/ 14258 h 4329"/>
              <a:gd name="T10" fmla="*/ 0 60000 65536"/>
              <a:gd name="T11" fmla="*/ 0 60000 65536"/>
              <a:gd name="T12" fmla="*/ 0 60000 65536"/>
              <a:gd name="T13" fmla="*/ 0 60000 65536"/>
              <a:gd name="T14" fmla="*/ 0 60000 65536"/>
              <a:gd name="T15" fmla="*/ 0 w 1914"/>
              <a:gd name="T16" fmla="*/ 0 h 4329"/>
              <a:gd name="T17" fmla="*/ 1914 w 1914"/>
              <a:gd name="T18" fmla="*/ 4329 h 4329"/>
            </a:gdLst>
            <a:ahLst/>
            <a:cxnLst>
              <a:cxn ang="T10">
                <a:pos x="T0" y="T1"/>
              </a:cxn>
              <a:cxn ang="T11">
                <a:pos x="T2" y="T3"/>
              </a:cxn>
              <a:cxn ang="T12">
                <a:pos x="T4" y="T5"/>
              </a:cxn>
              <a:cxn ang="T13">
                <a:pos x="T6" y="T7"/>
              </a:cxn>
              <a:cxn ang="T14">
                <a:pos x="T8" y="T9"/>
              </a:cxn>
            </a:cxnLst>
            <a:rect l="T15" t="T16" r="T17" b="T18"/>
            <a:pathLst>
              <a:path w="1914" h="4329">
                <a:moveTo>
                  <a:pt x="1914" y="9"/>
                </a:moveTo>
                <a:lnTo>
                  <a:pt x="1914" y="4329"/>
                </a:lnTo>
                <a:lnTo>
                  <a:pt x="204" y="4327"/>
                </a:lnTo>
                <a:cubicBezTo>
                  <a:pt x="1288" y="3574"/>
                  <a:pt x="2082" y="1734"/>
                  <a:pt x="0" y="0"/>
                </a:cubicBezTo>
                <a:lnTo>
                  <a:pt x="1914" y="9"/>
                </a:lnTo>
                <a:close/>
              </a:path>
            </a:pathLst>
          </a:custGeom>
          <a:solidFill>
            <a:srgbClr val="595959">
              <a:alpha val="39999"/>
            </a:srgbClr>
          </a:solidFill>
          <a:ln w="9525">
            <a:noFill/>
            <a:round/>
            <a:headEnd/>
            <a:tailEnd/>
          </a:ln>
          <a:effectLst>
            <a:outerShdw dist="50800" dir="10800000" algn="ctr" rotWithShape="0">
              <a:srgbClr val="808080">
                <a:alpha val="45000"/>
              </a:srgbClr>
            </a:outerShdw>
          </a:effectLst>
        </p:spPr>
        <p:txBody>
          <a:bodyPr/>
          <a:lstStyle/>
          <a:p>
            <a:endParaRPr lang="tr-TR"/>
          </a:p>
        </p:txBody>
      </p:sp>
      <p:sp>
        <p:nvSpPr>
          <p:cNvPr id="1028" name="Title Placeholder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tr-TR" smtClean="0"/>
              <a:t>Click to edit Master title style</a:t>
            </a:r>
            <a:endParaRPr lang="en-US" smtClean="0"/>
          </a:p>
        </p:txBody>
      </p:sp>
      <p:sp>
        <p:nvSpPr>
          <p:cNvPr id="1029" name="Text Placeholder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Click to edit Master text styles</a:t>
            </a:r>
          </a:p>
          <a:p>
            <a:pPr lvl="0"/>
            <a:r>
              <a:rPr lang="tr-TR" smtClean="0"/>
              <a:t>Second level</a:t>
            </a:r>
          </a:p>
          <a:p>
            <a:pPr lvl="0"/>
            <a:r>
              <a:rPr lang="tr-TR" smtClean="0"/>
              <a:t>Third level</a:t>
            </a:r>
          </a:p>
          <a:p>
            <a:pPr lvl="0"/>
            <a:r>
              <a:rPr lang="tr-TR" smtClean="0"/>
              <a:t>Fourth level</a:t>
            </a:r>
          </a:p>
          <a:p>
            <a:pPr lvl="0"/>
            <a:r>
              <a:rPr lang="tr-TR" smtClean="0"/>
              <a:t>Fifth level</a:t>
            </a:r>
            <a:endParaRPr lang="en-US" smtClean="0"/>
          </a:p>
        </p:txBody>
      </p:sp>
      <p:sp>
        <p:nvSpPr>
          <p:cNvPr id="10" name="Date Placeholder 9"/>
          <p:cNvSpPr>
            <a:spLocks noGrp="1"/>
          </p:cNvSpPr>
          <p:nvPr>
            <p:ph type="dt" sz="half" idx="2"/>
          </p:nvPr>
        </p:nvSpPr>
        <p:spPr>
          <a:xfrm>
            <a:off x="457200" y="6421438"/>
            <a:ext cx="2133600" cy="365125"/>
          </a:xfrm>
          <a:prstGeom prst="rect">
            <a:avLst/>
          </a:prstGeom>
        </p:spPr>
        <p:txBody>
          <a:bodyPr vert="horz" wrap="square" lIns="91440" tIns="45720" rIns="91440" bIns="0" numCol="1" anchor="b" anchorCtr="0" compatLnSpc="1">
            <a:prstTxWarp prst="textNoShape">
              <a:avLst/>
            </a:prstTxWarp>
          </a:bodyPr>
          <a:lstStyle>
            <a:lvl1pPr>
              <a:defRPr sz="1000">
                <a:solidFill>
                  <a:srgbClr val="9B9A98"/>
                </a:solidFill>
              </a:defRPr>
            </a:lvl1pPr>
          </a:lstStyle>
          <a:p>
            <a:fld id="{707E476E-DE70-4801-86D5-DB20CCF5C4B7}" type="datetime1">
              <a:rPr lang="en-US"/>
              <a:pPr/>
              <a:t>5/27/2010</a:t>
            </a:fld>
            <a:endParaRPr lang="en-US"/>
          </a:p>
        </p:txBody>
      </p:sp>
      <p:sp>
        <p:nvSpPr>
          <p:cNvPr id="22" name="Footer Placeholder 21"/>
          <p:cNvSpPr>
            <a:spLocks noGrp="1"/>
          </p:cNvSpPr>
          <p:nvPr>
            <p:ph type="ftr" sz="quarter" idx="3"/>
          </p:nvPr>
        </p:nvSpPr>
        <p:spPr>
          <a:xfrm>
            <a:off x="3124200" y="6421438"/>
            <a:ext cx="2895600" cy="365125"/>
          </a:xfrm>
          <a:prstGeom prst="rect">
            <a:avLst/>
          </a:prstGeom>
        </p:spPr>
        <p:txBody>
          <a:bodyPr vert="horz" wrap="square" lIns="0" tIns="45720" rIns="0" bIns="0" numCol="1" anchor="b" anchorCtr="0" compatLnSpc="1">
            <a:prstTxWarp prst="textNoShape">
              <a:avLst/>
            </a:prstTxWarp>
          </a:bodyPr>
          <a:lstStyle>
            <a:lvl1pPr algn="ctr">
              <a:defRPr sz="1000">
                <a:solidFill>
                  <a:srgbClr val="9B9A98"/>
                </a:solidFill>
              </a:defRPr>
            </a:lvl1pPr>
          </a:lstStyle>
          <a:p>
            <a:endParaRPr lang="tr-TR"/>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wrap="square" lIns="0" tIns="0" rIns="0" bIns="0" numCol="1" anchor="b" anchorCtr="0" compatLnSpc="1">
            <a:prstTxWarp prst="textNoShape">
              <a:avLst/>
            </a:prstTxWarp>
          </a:bodyPr>
          <a:lstStyle>
            <a:lvl1pPr algn="r">
              <a:defRPr sz="1000">
                <a:solidFill>
                  <a:srgbClr val="9B9A98"/>
                </a:solidFill>
              </a:defRPr>
            </a:lvl1pPr>
          </a:lstStyle>
          <a:p>
            <a:fld id="{83DEB892-066D-42CB-982A-554584F5A55E}"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3975" r:id="rId1"/>
    <p:sldLayoutId id="2147483969" r:id="rId2"/>
    <p:sldLayoutId id="2147483976" r:id="rId3"/>
    <p:sldLayoutId id="2147483970" r:id="rId4"/>
    <p:sldLayoutId id="2147483977" r:id="rId5"/>
    <p:sldLayoutId id="2147483971" r:id="rId6"/>
    <p:sldLayoutId id="2147483972" r:id="rId7"/>
    <p:sldLayoutId id="2147483978" r:id="rId8"/>
    <p:sldLayoutId id="2147483979" r:id="rId9"/>
    <p:sldLayoutId id="2147483973" r:id="rId10"/>
    <p:sldLayoutId id="2147483974" r:id="rId11"/>
  </p:sldLayoutIdLst>
  <p:txStyles>
    <p:titleStyle>
      <a:lvl1pPr algn="l" rtl="0" eaLnBrk="0" fontAlgn="base" hangingPunct="0">
        <a:spcBef>
          <a:spcPct val="0"/>
        </a:spcBef>
        <a:spcAft>
          <a:spcPct val="0"/>
        </a:spcAft>
        <a:defRPr sz="4600" kern="1200">
          <a:solidFill>
            <a:schemeClr val="tx1"/>
          </a:solidFill>
          <a:latin typeface="+mj-lt"/>
          <a:ea typeface="MS PGothic" pitchFamily="34" charset="-128"/>
          <a:cs typeface="ＭＳ Ｐゴシック" pitchFamily="-109" charset="-128"/>
        </a:defRPr>
      </a:lvl1pPr>
      <a:lvl2pPr algn="l" rtl="0" eaLnBrk="0" fontAlgn="base" hangingPunct="0">
        <a:spcBef>
          <a:spcPct val="0"/>
        </a:spcBef>
        <a:spcAft>
          <a:spcPct val="0"/>
        </a:spcAft>
        <a:defRPr sz="4600">
          <a:solidFill>
            <a:schemeClr val="tx1"/>
          </a:solidFill>
          <a:latin typeface="Franklin Gothic Book" pitchFamily="-109" charset="0"/>
          <a:ea typeface="MS PGothic" pitchFamily="34" charset="-128"/>
          <a:cs typeface="ＭＳ Ｐゴシック" pitchFamily="-109" charset="-128"/>
        </a:defRPr>
      </a:lvl2pPr>
      <a:lvl3pPr algn="l" rtl="0" eaLnBrk="0" fontAlgn="base" hangingPunct="0">
        <a:spcBef>
          <a:spcPct val="0"/>
        </a:spcBef>
        <a:spcAft>
          <a:spcPct val="0"/>
        </a:spcAft>
        <a:defRPr sz="4600">
          <a:solidFill>
            <a:schemeClr val="tx1"/>
          </a:solidFill>
          <a:latin typeface="Franklin Gothic Book" pitchFamily="-109" charset="0"/>
          <a:ea typeface="MS PGothic" pitchFamily="34" charset="-128"/>
          <a:cs typeface="ＭＳ Ｐゴシック" pitchFamily="-109" charset="-128"/>
        </a:defRPr>
      </a:lvl3pPr>
      <a:lvl4pPr algn="l" rtl="0" eaLnBrk="0" fontAlgn="base" hangingPunct="0">
        <a:spcBef>
          <a:spcPct val="0"/>
        </a:spcBef>
        <a:spcAft>
          <a:spcPct val="0"/>
        </a:spcAft>
        <a:defRPr sz="4600">
          <a:solidFill>
            <a:schemeClr val="tx1"/>
          </a:solidFill>
          <a:latin typeface="Franklin Gothic Book" pitchFamily="-109" charset="0"/>
          <a:ea typeface="MS PGothic" pitchFamily="34" charset="-128"/>
          <a:cs typeface="ＭＳ Ｐゴシック" pitchFamily="-109" charset="-128"/>
        </a:defRPr>
      </a:lvl4pPr>
      <a:lvl5pPr algn="l" rtl="0" eaLnBrk="0" fontAlgn="base" hangingPunct="0">
        <a:spcBef>
          <a:spcPct val="0"/>
        </a:spcBef>
        <a:spcAft>
          <a:spcPct val="0"/>
        </a:spcAft>
        <a:defRPr sz="4600">
          <a:solidFill>
            <a:schemeClr val="tx1"/>
          </a:solidFill>
          <a:latin typeface="Franklin Gothic Book" pitchFamily="-109" charset="0"/>
          <a:ea typeface="MS PGothic" pitchFamily="34" charset="-128"/>
          <a:cs typeface="ＭＳ Ｐゴシック" pitchFamily="-109" charset="-128"/>
        </a:defRPr>
      </a:lvl5pPr>
      <a:lvl6pPr marL="457200" algn="l" rtl="0" fontAlgn="base">
        <a:spcBef>
          <a:spcPct val="0"/>
        </a:spcBef>
        <a:spcAft>
          <a:spcPct val="0"/>
        </a:spcAft>
        <a:defRPr sz="4600">
          <a:solidFill>
            <a:schemeClr val="tx1"/>
          </a:solidFill>
          <a:latin typeface="Franklin Gothic Book" pitchFamily="-109" charset="0"/>
          <a:ea typeface="ＭＳ Ｐゴシック" pitchFamily="-109" charset="-128"/>
          <a:cs typeface="ＭＳ Ｐゴシック" pitchFamily="-109" charset="-128"/>
        </a:defRPr>
      </a:lvl6pPr>
      <a:lvl7pPr marL="914400" algn="l" rtl="0" fontAlgn="base">
        <a:spcBef>
          <a:spcPct val="0"/>
        </a:spcBef>
        <a:spcAft>
          <a:spcPct val="0"/>
        </a:spcAft>
        <a:defRPr sz="4600">
          <a:solidFill>
            <a:schemeClr val="tx1"/>
          </a:solidFill>
          <a:latin typeface="Franklin Gothic Book" pitchFamily="-109" charset="0"/>
          <a:ea typeface="ＭＳ Ｐゴシック" pitchFamily="-109" charset="-128"/>
          <a:cs typeface="ＭＳ Ｐゴシック" pitchFamily="-109" charset="-128"/>
        </a:defRPr>
      </a:lvl7pPr>
      <a:lvl8pPr marL="1371600" algn="l" rtl="0" fontAlgn="base">
        <a:spcBef>
          <a:spcPct val="0"/>
        </a:spcBef>
        <a:spcAft>
          <a:spcPct val="0"/>
        </a:spcAft>
        <a:defRPr sz="4600">
          <a:solidFill>
            <a:schemeClr val="tx1"/>
          </a:solidFill>
          <a:latin typeface="Franklin Gothic Book" pitchFamily="-109" charset="0"/>
          <a:ea typeface="ＭＳ Ｐゴシック" pitchFamily="-109" charset="-128"/>
          <a:cs typeface="ＭＳ Ｐゴシック" pitchFamily="-109" charset="-128"/>
        </a:defRPr>
      </a:lvl8pPr>
      <a:lvl9pPr marL="1828800" algn="l" rtl="0" fontAlgn="base">
        <a:spcBef>
          <a:spcPct val="0"/>
        </a:spcBef>
        <a:spcAft>
          <a:spcPct val="0"/>
        </a:spcAft>
        <a:defRPr sz="4600">
          <a:solidFill>
            <a:schemeClr val="tx1"/>
          </a:solidFill>
          <a:latin typeface="Franklin Gothic Book" pitchFamily="-109" charset="0"/>
          <a:ea typeface="ＭＳ Ｐゴシック" pitchFamily="-109" charset="-128"/>
          <a:cs typeface="ＭＳ Ｐゴシック" pitchFamily="-109" charset="-128"/>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S PGothic" pitchFamily="34" charset="-128"/>
          <a:cs typeface="ＭＳ Ｐゴシック" pitchFamily="-109" charset="-128"/>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S PGothic" pitchFamily="34" charset="-128"/>
          <a:cs typeface="+mn-cs"/>
        </a:defRPr>
      </a:lvl2pPr>
      <a:lvl3pPr marL="1004888" indent="-255588" algn="l" rtl="0" eaLnBrk="0" fontAlgn="base" hangingPunct="0">
        <a:spcBef>
          <a:spcPct val="20000"/>
        </a:spcBef>
        <a:spcAft>
          <a:spcPct val="0"/>
        </a:spcAft>
        <a:buClr>
          <a:schemeClr val="accent2"/>
        </a:buClr>
        <a:buSzPct val="85000"/>
        <a:buFont typeface="Arial" pitchFamily="34" charset="0"/>
        <a:buChar char="○"/>
        <a:defRPr sz="2400" kern="1200">
          <a:solidFill>
            <a:schemeClr val="tx1"/>
          </a:solidFill>
          <a:latin typeface="+mn-lt"/>
          <a:ea typeface="MS PGothic" pitchFamily="34" charset="-128"/>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S PGothic" pitchFamily="34" charset="-128"/>
          <a:cs typeface="+mn-cs"/>
        </a:defRPr>
      </a:lvl4pPr>
      <a:lvl5pPr marL="1489075" indent="-182563" algn="l" rtl="0" eaLnBrk="0" fontAlgn="base" hangingPunct="0">
        <a:spcBef>
          <a:spcPct val="20000"/>
        </a:spcBef>
        <a:spcAft>
          <a:spcPct val="0"/>
        </a:spcAft>
        <a:buClr>
          <a:srgbClr val="748560"/>
        </a:buClr>
        <a:buSzPct val="100000"/>
        <a:buFont typeface="Arial" pitchFamily="34" charset="0"/>
        <a:buChar char="-"/>
        <a:defRPr sz="2000" kern="1200">
          <a:solidFill>
            <a:schemeClr val="tx1"/>
          </a:solidFill>
          <a:latin typeface="+mn-lt"/>
          <a:ea typeface="MS PGothic" pitchFamily="34" charset="-128"/>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17.tif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gif"/><Relationship Id="rId5" Type="http://schemas.openxmlformats.org/officeDocument/2006/relationships/hyperlink" Target="http://www.guni-rmies.net/info/default.php?id=215" TargetMode="Externa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descr="C:\Documents and Settings\Administrator\Desktop\erzuırum slayt\1.tif"/>
          <p:cNvPicPr>
            <a:picLocks noChangeAspect="1" noChangeArrowheads="1"/>
          </p:cNvPicPr>
          <p:nvPr/>
        </p:nvPicPr>
        <p:blipFill>
          <a:blip r:embed="rId3"/>
          <a:srcRect/>
          <a:stretch>
            <a:fillRect/>
          </a:stretch>
        </p:blipFill>
        <p:spPr bwMode="auto">
          <a:xfrm>
            <a:off x="-33337" y="0"/>
            <a:ext cx="9177338" cy="5733834"/>
          </a:xfrm>
          <a:prstGeom prst="rect">
            <a:avLst/>
          </a:prstGeom>
          <a:noFill/>
        </p:spPr>
      </p:pic>
      <p:sp>
        <p:nvSpPr>
          <p:cNvPr id="69" name="4 Slayt Numarası Yer Tutucusu"/>
          <p:cNvSpPr>
            <a:spLocks noGrp="1"/>
          </p:cNvSpPr>
          <p:nvPr>
            <p:ph type="sldNum" sz="quarter" idx="12"/>
          </p:nvPr>
        </p:nvSpPr>
        <p:spPr/>
        <p:txBody>
          <a:bodyPr/>
          <a:lstStyle/>
          <a:p>
            <a:fld id="{875F4BCD-D127-4B8A-8AA0-5561D659EF2A}" type="slidenum">
              <a:rPr lang="en-US" altLang="ko-KR"/>
              <a:pPr/>
              <a:t>1</a:t>
            </a:fld>
            <a:endParaRPr lang="en-US" altLang="ko-KR"/>
          </a:p>
        </p:txBody>
      </p:sp>
      <p:sp>
        <p:nvSpPr>
          <p:cNvPr id="92228" name="Text Box 68"/>
          <p:cNvSpPr txBox="1">
            <a:spLocks noChangeArrowheads="1"/>
          </p:cNvSpPr>
          <p:nvPr/>
        </p:nvSpPr>
        <p:spPr bwMode="auto">
          <a:xfrm>
            <a:off x="2571735" y="5857078"/>
            <a:ext cx="4143405" cy="818942"/>
          </a:xfrm>
          <a:prstGeom prst="rect">
            <a:avLst/>
          </a:prstGeom>
          <a:noFill/>
          <a:ln w="9525">
            <a:noFill/>
            <a:miter lim="800000"/>
            <a:headEnd/>
            <a:tailEnd/>
          </a:ln>
          <a:effectLst>
            <a:innerShdw blurRad="63500" dist="50800" dir="2700000">
              <a:prstClr val="black">
                <a:alpha val="50000"/>
              </a:prstClr>
            </a:innerShdw>
          </a:effectLst>
        </p:spPr>
        <p:txBody>
          <a:bodyPr wrap="square">
            <a:spAutoFit/>
          </a:bodyPr>
          <a:lstStyle/>
          <a:p>
            <a:pPr algn="ctr">
              <a:lnSpc>
                <a:spcPct val="160000"/>
              </a:lnSpc>
            </a:pPr>
            <a:r>
              <a:rPr lang="tr-TR" altLang="ko-KR" sz="3400" dirty="0" smtClean="0">
                <a:solidFill>
                  <a:srgbClr val="003366"/>
                </a:solidFill>
                <a:effectLst>
                  <a:outerShdw blurRad="38100" dist="38100" dir="2700000" algn="tl">
                    <a:srgbClr val="000000"/>
                  </a:outerShdw>
                </a:effectLst>
                <a:latin typeface="+mn-lt"/>
                <a:cs typeface="Segoe UI" pitchFamily="34" charset="0"/>
              </a:rPr>
              <a:t>“ WELCOME “</a:t>
            </a:r>
            <a:endParaRPr lang="en-US" altLang="ko-KR" sz="3200" dirty="0">
              <a:solidFill>
                <a:srgbClr val="003366"/>
              </a:solidFill>
              <a:effectLst>
                <a:outerShdw blurRad="38100" dist="38100" dir="2700000" algn="tl">
                  <a:srgbClr val="000000"/>
                </a:outerShdw>
              </a:effectLst>
              <a:latin typeface="+mn-lt"/>
              <a:cs typeface="Segoe UI" pitchFamily="34"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sz="3600" dirty="0" err="1" smtClean="0"/>
              <a:t>Demographics</a:t>
            </a:r>
            <a:r>
              <a:rPr lang="tr-TR" sz="3600" dirty="0" smtClean="0"/>
              <a:t> is </a:t>
            </a:r>
            <a:r>
              <a:rPr lang="tr-TR" sz="3600" dirty="0" err="1" smtClean="0"/>
              <a:t>another</a:t>
            </a:r>
            <a:r>
              <a:rPr lang="tr-TR" sz="3600" dirty="0" smtClean="0"/>
              <a:t> </a:t>
            </a:r>
            <a:r>
              <a:rPr lang="tr-TR" sz="3600" dirty="0" err="1" smtClean="0"/>
              <a:t>driving</a:t>
            </a:r>
            <a:r>
              <a:rPr lang="tr-TR" sz="3600" dirty="0" smtClean="0"/>
              <a:t> </a:t>
            </a:r>
            <a:r>
              <a:rPr lang="tr-TR" sz="3600" dirty="0" err="1" smtClean="0"/>
              <a:t>force</a:t>
            </a:r>
            <a:endParaRPr lang="tr-TR" sz="3600" dirty="0"/>
          </a:p>
        </p:txBody>
      </p:sp>
      <p:sp>
        <p:nvSpPr>
          <p:cNvPr id="3" name="2 İçerik Yer Tutucusu"/>
          <p:cNvSpPr>
            <a:spLocks noGrp="1"/>
          </p:cNvSpPr>
          <p:nvPr>
            <p:ph idx="1"/>
          </p:nvPr>
        </p:nvSpPr>
        <p:spPr>
          <a:xfrm>
            <a:off x="1785918" y="1600200"/>
            <a:ext cx="6858048" cy="4829196"/>
          </a:xfrm>
        </p:spPr>
        <p:txBody>
          <a:bodyPr/>
          <a:lstStyle/>
          <a:p>
            <a:pPr>
              <a:buNone/>
            </a:pPr>
            <a:r>
              <a:rPr lang="en-US" sz="2400" dirty="0" smtClean="0"/>
              <a:t>Last year the OECD identified key demographic trends up until 2030 that appear to prevail globally in higher education. They are:</a:t>
            </a:r>
            <a:br>
              <a:rPr lang="en-US" sz="2400" dirty="0" smtClean="0"/>
            </a:br>
            <a:r>
              <a:rPr lang="en-US" sz="2400" dirty="0" smtClean="0"/>
              <a:t/>
            </a:r>
            <a:br>
              <a:rPr lang="en-US" sz="2400" dirty="0" smtClean="0"/>
            </a:br>
            <a:r>
              <a:rPr lang="en-US" sz="2400" dirty="0" smtClean="0"/>
              <a:t>*Student participation and systems will continue to expand.</a:t>
            </a:r>
            <a:br>
              <a:rPr lang="en-US" sz="2400" dirty="0" smtClean="0"/>
            </a:br>
            <a:r>
              <a:rPr lang="en-US" sz="2400" dirty="0" smtClean="0"/>
              <a:t>* Women will form the majority of student populations in most developed countries and their participation will increase everywhere.</a:t>
            </a:r>
            <a:br>
              <a:rPr lang="en-US" sz="2400" dirty="0" smtClean="0"/>
            </a:br>
            <a:r>
              <a:rPr lang="en-US" sz="2400" dirty="0" smtClean="0"/>
              <a:t>* The student population will become more varied, including more international, older and part-time students. </a:t>
            </a:r>
            <a:r>
              <a:rPr lang="en-US" sz="1200" dirty="0" smtClean="0"/>
              <a:t/>
            </a:r>
            <a:br>
              <a:rPr lang="en-US" sz="1200" dirty="0" smtClean="0"/>
            </a:br>
            <a:r>
              <a:rPr lang="en-US" dirty="0" smtClean="0"/>
              <a:t/>
            </a:r>
            <a:br>
              <a:rPr lang="en-US" dirty="0" smtClean="0"/>
            </a:br>
            <a:endParaRPr lang="en-US" dirty="0"/>
          </a:p>
        </p:txBody>
      </p:sp>
      <p:pic>
        <p:nvPicPr>
          <p:cNvPr id="8194" name="Picture 2" descr="C:\Documents and Settings\Administrator\Desktop\erzuırum slayt\Adsız-11.tif"/>
          <p:cNvPicPr>
            <a:picLocks noChangeAspect="1" noChangeArrowheads="1"/>
          </p:cNvPicPr>
          <p:nvPr/>
        </p:nvPicPr>
        <p:blipFill>
          <a:blip r:embed="rId3"/>
          <a:srcRect/>
          <a:stretch>
            <a:fillRect/>
          </a:stretch>
        </p:blipFill>
        <p:spPr bwMode="auto">
          <a:xfrm>
            <a:off x="-500098" y="1285860"/>
            <a:ext cx="3784600" cy="3441700"/>
          </a:xfrm>
          <a:prstGeom prst="rect">
            <a:avLst/>
          </a:prstGeom>
          <a:noFill/>
        </p:spPr>
      </p:pic>
      <p:pic>
        <p:nvPicPr>
          <p:cNvPr id="8195" name="Picture 3" descr="C:\Documents and Settings\Administrator\Desktop\erzuırum slayt\Adsız-12.tif"/>
          <p:cNvPicPr>
            <a:picLocks noChangeAspect="1" noChangeArrowheads="1"/>
          </p:cNvPicPr>
          <p:nvPr/>
        </p:nvPicPr>
        <p:blipFill>
          <a:blip r:embed="rId4"/>
          <a:srcRect/>
          <a:stretch>
            <a:fillRect/>
          </a:stretch>
        </p:blipFill>
        <p:spPr bwMode="auto">
          <a:xfrm>
            <a:off x="-498484" y="3571876"/>
            <a:ext cx="3784600" cy="3441700"/>
          </a:xfrm>
          <a:prstGeom prst="rect">
            <a:avLst/>
          </a:prstGeom>
          <a:noFill/>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sz="3600" dirty="0" err="1" smtClean="0"/>
              <a:t>Demographics</a:t>
            </a:r>
            <a:r>
              <a:rPr lang="tr-TR" sz="3600" dirty="0" smtClean="0"/>
              <a:t>/2</a:t>
            </a:r>
            <a:endParaRPr lang="tr-TR" sz="3600" dirty="0"/>
          </a:p>
        </p:txBody>
      </p:sp>
      <p:sp>
        <p:nvSpPr>
          <p:cNvPr id="3" name="2 İçerik Yer Tutucusu"/>
          <p:cNvSpPr>
            <a:spLocks noGrp="1"/>
          </p:cNvSpPr>
          <p:nvPr>
            <p:ph idx="1"/>
          </p:nvPr>
        </p:nvSpPr>
        <p:spPr>
          <a:xfrm>
            <a:off x="457200" y="1600200"/>
            <a:ext cx="8258204" cy="4829196"/>
          </a:xfrm>
        </p:spPr>
        <p:txBody>
          <a:bodyPr/>
          <a:lstStyle/>
          <a:p>
            <a:pPr>
              <a:buNone/>
            </a:pPr>
            <a:r>
              <a:rPr lang="en-US" sz="2800" dirty="0" smtClean="0">
                <a:solidFill>
                  <a:prstClr val="white"/>
                </a:solidFill>
              </a:rPr>
              <a:t>	* The social base in higher education will continue to broaden.</a:t>
            </a:r>
            <a:br>
              <a:rPr lang="en-US" sz="2800" dirty="0" smtClean="0">
                <a:solidFill>
                  <a:prstClr val="white"/>
                </a:solidFill>
              </a:rPr>
            </a:br>
            <a:r>
              <a:rPr lang="en-US" sz="2800" dirty="0" smtClean="0">
                <a:solidFill>
                  <a:prstClr val="white"/>
                </a:solidFill>
              </a:rPr>
              <a:t>* Attitudes and policies relating to access will become more central to national debates.</a:t>
            </a:r>
            <a:br>
              <a:rPr lang="en-US" sz="2800" dirty="0" smtClean="0">
                <a:solidFill>
                  <a:prstClr val="white"/>
                </a:solidFill>
              </a:rPr>
            </a:br>
            <a:r>
              <a:rPr lang="en-US" sz="2800" dirty="0" smtClean="0">
                <a:solidFill>
                  <a:prstClr val="white"/>
                </a:solidFill>
              </a:rPr>
              <a:t>* The academic profession will become more internationally oriented and more mobile but will remain structured according to national circumstances.</a:t>
            </a:r>
            <a:br>
              <a:rPr lang="en-US" sz="2800" dirty="0" smtClean="0">
                <a:solidFill>
                  <a:prstClr val="white"/>
                </a:solidFill>
              </a:rPr>
            </a:br>
            <a:r>
              <a:rPr lang="en-US" sz="2800" dirty="0" smtClean="0">
                <a:solidFill>
                  <a:prstClr val="white"/>
                </a:solidFill>
              </a:rPr>
              <a:t>* Academic activities and roles will become more diversified and </a:t>
            </a:r>
            <a:r>
              <a:rPr lang="en-US" sz="2800" dirty="0" err="1" smtClean="0">
                <a:solidFill>
                  <a:prstClr val="white"/>
                </a:solidFill>
              </a:rPr>
              <a:t>specialised</a:t>
            </a:r>
            <a:r>
              <a:rPr lang="en-US" sz="2800" dirty="0" smtClean="0">
                <a:solidFill>
                  <a:prstClr val="white"/>
                </a:solidFill>
              </a:rPr>
              <a:t>, and subject to varied employment contracts.</a:t>
            </a:r>
            <a:br>
              <a:rPr lang="en-US" sz="2800" dirty="0" smtClean="0">
                <a:solidFill>
                  <a:prstClr val="white"/>
                </a:solidFill>
              </a:rPr>
            </a:br>
            <a:endParaRPr lang="en-US" sz="5400"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sz="3600" dirty="0" err="1" smtClean="0">
                <a:solidFill>
                  <a:prstClr val="white"/>
                </a:solidFill>
              </a:rPr>
              <a:t>Demographics</a:t>
            </a:r>
            <a:r>
              <a:rPr lang="tr-TR" sz="3600" dirty="0" smtClean="0">
                <a:solidFill>
                  <a:prstClr val="white"/>
                </a:solidFill>
              </a:rPr>
              <a:t>/3</a:t>
            </a:r>
            <a:endParaRPr lang="tr-TR" dirty="0"/>
          </a:p>
        </p:txBody>
      </p:sp>
      <p:sp>
        <p:nvSpPr>
          <p:cNvPr id="3" name="2 İçerik Yer Tutucusu"/>
          <p:cNvSpPr>
            <a:spLocks noGrp="1"/>
          </p:cNvSpPr>
          <p:nvPr>
            <p:ph idx="1"/>
          </p:nvPr>
        </p:nvSpPr>
        <p:spPr/>
        <p:txBody>
          <a:bodyPr/>
          <a:lstStyle/>
          <a:p>
            <a:pPr>
              <a:buNone/>
            </a:pPr>
            <a:r>
              <a:rPr lang="en-US" sz="2400" dirty="0" smtClean="0">
                <a:solidFill>
                  <a:prstClr val="white"/>
                </a:solidFill>
              </a:rPr>
              <a:t>* In developing countries, the need for more lecturers will mean that academic qualifications, already rather low, might not improve much and reliance on part-time staff will continue.</a:t>
            </a:r>
            <a:br>
              <a:rPr lang="en-US" sz="2400" dirty="0" smtClean="0">
                <a:solidFill>
                  <a:prstClr val="white"/>
                </a:solidFill>
              </a:rPr>
            </a:br>
            <a:r>
              <a:rPr lang="en-US" sz="2400" dirty="0" smtClean="0">
                <a:solidFill>
                  <a:prstClr val="white"/>
                </a:solidFill>
              </a:rPr>
              <a:t/>
            </a:r>
            <a:br>
              <a:rPr lang="en-US" sz="2400" dirty="0" smtClean="0">
                <a:solidFill>
                  <a:prstClr val="white"/>
                </a:solidFill>
              </a:rPr>
            </a:br>
            <a:r>
              <a:rPr lang="en-US" sz="2400" dirty="0" smtClean="0">
                <a:solidFill>
                  <a:prstClr val="white"/>
                </a:solidFill>
              </a:rPr>
              <a:t>"</a:t>
            </a:r>
            <a:r>
              <a:rPr lang="en-US" sz="2400" dirty="0" smtClean="0">
                <a:solidFill>
                  <a:schemeClr val="bg1"/>
                </a:solidFill>
              </a:rPr>
              <a:t>Academic mobility is another hallmark of the global age</a:t>
            </a:r>
            <a:r>
              <a:rPr lang="en-US" sz="2400" dirty="0" smtClean="0">
                <a:solidFill>
                  <a:prstClr val="white"/>
                </a:solidFill>
              </a:rPr>
              <a:t>”. </a:t>
            </a:r>
            <a:endParaRPr lang="tr-TR" sz="2400" dirty="0" smtClean="0">
              <a:solidFill>
                <a:prstClr val="white"/>
              </a:solidFill>
            </a:endParaRPr>
          </a:p>
          <a:p>
            <a:endParaRPr lang="en-US" sz="2400" dirty="0" smtClean="0">
              <a:solidFill>
                <a:prstClr val="white"/>
              </a:solidFill>
            </a:endParaRPr>
          </a:p>
          <a:p>
            <a:pPr>
              <a:buNone/>
            </a:pPr>
            <a:r>
              <a:rPr lang="en-US" sz="2400" dirty="0" smtClean="0">
                <a:solidFill>
                  <a:prstClr val="white"/>
                </a:solidFill>
              </a:rPr>
              <a:t>There are more than 2.5 million international students, though no reliable statistics for academics teaching abroad.</a:t>
            </a:r>
            <a:endParaRPr lang="en-US" sz="3600" dirty="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7467600" cy="868346"/>
          </a:xfrm>
        </p:spPr>
        <p:txBody>
          <a:bodyPr/>
          <a:lstStyle/>
          <a:p>
            <a:pPr algn="ctr"/>
            <a:r>
              <a:rPr lang="tr-TR" sz="3200" b="1" dirty="0" err="1" smtClean="0"/>
              <a:t>Diversification</a:t>
            </a:r>
            <a:r>
              <a:rPr lang="tr-TR" sz="3200" b="1" dirty="0" smtClean="0"/>
              <a:t> of </a:t>
            </a:r>
            <a:r>
              <a:rPr lang="tr-TR" sz="3200" b="1" dirty="0" err="1" smtClean="0"/>
              <a:t>providers</a:t>
            </a:r>
            <a:r>
              <a:rPr lang="tr-TR" sz="3200" b="1" dirty="0" smtClean="0"/>
              <a:t> </a:t>
            </a:r>
            <a:r>
              <a:rPr lang="tr-TR" sz="3200" b="1" dirty="0" err="1" smtClean="0"/>
              <a:t>and</a:t>
            </a:r>
            <a:r>
              <a:rPr lang="tr-TR" sz="3200" b="1" dirty="0" smtClean="0"/>
              <a:t> </a:t>
            </a:r>
            <a:r>
              <a:rPr lang="tr-TR" sz="3200" b="1" dirty="0" err="1" smtClean="0"/>
              <a:t>methods</a:t>
            </a:r>
            <a:endParaRPr lang="tr-TR" dirty="0"/>
          </a:p>
        </p:txBody>
      </p:sp>
      <p:sp>
        <p:nvSpPr>
          <p:cNvPr id="3" name="2 İçerik Yer Tutucusu"/>
          <p:cNvSpPr>
            <a:spLocks noGrp="1"/>
          </p:cNvSpPr>
          <p:nvPr>
            <p:ph idx="1"/>
          </p:nvPr>
        </p:nvSpPr>
        <p:spPr/>
        <p:txBody>
          <a:bodyPr/>
          <a:lstStyle/>
          <a:p>
            <a:r>
              <a:rPr lang="tr-TR" dirty="0" err="1" smtClean="0"/>
              <a:t>It</a:t>
            </a:r>
            <a:r>
              <a:rPr lang="tr-TR" dirty="0" smtClean="0"/>
              <a:t> </a:t>
            </a:r>
            <a:r>
              <a:rPr lang="tr-TR" dirty="0" err="1" smtClean="0"/>
              <a:t>will</a:t>
            </a:r>
            <a:r>
              <a:rPr lang="tr-TR" dirty="0" smtClean="0"/>
              <a:t> not be </a:t>
            </a:r>
            <a:r>
              <a:rPr lang="tr-TR" dirty="0" err="1" smtClean="0"/>
              <a:t>possible</a:t>
            </a:r>
            <a:r>
              <a:rPr lang="tr-TR" dirty="0" smtClean="0"/>
              <a:t> </a:t>
            </a:r>
            <a:r>
              <a:rPr lang="tr-TR" dirty="0" err="1" smtClean="0"/>
              <a:t>to</a:t>
            </a:r>
            <a:r>
              <a:rPr lang="tr-TR" dirty="0" smtClean="0"/>
              <a:t> </a:t>
            </a:r>
            <a:r>
              <a:rPr lang="tr-TR" dirty="0" err="1" smtClean="0"/>
              <a:t>satisfy</a:t>
            </a:r>
            <a:r>
              <a:rPr lang="tr-TR" dirty="0" smtClean="0"/>
              <a:t> </a:t>
            </a:r>
            <a:r>
              <a:rPr lang="tr-TR" dirty="0" err="1" smtClean="0"/>
              <a:t>this</a:t>
            </a:r>
            <a:r>
              <a:rPr lang="tr-TR" dirty="0" smtClean="0"/>
              <a:t> </a:t>
            </a:r>
            <a:r>
              <a:rPr lang="tr-TR" dirty="0" err="1" smtClean="0"/>
              <a:t>rising</a:t>
            </a:r>
            <a:r>
              <a:rPr lang="tr-TR" dirty="0" smtClean="0"/>
              <a:t> </a:t>
            </a:r>
            <a:r>
              <a:rPr lang="tr-TR" dirty="0" err="1" smtClean="0"/>
              <a:t>demand</a:t>
            </a:r>
            <a:r>
              <a:rPr lang="tr-TR" dirty="0" smtClean="0"/>
              <a:t>, </a:t>
            </a:r>
            <a:r>
              <a:rPr lang="tr-TR" dirty="0" err="1" smtClean="0"/>
              <a:t>especially</a:t>
            </a:r>
            <a:r>
              <a:rPr lang="tr-TR" dirty="0" smtClean="0"/>
              <a:t> in </a:t>
            </a:r>
            <a:r>
              <a:rPr lang="tr-TR" dirty="0" err="1" smtClean="0"/>
              <a:t>developing</a:t>
            </a:r>
            <a:r>
              <a:rPr lang="tr-TR" dirty="0" smtClean="0"/>
              <a:t> </a:t>
            </a:r>
            <a:r>
              <a:rPr lang="tr-TR" dirty="0" err="1" smtClean="0"/>
              <a:t>countries</a:t>
            </a:r>
            <a:r>
              <a:rPr lang="tr-TR" dirty="0" smtClean="0"/>
              <a:t>, </a:t>
            </a:r>
            <a:r>
              <a:rPr lang="tr-TR" dirty="0" err="1" smtClean="0"/>
              <a:t>by</a:t>
            </a:r>
            <a:r>
              <a:rPr lang="tr-TR" dirty="0" smtClean="0"/>
              <a:t> </a:t>
            </a:r>
            <a:r>
              <a:rPr lang="tr-TR" dirty="0" err="1" smtClean="0"/>
              <a:t>relying</a:t>
            </a:r>
            <a:r>
              <a:rPr lang="tr-TR" dirty="0" smtClean="0"/>
              <a:t> on </a:t>
            </a:r>
            <a:r>
              <a:rPr lang="tr-TR" dirty="0" err="1" smtClean="0"/>
              <a:t>traditional</a:t>
            </a:r>
            <a:r>
              <a:rPr lang="tr-TR" dirty="0" smtClean="0"/>
              <a:t> </a:t>
            </a:r>
            <a:r>
              <a:rPr lang="tr-TR" dirty="0" err="1" smtClean="0"/>
              <a:t>approaches</a:t>
            </a:r>
            <a:r>
              <a:rPr lang="tr-TR" dirty="0" smtClean="0"/>
              <a:t> </a:t>
            </a:r>
            <a:r>
              <a:rPr lang="tr-TR" dirty="0" err="1" smtClean="0"/>
              <a:t>based</a:t>
            </a:r>
            <a:r>
              <a:rPr lang="tr-TR" dirty="0" smtClean="0"/>
              <a:t> </a:t>
            </a:r>
            <a:r>
              <a:rPr lang="tr-TR" dirty="0" err="1" smtClean="0"/>
              <a:t>solely</a:t>
            </a:r>
            <a:r>
              <a:rPr lang="tr-TR" dirty="0" smtClean="0"/>
              <a:t> on </a:t>
            </a:r>
            <a:r>
              <a:rPr lang="tr-TR" dirty="0" err="1" smtClean="0"/>
              <a:t>public</a:t>
            </a:r>
            <a:r>
              <a:rPr lang="tr-TR" dirty="0" smtClean="0"/>
              <a:t> </a:t>
            </a:r>
            <a:r>
              <a:rPr lang="tr-TR" dirty="0" err="1" smtClean="0"/>
              <a:t>universities</a:t>
            </a:r>
            <a:r>
              <a:rPr lang="tr-TR" dirty="0" smtClean="0"/>
              <a:t>. </a:t>
            </a:r>
          </a:p>
          <a:p>
            <a:r>
              <a:rPr lang="tr-TR" dirty="0" smtClean="0"/>
              <a:t>A </a:t>
            </a:r>
            <a:r>
              <a:rPr lang="tr-TR" dirty="0" err="1" smtClean="0"/>
              <a:t>multitude</a:t>
            </a:r>
            <a:r>
              <a:rPr lang="tr-TR" dirty="0" smtClean="0"/>
              <a:t> of </a:t>
            </a:r>
            <a:r>
              <a:rPr lang="tr-TR" dirty="0" err="1" smtClean="0"/>
              <a:t>new</a:t>
            </a:r>
            <a:r>
              <a:rPr lang="tr-TR" dirty="0" smtClean="0"/>
              <a:t> </a:t>
            </a:r>
            <a:r>
              <a:rPr lang="tr-TR" dirty="0" err="1" smtClean="0"/>
              <a:t>providers</a:t>
            </a:r>
            <a:r>
              <a:rPr lang="tr-TR" dirty="0" smtClean="0"/>
              <a:t> of </a:t>
            </a:r>
            <a:r>
              <a:rPr lang="tr-TR" dirty="0" err="1" smtClean="0"/>
              <a:t>higher</a:t>
            </a:r>
            <a:r>
              <a:rPr lang="tr-TR" dirty="0" smtClean="0"/>
              <a:t> </a:t>
            </a:r>
            <a:r>
              <a:rPr lang="tr-TR" dirty="0" err="1" smtClean="0"/>
              <a:t>education</a:t>
            </a:r>
            <a:r>
              <a:rPr lang="tr-TR" dirty="0" smtClean="0"/>
              <a:t> is </a:t>
            </a:r>
            <a:r>
              <a:rPr lang="tr-TR" dirty="0" err="1" smtClean="0"/>
              <a:t>emerging</a:t>
            </a:r>
            <a:r>
              <a:rPr lang="tr-TR" dirty="0" smtClean="0"/>
              <a:t>.</a:t>
            </a:r>
          </a:p>
          <a:p>
            <a:r>
              <a:rPr lang="tr-TR" dirty="0" smtClean="0"/>
              <a:t>A </a:t>
            </a:r>
            <a:r>
              <a:rPr lang="tr-TR" dirty="0" err="1" smtClean="0"/>
              <a:t>major</a:t>
            </a:r>
            <a:r>
              <a:rPr lang="tr-TR" dirty="0" smtClean="0"/>
              <a:t> </a:t>
            </a:r>
            <a:r>
              <a:rPr lang="tr-TR" dirty="0" err="1" smtClean="0"/>
              <a:t>recent</a:t>
            </a:r>
            <a:r>
              <a:rPr lang="tr-TR" dirty="0" smtClean="0"/>
              <a:t> trend is </a:t>
            </a:r>
            <a:r>
              <a:rPr lang="tr-TR" dirty="0" err="1" smtClean="0"/>
              <a:t>the</a:t>
            </a:r>
            <a:r>
              <a:rPr lang="tr-TR" dirty="0" smtClean="0"/>
              <a:t> </a:t>
            </a:r>
            <a:r>
              <a:rPr lang="tr-TR" dirty="0" err="1" smtClean="0"/>
              <a:t>creation</a:t>
            </a:r>
            <a:r>
              <a:rPr lang="tr-TR" dirty="0" smtClean="0"/>
              <a:t> of </a:t>
            </a:r>
            <a:r>
              <a:rPr lang="tr-TR" dirty="0" err="1" smtClean="0"/>
              <a:t>so</a:t>
            </a:r>
            <a:r>
              <a:rPr lang="tr-TR" dirty="0" smtClean="0"/>
              <a:t>-</a:t>
            </a:r>
            <a:r>
              <a:rPr lang="tr-TR" dirty="0" err="1" smtClean="0"/>
              <a:t>called</a:t>
            </a:r>
            <a:r>
              <a:rPr lang="tr-TR" dirty="0" smtClean="0"/>
              <a:t> ‘</a:t>
            </a:r>
            <a:r>
              <a:rPr lang="tr-TR" dirty="0" err="1" smtClean="0"/>
              <a:t>World</a:t>
            </a:r>
            <a:r>
              <a:rPr lang="tr-TR" dirty="0" smtClean="0"/>
              <a:t>-</a:t>
            </a:r>
            <a:r>
              <a:rPr lang="tr-TR" dirty="0" err="1" smtClean="0"/>
              <a:t>Class</a:t>
            </a:r>
            <a:r>
              <a:rPr lang="tr-TR" dirty="0" smtClean="0"/>
              <a:t>’ </a:t>
            </a:r>
            <a:r>
              <a:rPr lang="tr-TR" dirty="0" err="1" smtClean="0"/>
              <a:t>Universities</a:t>
            </a:r>
            <a:r>
              <a:rPr lang="tr-TR" dirty="0" smtClean="0"/>
              <a:t>. </a:t>
            </a:r>
          </a:p>
          <a:p>
            <a:endParaRPr lang="tr-TR"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sz="3600" b="1" dirty="0" err="1" smtClean="0"/>
              <a:t>Private</a:t>
            </a:r>
            <a:r>
              <a:rPr lang="tr-TR" sz="3600" b="1" dirty="0" smtClean="0"/>
              <a:t> </a:t>
            </a:r>
            <a:r>
              <a:rPr lang="tr-TR" sz="3600" b="1" dirty="0" err="1" smtClean="0"/>
              <a:t>provision</a:t>
            </a:r>
            <a:endParaRPr lang="tr-TR" dirty="0"/>
          </a:p>
        </p:txBody>
      </p:sp>
      <p:sp>
        <p:nvSpPr>
          <p:cNvPr id="3" name="2 İçerik Yer Tutucusu"/>
          <p:cNvSpPr>
            <a:spLocks noGrp="1"/>
          </p:cNvSpPr>
          <p:nvPr>
            <p:ph idx="1"/>
          </p:nvPr>
        </p:nvSpPr>
        <p:spPr>
          <a:xfrm>
            <a:off x="457200" y="1600200"/>
            <a:ext cx="8186766" cy="4900634"/>
          </a:xfrm>
        </p:spPr>
        <p:txBody>
          <a:bodyPr/>
          <a:lstStyle/>
          <a:p>
            <a:r>
              <a:rPr lang="tr-TR" sz="2600" dirty="0" err="1" smtClean="0"/>
              <a:t>Private</a:t>
            </a:r>
            <a:r>
              <a:rPr lang="tr-TR" sz="2600" dirty="0" smtClean="0"/>
              <a:t> </a:t>
            </a:r>
            <a:r>
              <a:rPr lang="tr-TR" sz="2600" dirty="0" err="1" smtClean="0"/>
              <a:t>higher</a:t>
            </a:r>
            <a:r>
              <a:rPr lang="tr-TR" sz="2600" dirty="0" smtClean="0"/>
              <a:t> </a:t>
            </a:r>
            <a:r>
              <a:rPr lang="tr-TR" sz="2600" dirty="0" err="1" smtClean="0"/>
              <a:t>education</a:t>
            </a:r>
            <a:r>
              <a:rPr lang="tr-TR" sz="2600" dirty="0" smtClean="0"/>
              <a:t> is </a:t>
            </a:r>
            <a:r>
              <a:rPr lang="tr-TR" sz="2600" dirty="0" err="1" smtClean="0"/>
              <a:t>now</a:t>
            </a:r>
            <a:r>
              <a:rPr lang="tr-TR" sz="2600" dirty="0" smtClean="0"/>
              <a:t> </a:t>
            </a:r>
            <a:r>
              <a:rPr lang="tr-TR" sz="2600" dirty="0" err="1" smtClean="0"/>
              <a:t>the</a:t>
            </a:r>
            <a:r>
              <a:rPr lang="tr-TR" sz="2600" dirty="0" smtClean="0"/>
              <a:t> </a:t>
            </a:r>
            <a:r>
              <a:rPr lang="tr-TR" sz="2600" dirty="0" err="1" smtClean="0"/>
              <a:t>fastest</a:t>
            </a:r>
            <a:r>
              <a:rPr lang="tr-TR" sz="2600" dirty="0" smtClean="0"/>
              <a:t> </a:t>
            </a:r>
            <a:r>
              <a:rPr lang="tr-TR" sz="2600" dirty="0" err="1" smtClean="0"/>
              <a:t>growing</a:t>
            </a:r>
            <a:r>
              <a:rPr lang="tr-TR" sz="2600" dirty="0" smtClean="0"/>
              <a:t> </a:t>
            </a:r>
            <a:r>
              <a:rPr lang="tr-TR" sz="2600" dirty="0" err="1" smtClean="0"/>
              <a:t>sub</a:t>
            </a:r>
            <a:r>
              <a:rPr lang="tr-TR" sz="2600" dirty="0" smtClean="0"/>
              <a:t>-</a:t>
            </a:r>
            <a:r>
              <a:rPr lang="tr-TR" sz="2600" dirty="0" err="1" smtClean="0"/>
              <a:t>sector</a:t>
            </a:r>
            <a:r>
              <a:rPr lang="tr-TR" sz="2600" dirty="0" smtClean="0"/>
              <a:t> </a:t>
            </a:r>
            <a:r>
              <a:rPr lang="tr-TR" sz="2600" dirty="0" err="1" smtClean="0"/>
              <a:t>and</a:t>
            </a:r>
            <a:r>
              <a:rPr lang="tr-TR" sz="2600" dirty="0" smtClean="0"/>
              <a:t> </a:t>
            </a:r>
            <a:r>
              <a:rPr lang="tr-TR" sz="2600" dirty="0" err="1" smtClean="0"/>
              <a:t>some</a:t>
            </a:r>
            <a:r>
              <a:rPr lang="tr-TR" sz="2600" dirty="0" smtClean="0"/>
              <a:t> 30% of </a:t>
            </a:r>
            <a:r>
              <a:rPr lang="tr-TR" sz="2600" dirty="0" err="1" smtClean="0"/>
              <a:t>students</a:t>
            </a:r>
            <a:r>
              <a:rPr lang="tr-TR" sz="2600" dirty="0" smtClean="0"/>
              <a:t> </a:t>
            </a:r>
            <a:r>
              <a:rPr lang="tr-TR" sz="2600" dirty="0" err="1" smtClean="0"/>
              <a:t>are</a:t>
            </a:r>
            <a:r>
              <a:rPr lang="tr-TR" sz="2600" dirty="0" smtClean="0"/>
              <a:t> </a:t>
            </a:r>
            <a:r>
              <a:rPr lang="tr-TR" sz="2600" dirty="0" err="1" smtClean="0"/>
              <a:t>enrolled</a:t>
            </a:r>
            <a:r>
              <a:rPr lang="tr-TR" sz="2600" dirty="0" smtClean="0"/>
              <a:t> in </a:t>
            </a:r>
            <a:r>
              <a:rPr lang="tr-TR" sz="2600" dirty="0" err="1" smtClean="0"/>
              <a:t>private</a:t>
            </a:r>
            <a:r>
              <a:rPr lang="tr-TR" sz="2600" dirty="0" smtClean="0"/>
              <a:t> </a:t>
            </a:r>
            <a:r>
              <a:rPr lang="tr-TR" sz="2600" dirty="0" err="1" smtClean="0"/>
              <a:t>higher</a:t>
            </a:r>
            <a:r>
              <a:rPr lang="tr-TR" sz="2600" dirty="0" smtClean="0"/>
              <a:t> </a:t>
            </a:r>
            <a:r>
              <a:rPr lang="tr-TR" sz="2600" dirty="0" err="1" smtClean="0"/>
              <a:t>education</a:t>
            </a:r>
            <a:r>
              <a:rPr lang="tr-TR" sz="2600" dirty="0" smtClean="0"/>
              <a:t> </a:t>
            </a:r>
            <a:r>
              <a:rPr lang="tr-TR" sz="2600" dirty="0" err="1" smtClean="0"/>
              <a:t>institutions</a:t>
            </a:r>
            <a:r>
              <a:rPr lang="tr-TR" sz="2600" dirty="0" smtClean="0"/>
              <a:t> </a:t>
            </a:r>
            <a:r>
              <a:rPr lang="tr-TR" sz="2600" dirty="0" err="1" smtClean="0"/>
              <a:t>globally</a:t>
            </a:r>
            <a:r>
              <a:rPr lang="tr-TR" sz="2600" dirty="0" smtClean="0"/>
              <a:t>.</a:t>
            </a:r>
          </a:p>
          <a:p>
            <a:r>
              <a:rPr lang="tr-TR" sz="2600" dirty="0" err="1" smtClean="0"/>
              <a:t>Some</a:t>
            </a:r>
            <a:r>
              <a:rPr lang="tr-TR" sz="2600" dirty="0" smtClean="0"/>
              <a:t> </a:t>
            </a:r>
            <a:r>
              <a:rPr lang="tr-TR" sz="2600" dirty="0" err="1" smtClean="0"/>
              <a:t>countries</a:t>
            </a:r>
            <a:r>
              <a:rPr lang="tr-TR" sz="2600" dirty="0" smtClean="0"/>
              <a:t> (</a:t>
            </a:r>
            <a:r>
              <a:rPr lang="tr-TR" sz="2600" dirty="0" err="1" smtClean="0"/>
              <a:t>Japan</a:t>
            </a:r>
            <a:r>
              <a:rPr lang="tr-TR" sz="2600" dirty="0" smtClean="0"/>
              <a:t>, South </a:t>
            </a:r>
            <a:r>
              <a:rPr lang="tr-TR" sz="2600" dirty="0" err="1" smtClean="0"/>
              <a:t>Korea</a:t>
            </a:r>
            <a:r>
              <a:rPr lang="tr-TR" sz="2600" dirty="0" smtClean="0"/>
              <a:t>) </a:t>
            </a:r>
            <a:r>
              <a:rPr lang="tr-TR" sz="2600" dirty="0" err="1" smtClean="0"/>
              <a:t>enrol</a:t>
            </a:r>
            <a:r>
              <a:rPr lang="tr-TR" sz="2600" dirty="0" smtClean="0"/>
              <a:t> 80% of </a:t>
            </a:r>
            <a:r>
              <a:rPr lang="tr-TR" sz="2600" dirty="0" err="1" smtClean="0"/>
              <a:t>their</a:t>
            </a:r>
            <a:r>
              <a:rPr lang="tr-TR" sz="2600" dirty="0" smtClean="0"/>
              <a:t> </a:t>
            </a:r>
            <a:r>
              <a:rPr lang="tr-TR" sz="2600" dirty="0" err="1" smtClean="0"/>
              <a:t>students</a:t>
            </a:r>
            <a:r>
              <a:rPr lang="tr-TR" sz="2600" dirty="0" smtClean="0"/>
              <a:t> in </a:t>
            </a:r>
            <a:r>
              <a:rPr lang="tr-TR" sz="2600" dirty="0" err="1" smtClean="0"/>
              <a:t>private</a:t>
            </a:r>
            <a:r>
              <a:rPr lang="tr-TR" sz="2600" dirty="0" smtClean="0"/>
              <a:t> </a:t>
            </a:r>
            <a:r>
              <a:rPr lang="tr-TR" sz="2600" dirty="0" err="1" smtClean="0"/>
              <a:t>higher</a:t>
            </a:r>
            <a:r>
              <a:rPr lang="tr-TR" sz="2600" dirty="0" smtClean="0"/>
              <a:t> </a:t>
            </a:r>
            <a:r>
              <a:rPr lang="tr-TR" sz="2600" dirty="0" err="1" smtClean="0"/>
              <a:t>education</a:t>
            </a:r>
            <a:r>
              <a:rPr lang="tr-TR" sz="2600" dirty="0" smtClean="0"/>
              <a:t> </a:t>
            </a:r>
            <a:r>
              <a:rPr lang="tr-TR" sz="2600" dirty="0" err="1" smtClean="0"/>
              <a:t>institutions</a:t>
            </a:r>
            <a:r>
              <a:rPr lang="tr-TR" sz="2600" dirty="0" smtClean="0"/>
              <a:t> </a:t>
            </a:r>
            <a:r>
              <a:rPr lang="tr-TR" sz="2600" dirty="0" err="1" smtClean="0"/>
              <a:t>and</a:t>
            </a:r>
            <a:r>
              <a:rPr lang="tr-TR" sz="2600" dirty="0" smtClean="0"/>
              <a:t> in </a:t>
            </a:r>
            <a:r>
              <a:rPr lang="tr-TR" sz="2600" dirty="0" err="1" smtClean="0"/>
              <a:t>parts</a:t>
            </a:r>
            <a:r>
              <a:rPr lang="tr-TR" sz="2600" dirty="0" smtClean="0"/>
              <a:t> of Latin </a:t>
            </a:r>
            <a:r>
              <a:rPr lang="tr-TR" sz="2600" dirty="0" err="1" smtClean="0"/>
              <a:t>America</a:t>
            </a:r>
            <a:r>
              <a:rPr lang="tr-TR" sz="2600" dirty="0" smtClean="0"/>
              <a:t> </a:t>
            </a:r>
            <a:r>
              <a:rPr lang="tr-TR" sz="2600" dirty="0" err="1" smtClean="0"/>
              <a:t>these</a:t>
            </a:r>
            <a:r>
              <a:rPr lang="tr-TR" sz="2600" dirty="0" smtClean="0"/>
              <a:t> </a:t>
            </a:r>
            <a:r>
              <a:rPr lang="tr-TR" sz="2600" dirty="0" err="1" smtClean="0"/>
              <a:t>percentages</a:t>
            </a:r>
            <a:r>
              <a:rPr lang="tr-TR" sz="2600" dirty="0" smtClean="0"/>
              <a:t> </a:t>
            </a:r>
            <a:r>
              <a:rPr lang="tr-TR" sz="2600" dirty="0" err="1" smtClean="0"/>
              <a:t>reach</a:t>
            </a:r>
            <a:r>
              <a:rPr lang="tr-TR" sz="2600" dirty="0" smtClean="0"/>
              <a:t> 50%. </a:t>
            </a:r>
          </a:p>
          <a:p>
            <a:r>
              <a:rPr lang="tr-TR" sz="2600" dirty="0" err="1" smtClean="0"/>
              <a:t>For</a:t>
            </a:r>
            <a:r>
              <a:rPr lang="tr-TR" sz="2600" dirty="0" smtClean="0"/>
              <a:t>-</a:t>
            </a:r>
            <a:r>
              <a:rPr lang="tr-TR" sz="2600" dirty="0" err="1" smtClean="0"/>
              <a:t>profit</a:t>
            </a:r>
            <a:r>
              <a:rPr lang="tr-TR" sz="2600" dirty="0" smtClean="0"/>
              <a:t> </a:t>
            </a:r>
            <a:r>
              <a:rPr lang="tr-TR" sz="2600" dirty="0" err="1" smtClean="0"/>
              <a:t>higher</a:t>
            </a:r>
            <a:r>
              <a:rPr lang="tr-TR" sz="2600" dirty="0" smtClean="0"/>
              <a:t> </a:t>
            </a:r>
            <a:r>
              <a:rPr lang="tr-TR" sz="2600" dirty="0" err="1" smtClean="0"/>
              <a:t>education</a:t>
            </a:r>
            <a:r>
              <a:rPr lang="tr-TR" sz="2600" dirty="0" smtClean="0"/>
              <a:t> is </a:t>
            </a:r>
            <a:r>
              <a:rPr lang="tr-TR" sz="2600" dirty="0" err="1" smtClean="0"/>
              <a:t>also</a:t>
            </a:r>
            <a:r>
              <a:rPr lang="tr-TR" sz="2600" dirty="0" smtClean="0"/>
              <a:t> </a:t>
            </a:r>
            <a:r>
              <a:rPr lang="tr-TR" sz="2600" dirty="0" err="1" smtClean="0"/>
              <a:t>growing</a:t>
            </a:r>
            <a:r>
              <a:rPr lang="tr-TR" sz="2600" dirty="0" smtClean="0"/>
              <a:t> </a:t>
            </a:r>
            <a:r>
              <a:rPr lang="tr-TR" sz="2600" dirty="0" err="1" smtClean="0"/>
              <a:t>and</a:t>
            </a:r>
            <a:r>
              <a:rPr lang="tr-TR" sz="2600" dirty="0" smtClean="0"/>
              <a:t> </a:t>
            </a:r>
            <a:r>
              <a:rPr lang="tr-TR" sz="2600" dirty="0" err="1" smtClean="0"/>
              <a:t>developing</a:t>
            </a:r>
            <a:r>
              <a:rPr lang="tr-TR" sz="2600" dirty="0" smtClean="0"/>
              <a:t>.</a:t>
            </a:r>
          </a:p>
          <a:p>
            <a:r>
              <a:rPr lang="tr-TR" sz="2600" dirty="0" err="1" smtClean="0"/>
              <a:t>The</a:t>
            </a:r>
            <a:r>
              <a:rPr lang="tr-TR" sz="2600" dirty="0" smtClean="0"/>
              <a:t> </a:t>
            </a:r>
            <a:r>
              <a:rPr lang="tr-TR" sz="2600" dirty="0" err="1" smtClean="0"/>
              <a:t>Conference</a:t>
            </a:r>
            <a:r>
              <a:rPr lang="tr-TR" sz="2600" dirty="0" smtClean="0"/>
              <a:t> </a:t>
            </a:r>
            <a:r>
              <a:rPr lang="tr-TR" sz="2600" dirty="0" err="1" smtClean="0"/>
              <a:t>stressed</a:t>
            </a:r>
            <a:r>
              <a:rPr lang="tr-TR" sz="2600" dirty="0" smtClean="0"/>
              <a:t> </a:t>
            </a:r>
            <a:r>
              <a:rPr lang="tr-TR" sz="2600" dirty="0" err="1" smtClean="0">
                <a:solidFill>
                  <a:srgbClr val="FF0000"/>
                </a:solidFill>
              </a:rPr>
              <a:t>the</a:t>
            </a:r>
            <a:r>
              <a:rPr lang="tr-TR" sz="2600" dirty="0" smtClean="0">
                <a:solidFill>
                  <a:srgbClr val="FF0000"/>
                </a:solidFill>
              </a:rPr>
              <a:t> </a:t>
            </a:r>
            <a:r>
              <a:rPr lang="tr-TR" sz="2600" dirty="0" err="1" smtClean="0">
                <a:solidFill>
                  <a:srgbClr val="FF0000"/>
                </a:solidFill>
              </a:rPr>
              <a:t>importance</a:t>
            </a:r>
            <a:r>
              <a:rPr lang="tr-TR" sz="2600" dirty="0" smtClean="0">
                <a:solidFill>
                  <a:srgbClr val="FF0000"/>
                </a:solidFill>
              </a:rPr>
              <a:t> of </a:t>
            </a:r>
            <a:r>
              <a:rPr lang="tr-TR" sz="2600" dirty="0" err="1" smtClean="0">
                <a:solidFill>
                  <a:srgbClr val="FF0000"/>
                </a:solidFill>
              </a:rPr>
              <a:t>including</a:t>
            </a:r>
            <a:r>
              <a:rPr lang="tr-TR" sz="2600" dirty="0" smtClean="0">
                <a:solidFill>
                  <a:srgbClr val="FF0000"/>
                </a:solidFill>
              </a:rPr>
              <a:t> </a:t>
            </a:r>
            <a:r>
              <a:rPr lang="tr-TR" sz="2600" dirty="0" err="1" smtClean="0">
                <a:solidFill>
                  <a:srgbClr val="FF0000"/>
                </a:solidFill>
              </a:rPr>
              <a:t>the</a:t>
            </a:r>
            <a:r>
              <a:rPr lang="tr-TR" sz="2600" dirty="0" smtClean="0">
                <a:solidFill>
                  <a:srgbClr val="FF0000"/>
                </a:solidFill>
              </a:rPr>
              <a:t> </a:t>
            </a:r>
            <a:r>
              <a:rPr lang="tr-TR" sz="2600" dirty="0" err="1" smtClean="0">
                <a:solidFill>
                  <a:srgbClr val="FF0000"/>
                </a:solidFill>
              </a:rPr>
              <a:t>private</a:t>
            </a:r>
            <a:r>
              <a:rPr lang="tr-TR" sz="2600" dirty="0" smtClean="0">
                <a:solidFill>
                  <a:srgbClr val="FF0000"/>
                </a:solidFill>
              </a:rPr>
              <a:t> </a:t>
            </a:r>
            <a:r>
              <a:rPr lang="tr-TR" sz="2600" dirty="0" err="1" smtClean="0">
                <a:solidFill>
                  <a:srgbClr val="FF0000"/>
                </a:solidFill>
              </a:rPr>
              <a:t>sector</a:t>
            </a:r>
            <a:r>
              <a:rPr lang="tr-TR" sz="2600" dirty="0" smtClean="0">
                <a:solidFill>
                  <a:srgbClr val="FF0000"/>
                </a:solidFill>
              </a:rPr>
              <a:t> in </a:t>
            </a:r>
            <a:r>
              <a:rPr lang="tr-TR" sz="2600" dirty="0" err="1" smtClean="0">
                <a:solidFill>
                  <a:srgbClr val="FF0000"/>
                </a:solidFill>
              </a:rPr>
              <a:t>all</a:t>
            </a:r>
            <a:r>
              <a:rPr lang="tr-TR" sz="2600" dirty="0" smtClean="0">
                <a:solidFill>
                  <a:srgbClr val="FF0000"/>
                </a:solidFill>
              </a:rPr>
              <a:t> </a:t>
            </a:r>
            <a:r>
              <a:rPr lang="tr-TR" sz="2600" dirty="0" err="1" smtClean="0">
                <a:solidFill>
                  <a:srgbClr val="FF0000"/>
                </a:solidFill>
              </a:rPr>
              <a:t>quality</a:t>
            </a:r>
            <a:r>
              <a:rPr lang="tr-TR" sz="2600" dirty="0" smtClean="0">
                <a:solidFill>
                  <a:srgbClr val="FF0000"/>
                </a:solidFill>
              </a:rPr>
              <a:t> </a:t>
            </a:r>
            <a:r>
              <a:rPr lang="tr-TR" sz="2600" dirty="0" err="1" smtClean="0">
                <a:solidFill>
                  <a:srgbClr val="FF0000"/>
                </a:solidFill>
              </a:rPr>
              <a:t>assurance</a:t>
            </a:r>
            <a:r>
              <a:rPr lang="tr-TR" sz="2600" dirty="0" smtClean="0">
                <a:solidFill>
                  <a:srgbClr val="FF0000"/>
                </a:solidFill>
              </a:rPr>
              <a:t> </a:t>
            </a:r>
            <a:r>
              <a:rPr lang="tr-TR" sz="2600" dirty="0" err="1" smtClean="0">
                <a:solidFill>
                  <a:srgbClr val="FF0000"/>
                </a:solidFill>
              </a:rPr>
              <a:t>arrangements</a:t>
            </a:r>
            <a:r>
              <a:rPr lang="tr-TR" sz="2400" dirty="0" smtClean="0"/>
              <a:t>.</a:t>
            </a:r>
          </a:p>
          <a:p>
            <a:endParaRPr lang="tr-TR"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sz="3600" b="1" dirty="0" err="1" smtClean="0"/>
              <a:t>Distance</a:t>
            </a:r>
            <a:r>
              <a:rPr lang="tr-TR" sz="3600" b="1" dirty="0" smtClean="0"/>
              <a:t> </a:t>
            </a:r>
            <a:r>
              <a:rPr lang="tr-TR" sz="3600" b="1" dirty="0" err="1" smtClean="0"/>
              <a:t>E</a:t>
            </a:r>
            <a:r>
              <a:rPr lang="tr-TR" sz="3600" b="1" dirty="0" err="1" smtClean="0"/>
              <a:t>ducation</a:t>
            </a:r>
            <a:endParaRPr lang="tr-TR" sz="3600" dirty="0"/>
          </a:p>
        </p:txBody>
      </p:sp>
      <p:sp>
        <p:nvSpPr>
          <p:cNvPr id="3" name="2 İçerik Yer Tutucusu"/>
          <p:cNvSpPr>
            <a:spLocks noGrp="1"/>
          </p:cNvSpPr>
          <p:nvPr>
            <p:ph idx="1"/>
          </p:nvPr>
        </p:nvSpPr>
        <p:spPr>
          <a:xfrm>
            <a:off x="457200" y="1600200"/>
            <a:ext cx="8186766" cy="4686320"/>
          </a:xfrm>
        </p:spPr>
        <p:txBody>
          <a:bodyPr/>
          <a:lstStyle/>
          <a:p>
            <a:r>
              <a:rPr lang="tr-TR" sz="2800" dirty="0" err="1" smtClean="0"/>
              <a:t>Modes</a:t>
            </a:r>
            <a:r>
              <a:rPr lang="tr-TR" sz="2800" dirty="0" smtClean="0"/>
              <a:t> of </a:t>
            </a:r>
            <a:r>
              <a:rPr lang="tr-TR" sz="2800" dirty="0" err="1" smtClean="0"/>
              <a:t>teaching</a:t>
            </a:r>
            <a:r>
              <a:rPr lang="tr-TR" sz="2800" dirty="0" smtClean="0"/>
              <a:t> </a:t>
            </a:r>
            <a:r>
              <a:rPr lang="tr-TR" sz="2800" dirty="0" err="1" smtClean="0"/>
              <a:t>and</a:t>
            </a:r>
            <a:r>
              <a:rPr lang="tr-TR" sz="2800" dirty="0" smtClean="0"/>
              <a:t> </a:t>
            </a:r>
            <a:r>
              <a:rPr lang="tr-TR" sz="2800" dirty="0" err="1" smtClean="0"/>
              <a:t>learning</a:t>
            </a:r>
            <a:r>
              <a:rPr lang="tr-TR" sz="2800" dirty="0" smtClean="0"/>
              <a:t> </a:t>
            </a:r>
            <a:r>
              <a:rPr lang="tr-TR" sz="2800" dirty="0" err="1" smtClean="0"/>
              <a:t>are</a:t>
            </a:r>
            <a:r>
              <a:rPr lang="tr-TR" sz="2800" dirty="0" smtClean="0"/>
              <a:t> </a:t>
            </a:r>
            <a:r>
              <a:rPr lang="tr-TR" sz="2800" dirty="0" err="1" smtClean="0"/>
              <a:t>also</a:t>
            </a:r>
            <a:r>
              <a:rPr lang="tr-TR" sz="2800" dirty="0" smtClean="0"/>
              <a:t> </a:t>
            </a:r>
            <a:r>
              <a:rPr lang="tr-TR" sz="2800" dirty="0" err="1" smtClean="0"/>
              <a:t>changing</a:t>
            </a:r>
            <a:r>
              <a:rPr lang="tr-TR" sz="2800" dirty="0" smtClean="0"/>
              <a:t>. </a:t>
            </a:r>
          </a:p>
          <a:p>
            <a:r>
              <a:rPr lang="tr-TR" sz="2800" dirty="0" err="1" smtClean="0"/>
              <a:t>Applications</a:t>
            </a:r>
            <a:r>
              <a:rPr lang="tr-TR" sz="2800" dirty="0" smtClean="0"/>
              <a:t> of </a:t>
            </a:r>
            <a:r>
              <a:rPr lang="tr-TR" sz="2800" dirty="0" err="1" smtClean="0"/>
              <a:t>ICTs</a:t>
            </a:r>
            <a:r>
              <a:rPr lang="tr-TR" sz="2800" dirty="0" smtClean="0"/>
              <a:t> </a:t>
            </a:r>
            <a:r>
              <a:rPr lang="tr-TR" sz="2800" dirty="0" err="1" smtClean="0"/>
              <a:t>have</a:t>
            </a:r>
            <a:r>
              <a:rPr lang="tr-TR" sz="2800" dirty="0" smtClean="0"/>
              <a:t> </a:t>
            </a:r>
            <a:r>
              <a:rPr lang="tr-TR" sz="2800" dirty="0" err="1" smtClean="0"/>
              <a:t>impacted</a:t>
            </a:r>
            <a:r>
              <a:rPr lang="tr-TR" sz="2800" dirty="0" smtClean="0"/>
              <a:t> </a:t>
            </a:r>
            <a:r>
              <a:rPr lang="tr-TR" sz="2800" dirty="0" err="1" smtClean="0"/>
              <a:t>higher</a:t>
            </a:r>
            <a:r>
              <a:rPr lang="tr-TR" sz="2800" dirty="0" smtClean="0"/>
              <a:t> </a:t>
            </a:r>
            <a:r>
              <a:rPr lang="tr-TR" sz="2800" dirty="0" err="1" smtClean="0"/>
              <a:t>education</a:t>
            </a:r>
            <a:r>
              <a:rPr lang="tr-TR" sz="2800" dirty="0" smtClean="0"/>
              <a:t> </a:t>
            </a:r>
            <a:r>
              <a:rPr lang="tr-TR" sz="2800" dirty="0" err="1" smtClean="0"/>
              <a:t>significantly</a:t>
            </a:r>
            <a:r>
              <a:rPr lang="tr-TR" sz="2800" dirty="0" smtClean="0"/>
              <a:t>. </a:t>
            </a:r>
          </a:p>
          <a:p>
            <a:r>
              <a:rPr lang="tr-TR" sz="2800" dirty="0" err="1" smtClean="0"/>
              <a:t>Open</a:t>
            </a:r>
            <a:r>
              <a:rPr lang="tr-TR" sz="2800" dirty="0" smtClean="0"/>
              <a:t> </a:t>
            </a:r>
            <a:r>
              <a:rPr lang="tr-TR" sz="2800" dirty="0" err="1" smtClean="0"/>
              <a:t>universities</a:t>
            </a:r>
            <a:r>
              <a:rPr lang="tr-TR" sz="2800" dirty="0" smtClean="0"/>
              <a:t> </a:t>
            </a:r>
            <a:r>
              <a:rPr lang="tr-TR" sz="2800" dirty="0" err="1" smtClean="0"/>
              <a:t>are</a:t>
            </a:r>
            <a:r>
              <a:rPr lang="tr-TR" sz="2800" dirty="0" smtClean="0"/>
              <a:t> </a:t>
            </a:r>
            <a:r>
              <a:rPr lang="tr-TR" sz="2800" dirty="0" err="1" smtClean="0"/>
              <a:t>multiplying</a:t>
            </a:r>
            <a:r>
              <a:rPr lang="tr-TR" sz="2800" dirty="0" smtClean="0"/>
              <a:t> </a:t>
            </a:r>
            <a:r>
              <a:rPr lang="tr-TR" sz="2800" dirty="0" err="1" smtClean="0"/>
              <a:t>around</a:t>
            </a:r>
            <a:r>
              <a:rPr lang="tr-TR" sz="2800" dirty="0" smtClean="0"/>
              <a:t> </a:t>
            </a:r>
            <a:r>
              <a:rPr lang="tr-TR" sz="2800" dirty="0" err="1" smtClean="0"/>
              <a:t>the</a:t>
            </a:r>
            <a:r>
              <a:rPr lang="tr-TR" sz="2800" dirty="0" smtClean="0"/>
              <a:t> </a:t>
            </a:r>
            <a:r>
              <a:rPr lang="tr-TR" sz="2800" dirty="0" err="1" smtClean="0"/>
              <a:t>world</a:t>
            </a:r>
            <a:r>
              <a:rPr lang="tr-TR" sz="2800" dirty="0" smtClean="0"/>
              <a:t> </a:t>
            </a:r>
            <a:r>
              <a:rPr lang="tr-TR" sz="2800" dirty="0" err="1" smtClean="0"/>
              <a:t>and</a:t>
            </a:r>
            <a:r>
              <a:rPr lang="tr-TR" sz="2800" dirty="0" smtClean="0"/>
              <a:t> </a:t>
            </a:r>
            <a:r>
              <a:rPr lang="tr-TR" sz="2800" dirty="0" err="1" smtClean="0"/>
              <a:t>are</a:t>
            </a:r>
            <a:r>
              <a:rPr lang="tr-TR" sz="2800" dirty="0" smtClean="0"/>
              <a:t> </a:t>
            </a:r>
            <a:r>
              <a:rPr lang="tr-TR" sz="2800" dirty="0" err="1" smtClean="0"/>
              <a:t>increasingly</a:t>
            </a:r>
            <a:r>
              <a:rPr lang="tr-TR" sz="2800" dirty="0" smtClean="0"/>
              <a:t> </a:t>
            </a:r>
            <a:r>
              <a:rPr lang="tr-TR" sz="2800" dirty="0" err="1" smtClean="0"/>
              <a:t>powerful</a:t>
            </a:r>
            <a:r>
              <a:rPr lang="tr-TR" sz="2800" dirty="0" smtClean="0"/>
              <a:t> </a:t>
            </a:r>
            <a:r>
              <a:rPr lang="tr-TR" sz="2800" dirty="0" err="1" smtClean="0"/>
              <a:t>players</a:t>
            </a:r>
            <a:r>
              <a:rPr lang="tr-TR" sz="2800" dirty="0" smtClean="0"/>
              <a:t> in </a:t>
            </a:r>
            <a:r>
              <a:rPr lang="tr-TR" sz="2800" dirty="0" err="1" smtClean="0"/>
              <a:t>national</a:t>
            </a:r>
            <a:r>
              <a:rPr lang="tr-TR" sz="2800" dirty="0" smtClean="0"/>
              <a:t> </a:t>
            </a:r>
            <a:r>
              <a:rPr lang="tr-TR" sz="2800" dirty="0" err="1" smtClean="0"/>
              <a:t>higher</a:t>
            </a:r>
            <a:r>
              <a:rPr lang="tr-TR" sz="2800" dirty="0" smtClean="0"/>
              <a:t> </a:t>
            </a:r>
            <a:r>
              <a:rPr lang="tr-TR" sz="2800" dirty="0" err="1" smtClean="0"/>
              <a:t>education</a:t>
            </a:r>
            <a:r>
              <a:rPr lang="tr-TR" sz="2800" dirty="0" smtClean="0"/>
              <a:t> </a:t>
            </a:r>
            <a:r>
              <a:rPr lang="tr-TR" sz="2800" dirty="0" err="1" smtClean="0"/>
              <a:t>systems</a:t>
            </a:r>
            <a:r>
              <a:rPr lang="tr-TR" sz="2800" dirty="0" smtClean="0"/>
              <a:t>. </a:t>
            </a:r>
          </a:p>
          <a:p>
            <a:r>
              <a:rPr lang="tr-TR" sz="2800" dirty="0" err="1" smtClean="0"/>
              <a:t>These</a:t>
            </a:r>
            <a:r>
              <a:rPr lang="tr-TR" sz="2800" dirty="0" smtClean="0"/>
              <a:t> </a:t>
            </a:r>
            <a:r>
              <a:rPr lang="tr-TR" sz="2800" dirty="0" err="1" smtClean="0"/>
              <a:t>institutions</a:t>
            </a:r>
            <a:r>
              <a:rPr lang="tr-TR" sz="2800" dirty="0" smtClean="0"/>
              <a:t> </a:t>
            </a:r>
            <a:r>
              <a:rPr lang="tr-TR" sz="2800" dirty="0" err="1" smtClean="0"/>
              <a:t>are</a:t>
            </a:r>
            <a:r>
              <a:rPr lang="tr-TR" sz="2800" dirty="0" smtClean="0"/>
              <a:t> an </a:t>
            </a:r>
            <a:r>
              <a:rPr lang="tr-TR" sz="2800" dirty="0" err="1" smtClean="0"/>
              <a:t>important</a:t>
            </a:r>
            <a:r>
              <a:rPr lang="tr-TR" sz="2800" dirty="0" smtClean="0"/>
              <a:t> </a:t>
            </a:r>
            <a:r>
              <a:rPr lang="tr-TR" sz="2800" dirty="0" err="1" smtClean="0"/>
              <a:t>response</a:t>
            </a:r>
            <a:r>
              <a:rPr lang="tr-TR" sz="2800" dirty="0" smtClean="0"/>
              <a:t> </a:t>
            </a:r>
            <a:r>
              <a:rPr lang="tr-TR" sz="2800" dirty="0" err="1" smtClean="0"/>
              <a:t>to</a:t>
            </a:r>
            <a:r>
              <a:rPr lang="tr-TR" sz="2800" dirty="0" smtClean="0"/>
              <a:t> </a:t>
            </a:r>
            <a:r>
              <a:rPr lang="tr-TR" sz="2800" dirty="0" err="1" smtClean="0"/>
              <a:t>the</a:t>
            </a:r>
            <a:r>
              <a:rPr lang="tr-TR" sz="2800" dirty="0" smtClean="0"/>
              <a:t> </a:t>
            </a:r>
            <a:r>
              <a:rPr lang="tr-TR" sz="2800" dirty="0" err="1" smtClean="0"/>
              <a:t>challenge</a:t>
            </a:r>
            <a:r>
              <a:rPr lang="tr-TR" sz="2800" dirty="0" smtClean="0"/>
              <a:t> of </a:t>
            </a:r>
            <a:r>
              <a:rPr lang="tr-TR" sz="2800" dirty="0" err="1" smtClean="0"/>
              <a:t>scaling</a:t>
            </a:r>
            <a:r>
              <a:rPr lang="tr-TR" sz="2800" dirty="0" smtClean="0"/>
              <a:t> </a:t>
            </a:r>
            <a:r>
              <a:rPr lang="tr-TR" sz="2800" dirty="0" err="1" smtClean="0"/>
              <a:t>up</a:t>
            </a:r>
            <a:r>
              <a:rPr lang="tr-TR" sz="2800" dirty="0" smtClean="0"/>
              <a:t> </a:t>
            </a:r>
            <a:r>
              <a:rPr lang="tr-TR" sz="2800" dirty="0" err="1" smtClean="0"/>
              <a:t>higher</a:t>
            </a:r>
            <a:r>
              <a:rPr lang="tr-TR" sz="2800" dirty="0" smtClean="0"/>
              <a:t> </a:t>
            </a:r>
            <a:r>
              <a:rPr lang="tr-TR" sz="2800" dirty="0" err="1" smtClean="0"/>
              <a:t>education</a:t>
            </a:r>
            <a:r>
              <a:rPr lang="tr-TR" sz="2800" dirty="0" smtClean="0"/>
              <a:t> in </a:t>
            </a:r>
            <a:r>
              <a:rPr lang="tr-TR" sz="2800" dirty="0" err="1" smtClean="0"/>
              <a:t>response</a:t>
            </a:r>
            <a:r>
              <a:rPr lang="tr-TR" sz="2800" dirty="0" smtClean="0"/>
              <a:t> </a:t>
            </a:r>
            <a:r>
              <a:rPr lang="tr-TR" sz="2800" dirty="0" err="1" smtClean="0"/>
              <a:t>to</a:t>
            </a:r>
            <a:r>
              <a:rPr lang="tr-TR" sz="2800" dirty="0" smtClean="0"/>
              <a:t> </a:t>
            </a:r>
            <a:r>
              <a:rPr lang="tr-TR" sz="2800" dirty="0" err="1" smtClean="0"/>
              <a:t>growing</a:t>
            </a:r>
            <a:r>
              <a:rPr lang="tr-TR" sz="2800" dirty="0" smtClean="0"/>
              <a:t> </a:t>
            </a:r>
            <a:r>
              <a:rPr lang="tr-TR" sz="2800" dirty="0" err="1" smtClean="0"/>
              <a:t>demand</a:t>
            </a:r>
            <a:r>
              <a:rPr lang="tr-TR" sz="2800" dirty="0" smtClean="0"/>
              <a:t>.</a:t>
            </a:r>
          </a:p>
          <a:p>
            <a:endParaRPr lang="tr-TR" sz="2800" dirty="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7467600" cy="939784"/>
          </a:xfrm>
        </p:spPr>
        <p:txBody>
          <a:bodyPr/>
          <a:lstStyle/>
          <a:p>
            <a:pPr algn="ctr"/>
            <a:r>
              <a:rPr lang="tr-TR" sz="3600" b="1" dirty="0" err="1" smtClean="0"/>
              <a:t>Cross</a:t>
            </a:r>
            <a:r>
              <a:rPr lang="tr-TR" sz="3600" b="1" dirty="0" smtClean="0"/>
              <a:t>-</a:t>
            </a:r>
            <a:r>
              <a:rPr lang="tr-TR" sz="3600" b="1" dirty="0" err="1" smtClean="0"/>
              <a:t>border</a:t>
            </a:r>
            <a:r>
              <a:rPr lang="tr-TR" sz="3600" b="1" dirty="0" smtClean="0"/>
              <a:t> </a:t>
            </a:r>
            <a:r>
              <a:rPr lang="tr-TR" sz="3600" b="1" dirty="0" err="1" smtClean="0"/>
              <a:t>Higher</a:t>
            </a:r>
            <a:r>
              <a:rPr lang="tr-TR" sz="3600" b="1" dirty="0" smtClean="0"/>
              <a:t> </a:t>
            </a:r>
            <a:r>
              <a:rPr lang="tr-TR" sz="3600" b="1" dirty="0" err="1" smtClean="0"/>
              <a:t>Education</a:t>
            </a:r>
            <a:endParaRPr lang="tr-TR" dirty="0"/>
          </a:p>
        </p:txBody>
      </p:sp>
      <p:sp>
        <p:nvSpPr>
          <p:cNvPr id="3" name="2 İçerik Yer Tutucusu"/>
          <p:cNvSpPr>
            <a:spLocks noGrp="1"/>
          </p:cNvSpPr>
          <p:nvPr>
            <p:ph idx="1"/>
          </p:nvPr>
        </p:nvSpPr>
        <p:spPr>
          <a:xfrm>
            <a:off x="457200" y="1600200"/>
            <a:ext cx="8258204" cy="4829196"/>
          </a:xfrm>
        </p:spPr>
        <p:txBody>
          <a:bodyPr/>
          <a:lstStyle/>
          <a:p>
            <a:r>
              <a:rPr lang="tr-TR" dirty="0" smtClean="0"/>
              <a:t>A</a:t>
            </a:r>
            <a:r>
              <a:rPr lang="tr-TR" sz="2800" dirty="0" smtClean="0"/>
              <a:t>s </a:t>
            </a:r>
            <a:r>
              <a:rPr lang="tr-TR" sz="2800" dirty="0" err="1" smtClean="0"/>
              <a:t>defined</a:t>
            </a:r>
            <a:r>
              <a:rPr lang="tr-TR" sz="2800" dirty="0" smtClean="0"/>
              <a:t> </a:t>
            </a:r>
            <a:r>
              <a:rPr lang="tr-TR" sz="2800" dirty="0" err="1" smtClean="0"/>
              <a:t>by</a:t>
            </a:r>
            <a:r>
              <a:rPr lang="tr-TR" sz="2800" dirty="0" smtClean="0"/>
              <a:t> </a:t>
            </a:r>
            <a:r>
              <a:rPr lang="tr-TR" sz="2800" dirty="0" err="1" smtClean="0"/>
              <a:t>the</a:t>
            </a:r>
            <a:r>
              <a:rPr lang="tr-TR" sz="2800" dirty="0" smtClean="0"/>
              <a:t> 2005 UNESCO-OECD </a:t>
            </a:r>
            <a:r>
              <a:rPr lang="tr-TR" sz="2800" dirty="0" err="1" smtClean="0"/>
              <a:t>Guidelines</a:t>
            </a:r>
            <a:r>
              <a:rPr lang="tr-TR" sz="2800" dirty="0" smtClean="0"/>
              <a:t> </a:t>
            </a:r>
            <a:r>
              <a:rPr lang="tr-TR" sz="2800" dirty="0" err="1" smtClean="0"/>
              <a:t>for</a:t>
            </a:r>
            <a:r>
              <a:rPr lang="tr-TR" sz="2800" dirty="0" smtClean="0"/>
              <a:t> </a:t>
            </a:r>
            <a:r>
              <a:rPr lang="tr-TR" sz="2800" dirty="0" err="1" smtClean="0"/>
              <a:t>Quality</a:t>
            </a:r>
            <a:r>
              <a:rPr lang="tr-TR" sz="2800" dirty="0" smtClean="0"/>
              <a:t> </a:t>
            </a:r>
            <a:r>
              <a:rPr lang="tr-TR" sz="2800" dirty="0" err="1" smtClean="0"/>
              <a:t>Provision</a:t>
            </a:r>
            <a:r>
              <a:rPr lang="tr-TR" sz="2800" dirty="0" smtClean="0"/>
              <a:t> in </a:t>
            </a:r>
            <a:r>
              <a:rPr lang="tr-TR" sz="2800" dirty="0" err="1" smtClean="0"/>
              <a:t>Cross</a:t>
            </a:r>
            <a:r>
              <a:rPr lang="tr-TR" sz="2800" dirty="0" smtClean="0"/>
              <a:t>-</a:t>
            </a:r>
            <a:r>
              <a:rPr lang="tr-TR" sz="2800" dirty="0" err="1" smtClean="0"/>
              <a:t>border</a:t>
            </a:r>
            <a:r>
              <a:rPr lang="tr-TR" sz="2800" dirty="0" smtClean="0"/>
              <a:t> </a:t>
            </a:r>
            <a:r>
              <a:rPr lang="tr-TR" sz="2800" dirty="0" err="1" smtClean="0"/>
              <a:t>Higher</a:t>
            </a:r>
            <a:r>
              <a:rPr lang="tr-TR" sz="2800" dirty="0" smtClean="0"/>
              <a:t> </a:t>
            </a:r>
            <a:r>
              <a:rPr lang="tr-TR" sz="2800" dirty="0" err="1" smtClean="0"/>
              <a:t>Education</a:t>
            </a:r>
            <a:r>
              <a:rPr lang="tr-TR" sz="2800" dirty="0" smtClean="0"/>
              <a:t>, </a:t>
            </a:r>
            <a:r>
              <a:rPr lang="tr-TR" sz="2800" dirty="0" err="1" smtClean="0"/>
              <a:t>the</a:t>
            </a:r>
            <a:r>
              <a:rPr lang="tr-TR" sz="2800" dirty="0" smtClean="0"/>
              <a:t> </a:t>
            </a:r>
            <a:r>
              <a:rPr lang="tr-TR" sz="2800" dirty="0" err="1" smtClean="0"/>
              <a:t>term</a:t>
            </a:r>
            <a:r>
              <a:rPr lang="tr-TR" sz="2800" dirty="0" smtClean="0"/>
              <a:t> </a:t>
            </a:r>
            <a:r>
              <a:rPr lang="tr-TR" sz="2800" dirty="0" err="1" smtClean="0"/>
              <a:t>designates</a:t>
            </a:r>
            <a:r>
              <a:rPr lang="tr-TR" sz="2800" dirty="0" smtClean="0"/>
              <a:t> </a:t>
            </a:r>
            <a:r>
              <a:rPr lang="tr-TR" sz="2800" dirty="0" err="1" smtClean="0"/>
              <a:t>higher</a:t>
            </a:r>
            <a:r>
              <a:rPr lang="tr-TR" sz="2800" dirty="0" smtClean="0"/>
              <a:t> </a:t>
            </a:r>
            <a:r>
              <a:rPr lang="tr-TR" sz="2800" dirty="0" err="1" smtClean="0"/>
              <a:t>education</a:t>
            </a:r>
            <a:r>
              <a:rPr lang="tr-TR" sz="2800" dirty="0" smtClean="0"/>
              <a:t> </a:t>
            </a:r>
            <a:r>
              <a:rPr lang="tr-TR" sz="2800" dirty="0" err="1" smtClean="0"/>
              <a:t>that</a:t>
            </a:r>
            <a:r>
              <a:rPr lang="tr-TR" sz="2800" dirty="0" smtClean="0"/>
              <a:t> </a:t>
            </a:r>
            <a:r>
              <a:rPr lang="tr-TR" sz="2800" dirty="0" err="1" smtClean="0"/>
              <a:t>occurs</a:t>
            </a:r>
            <a:r>
              <a:rPr lang="tr-TR" sz="2800" dirty="0" smtClean="0"/>
              <a:t> </a:t>
            </a:r>
            <a:r>
              <a:rPr lang="tr-TR" sz="2800" dirty="0" err="1" smtClean="0"/>
              <a:t>when</a:t>
            </a:r>
            <a:r>
              <a:rPr lang="tr-TR" sz="2800" dirty="0" smtClean="0"/>
              <a:t> ‘</a:t>
            </a:r>
            <a:r>
              <a:rPr lang="tr-TR" sz="2800" dirty="0" err="1" smtClean="0">
                <a:solidFill>
                  <a:srgbClr val="FF0000"/>
                </a:solidFill>
              </a:rPr>
              <a:t>the</a:t>
            </a:r>
            <a:r>
              <a:rPr lang="tr-TR" sz="2800" dirty="0" smtClean="0">
                <a:solidFill>
                  <a:srgbClr val="FF0000"/>
                </a:solidFill>
              </a:rPr>
              <a:t> </a:t>
            </a:r>
            <a:r>
              <a:rPr lang="tr-TR" sz="2800" dirty="0" err="1" smtClean="0">
                <a:solidFill>
                  <a:srgbClr val="FF0000"/>
                </a:solidFill>
              </a:rPr>
              <a:t>teacher</a:t>
            </a:r>
            <a:r>
              <a:rPr lang="tr-TR" sz="2800" dirty="0" smtClean="0">
                <a:solidFill>
                  <a:srgbClr val="FF0000"/>
                </a:solidFill>
              </a:rPr>
              <a:t>, </a:t>
            </a:r>
            <a:r>
              <a:rPr lang="tr-TR" sz="2800" dirty="0" err="1" smtClean="0">
                <a:solidFill>
                  <a:srgbClr val="FF0000"/>
                </a:solidFill>
              </a:rPr>
              <a:t>student</a:t>
            </a:r>
            <a:r>
              <a:rPr lang="tr-TR" sz="2800" dirty="0" smtClean="0">
                <a:solidFill>
                  <a:srgbClr val="FF0000"/>
                </a:solidFill>
              </a:rPr>
              <a:t>, </a:t>
            </a:r>
            <a:r>
              <a:rPr lang="tr-TR" sz="2800" dirty="0" err="1" smtClean="0">
                <a:solidFill>
                  <a:srgbClr val="FF0000"/>
                </a:solidFill>
              </a:rPr>
              <a:t>programme</a:t>
            </a:r>
            <a:r>
              <a:rPr lang="tr-TR" sz="2800" dirty="0" smtClean="0">
                <a:solidFill>
                  <a:srgbClr val="FF0000"/>
                </a:solidFill>
              </a:rPr>
              <a:t>, </a:t>
            </a:r>
            <a:r>
              <a:rPr lang="tr-TR" sz="2800" dirty="0" err="1" smtClean="0">
                <a:solidFill>
                  <a:srgbClr val="FF0000"/>
                </a:solidFill>
              </a:rPr>
              <a:t>institution</a:t>
            </a:r>
            <a:r>
              <a:rPr lang="tr-TR" sz="2800" dirty="0" smtClean="0">
                <a:solidFill>
                  <a:srgbClr val="FF0000"/>
                </a:solidFill>
              </a:rPr>
              <a:t>/</a:t>
            </a:r>
            <a:r>
              <a:rPr lang="tr-TR" sz="2800" dirty="0" err="1" smtClean="0">
                <a:solidFill>
                  <a:srgbClr val="FF0000"/>
                </a:solidFill>
              </a:rPr>
              <a:t>provider</a:t>
            </a:r>
            <a:r>
              <a:rPr lang="tr-TR" sz="2800" dirty="0" smtClean="0">
                <a:solidFill>
                  <a:srgbClr val="FF0000"/>
                </a:solidFill>
              </a:rPr>
              <a:t> </a:t>
            </a:r>
            <a:r>
              <a:rPr lang="tr-TR" sz="2800" dirty="0" err="1" smtClean="0">
                <a:solidFill>
                  <a:srgbClr val="FF0000"/>
                </a:solidFill>
              </a:rPr>
              <a:t>or</a:t>
            </a:r>
            <a:r>
              <a:rPr lang="tr-TR" sz="2800" dirty="0" smtClean="0">
                <a:solidFill>
                  <a:srgbClr val="FF0000"/>
                </a:solidFill>
              </a:rPr>
              <a:t> </a:t>
            </a:r>
            <a:r>
              <a:rPr lang="tr-TR" sz="2800" dirty="0" err="1" smtClean="0">
                <a:solidFill>
                  <a:srgbClr val="FF0000"/>
                </a:solidFill>
              </a:rPr>
              <a:t>course</a:t>
            </a:r>
            <a:r>
              <a:rPr lang="tr-TR" sz="2800" dirty="0" smtClean="0">
                <a:solidFill>
                  <a:srgbClr val="FF0000"/>
                </a:solidFill>
              </a:rPr>
              <a:t> </a:t>
            </a:r>
            <a:r>
              <a:rPr lang="tr-TR" sz="2800" dirty="0" err="1" smtClean="0">
                <a:solidFill>
                  <a:srgbClr val="FF0000"/>
                </a:solidFill>
              </a:rPr>
              <a:t>materials</a:t>
            </a:r>
            <a:r>
              <a:rPr lang="tr-TR" sz="2800" dirty="0" smtClean="0">
                <a:solidFill>
                  <a:srgbClr val="FF0000"/>
                </a:solidFill>
              </a:rPr>
              <a:t> </a:t>
            </a:r>
            <a:r>
              <a:rPr lang="tr-TR" sz="2800" dirty="0" err="1" smtClean="0">
                <a:solidFill>
                  <a:srgbClr val="FF0000"/>
                </a:solidFill>
              </a:rPr>
              <a:t>cross</a:t>
            </a:r>
            <a:r>
              <a:rPr lang="tr-TR" sz="2800" dirty="0" smtClean="0">
                <a:solidFill>
                  <a:srgbClr val="FF0000"/>
                </a:solidFill>
              </a:rPr>
              <a:t> </a:t>
            </a:r>
            <a:r>
              <a:rPr lang="tr-TR" sz="2800" dirty="0" err="1" smtClean="0">
                <a:solidFill>
                  <a:srgbClr val="FF0000"/>
                </a:solidFill>
              </a:rPr>
              <a:t>national</a:t>
            </a:r>
            <a:r>
              <a:rPr lang="tr-TR" sz="2800" dirty="0" smtClean="0">
                <a:solidFill>
                  <a:srgbClr val="FF0000"/>
                </a:solidFill>
              </a:rPr>
              <a:t> </a:t>
            </a:r>
            <a:r>
              <a:rPr lang="tr-TR" sz="2800" dirty="0" err="1" smtClean="0">
                <a:solidFill>
                  <a:srgbClr val="FF0000"/>
                </a:solidFill>
              </a:rPr>
              <a:t>jurisdictional</a:t>
            </a:r>
            <a:r>
              <a:rPr lang="tr-TR" sz="2800" dirty="0" smtClean="0">
                <a:solidFill>
                  <a:srgbClr val="FF0000"/>
                </a:solidFill>
              </a:rPr>
              <a:t> </a:t>
            </a:r>
            <a:r>
              <a:rPr lang="tr-TR" sz="2800" dirty="0" err="1" smtClean="0">
                <a:solidFill>
                  <a:srgbClr val="FF0000"/>
                </a:solidFill>
              </a:rPr>
              <a:t>borders</a:t>
            </a:r>
            <a:r>
              <a:rPr lang="tr-TR" sz="2800" dirty="0" smtClean="0"/>
              <a:t>’.</a:t>
            </a:r>
          </a:p>
          <a:p>
            <a:r>
              <a:rPr lang="tr-TR" sz="2800" dirty="0" err="1" smtClean="0"/>
              <a:t>Cross</a:t>
            </a:r>
            <a:r>
              <a:rPr lang="tr-TR" sz="2800" dirty="0" smtClean="0"/>
              <a:t>-</a:t>
            </a:r>
            <a:r>
              <a:rPr lang="tr-TR" sz="2800" dirty="0" err="1" smtClean="0"/>
              <a:t>border</a:t>
            </a:r>
            <a:r>
              <a:rPr lang="tr-TR" sz="2800" dirty="0" smtClean="0"/>
              <a:t> </a:t>
            </a:r>
            <a:r>
              <a:rPr lang="tr-TR" sz="2800" dirty="0" err="1" smtClean="0"/>
              <a:t>higher</a:t>
            </a:r>
            <a:r>
              <a:rPr lang="tr-TR" sz="2800" dirty="0" smtClean="0"/>
              <a:t> </a:t>
            </a:r>
            <a:r>
              <a:rPr lang="tr-TR" sz="2800" dirty="0" err="1" smtClean="0"/>
              <a:t>education</a:t>
            </a:r>
            <a:r>
              <a:rPr lang="tr-TR" sz="2800" dirty="0" smtClean="0"/>
              <a:t> can </a:t>
            </a:r>
            <a:r>
              <a:rPr lang="tr-TR" sz="2800" dirty="0" err="1" smtClean="0"/>
              <a:t>take</a:t>
            </a:r>
            <a:r>
              <a:rPr lang="tr-TR" sz="2800" dirty="0" smtClean="0"/>
              <a:t> </a:t>
            </a:r>
            <a:r>
              <a:rPr lang="tr-TR" sz="2800" dirty="0" err="1" smtClean="0"/>
              <a:t>different</a:t>
            </a:r>
            <a:r>
              <a:rPr lang="tr-TR" sz="2800" dirty="0" smtClean="0"/>
              <a:t> </a:t>
            </a:r>
            <a:r>
              <a:rPr lang="tr-TR" sz="2800" dirty="0" err="1" smtClean="0"/>
              <a:t>forms</a:t>
            </a:r>
            <a:r>
              <a:rPr lang="tr-TR" sz="2800" dirty="0" smtClean="0"/>
              <a:t>, </a:t>
            </a:r>
            <a:r>
              <a:rPr lang="tr-TR" sz="2800" dirty="0" err="1" smtClean="0"/>
              <a:t>ranging</a:t>
            </a:r>
            <a:r>
              <a:rPr lang="tr-TR" sz="2800" dirty="0" smtClean="0"/>
              <a:t> </a:t>
            </a:r>
            <a:r>
              <a:rPr lang="tr-TR" sz="2800" dirty="0" err="1" smtClean="0"/>
              <a:t>from</a:t>
            </a:r>
            <a:r>
              <a:rPr lang="tr-TR" sz="2800" dirty="0" smtClean="0"/>
              <a:t> </a:t>
            </a:r>
            <a:r>
              <a:rPr lang="tr-TR" sz="2800" dirty="0" err="1" smtClean="0"/>
              <a:t>branch</a:t>
            </a:r>
            <a:r>
              <a:rPr lang="tr-TR" sz="2800" dirty="0" smtClean="0"/>
              <a:t> </a:t>
            </a:r>
            <a:r>
              <a:rPr lang="tr-TR" sz="2800" dirty="0" err="1" smtClean="0"/>
              <a:t>campuses</a:t>
            </a:r>
            <a:r>
              <a:rPr lang="tr-TR" sz="2800" dirty="0" smtClean="0"/>
              <a:t> </a:t>
            </a:r>
            <a:r>
              <a:rPr lang="tr-TR" sz="2800" dirty="0" err="1" smtClean="0"/>
              <a:t>and</a:t>
            </a:r>
            <a:r>
              <a:rPr lang="tr-TR" sz="2800" dirty="0" smtClean="0"/>
              <a:t> </a:t>
            </a:r>
            <a:r>
              <a:rPr lang="tr-TR" sz="2800" dirty="0" err="1" smtClean="0"/>
              <a:t>franchises</a:t>
            </a:r>
            <a:r>
              <a:rPr lang="tr-TR" sz="2800" dirty="0" smtClean="0"/>
              <a:t> of </a:t>
            </a:r>
            <a:r>
              <a:rPr lang="tr-TR" sz="2800" dirty="0" err="1" smtClean="0"/>
              <a:t>universities</a:t>
            </a:r>
            <a:r>
              <a:rPr lang="tr-TR" sz="2800" dirty="0" smtClean="0"/>
              <a:t> </a:t>
            </a:r>
            <a:r>
              <a:rPr lang="tr-TR" sz="2800" dirty="0" err="1" smtClean="0"/>
              <a:t>offering</a:t>
            </a:r>
            <a:r>
              <a:rPr lang="tr-TR" sz="2800" dirty="0" smtClean="0"/>
              <a:t> </a:t>
            </a:r>
            <a:r>
              <a:rPr lang="tr-TR" sz="2800" dirty="0" err="1" smtClean="0"/>
              <a:t>courses</a:t>
            </a:r>
            <a:r>
              <a:rPr lang="tr-TR" sz="2800" dirty="0" smtClean="0"/>
              <a:t> </a:t>
            </a:r>
            <a:r>
              <a:rPr lang="tr-TR" sz="2800" dirty="0" err="1" smtClean="0"/>
              <a:t>abroad</a:t>
            </a:r>
            <a:r>
              <a:rPr lang="tr-TR" sz="2800" dirty="0" smtClean="0"/>
              <a:t> </a:t>
            </a:r>
            <a:r>
              <a:rPr lang="tr-TR" sz="2800" dirty="0" err="1" smtClean="0"/>
              <a:t>to</a:t>
            </a:r>
            <a:r>
              <a:rPr lang="tr-TR" sz="2800" dirty="0" smtClean="0"/>
              <a:t> </a:t>
            </a:r>
            <a:r>
              <a:rPr lang="tr-TR" sz="2800" dirty="0" err="1" smtClean="0"/>
              <a:t>eLearning</a:t>
            </a:r>
            <a:r>
              <a:rPr lang="tr-TR" sz="2800" dirty="0" smtClean="0"/>
              <a:t> </a:t>
            </a:r>
            <a:r>
              <a:rPr lang="tr-TR" sz="2800" dirty="0" err="1" smtClean="0"/>
              <a:t>across</a:t>
            </a:r>
            <a:r>
              <a:rPr lang="tr-TR" sz="2800" dirty="0" smtClean="0"/>
              <a:t> </a:t>
            </a:r>
            <a:r>
              <a:rPr lang="tr-TR" sz="2800" dirty="0" err="1" smtClean="0"/>
              <a:t>borders</a:t>
            </a:r>
            <a:r>
              <a:rPr lang="tr-TR" sz="2800" dirty="0" smtClean="0"/>
              <a:t>.</a:t>
            </a:r>
          </a:p>
          <a:p>
            <a:endParaRPr lang="tr-TR" dirty="0"/>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sz="3600" b="1" dirty="0" err="1" smtClean="0"/>
              <a:t>Quality</a:t>
            </a:r>
            <a:r>
              <a:rPr lang="tr-TR" sz="3600" b="1" dirty="0" smtClean="0"/>
              <a:t> </a:t>
            </a:r>
            <a:r>
              <a:rPr lang="tr-TR" sz="3600" b="1" dirty="0" err="1" smtClean="0"/>
              <a:t>Assurance</a:t>
            </a:r>
            <a:endParaRPr lang="tr-TR" dirty="0"/>
          </a:p>
        </p:txBody>
      </p:sp>
      <p:sp>
        <p:nvSpPr>
          <p:cNvPr id="3" name="2 İçerik Yer Tutucusu"/>
          <p:cNvSpPr>
            <a:spLocks noGrp="1"/>
          </p:cNvSpPr>
          <p:nvPr>
            <p:ph idx="1"/>
          </p:nvPr>
        </p:nvSpPr>
        <p:spPr>
          <a:xfrm>
            <a:off x="457200" y="1600200"/>
            <a:ext cx="8043890" cy="4525963"/>
          </a:xfrm>
        </p:spPr>
        <p:txBody>
          <a:bodyPr/>
          <a:lstStyle/>
          <a:p>
            <a:r>
              <a:rPr lang="tr-TR" dirty="0" err="1" smtClean="0"/>
              <a:t>Quality</a:t>
            </a:r>
            <a:r>
              <a:rPr lang="tr-TR" dirty="0" smtClean="0"/>
              <a:t> </a:t>
            </a:r>
            <a:r>
              <a:rPr lang="tr-TR" dirty="0" err="1" smtClean="0"/>
              <a:t>assurance</a:t>
            </a:r>
            <a:r>
              <a:rPr lang="tr-TR" dirty="0" smtClean="0"/>
              <a:t> – </a:t>
            </a:r>
            <a:r>
              <a:rPr lang="tr-TR" dirty="0" err="1" smtClean="0"/>
              <a:t>and</a:t>
            </a:r>
            <a:r>
              <a:rPr lang="tr-TR" dirty="0" smtClean="0"/>
              <a:t> </a:t>
            </a:r>
            <a:r>
              <a:rPr lang="tr-TR" dirty="0" err="1" smtClean="0"/>
              <a:t>especially</a:t>
            </a:r>
            <a:r>
              <a:rPr lang="tr-TR" dirty="0" smtClean="0"/>
              <a:t> </a:t>
            </a:r>
            <a:r>
              <a:rPr lang="tr-TR" dirty="0" err="1" smtClean="0"/>
              <a:t>the</a:t>
            </a:r>
            <a:r>
              <a:rPr lang="tr-TR" dirty="0" smtClean="0"/>
              <a:t> </a:t>
            </a:r>
            <a:r>
              <a:rPr lang="tr-TR" dirty="0" err="1" smtClean="0"/>
              <a:t>internationalisation</a:t>
            </a:r>
            <a:r>
              <a:rPr lang="tr-TR" dirty="0" smtClean="0"/>
              <a:t> of </a:t>
            </a:r>
            <a:r>
              <a:rPr lang="tr-TR" dirty="0" err="1" smtClean="0"/>
              <a:t>quality</a:t>
            </a:r>
            <a:r>
              <a:rPr lang="tr-TR" dirty="0" smtClean="0"/>
              <a:t> </a:t>
            </a:r>
            <a:r>
              <a:rPr lang="tr-TR" dirty="0" err="1" smtClean="0"/>
              <a:t>assurance</a:t>
            </a:r>
            <a:r>
              <a:rPr lang="tr-TR" dirty="0" smtClean="0"/>
              <a:t> – is </a:t>
            </a:r>
            <a:r>
              <a:rPr lang="tr-TR" dirty="0" err="1" smtClean="0"/>
              <a:t>one</a:t>
            </a:r>
            <a:r>
              <a:rPr lang="tr-TR" dirty="0" smtClean="0"/>
              <a:t> of </a:t>
            </a:r>
            <a:r>
              <a:rPr lang="tr-TR" dirty="0" err="1" smtClean="0"/>
              <a:t>the</a:t>
            </a:r>
            <a:r>
              <a:rPr lang="tr-TR" dirty="0" smtClean="0"/>
              <a:t> </a:t>
            </a:r>
            <a:r>
              <a:rPr lang="tr-TR" dirty="0" err="1" smtClean="0"/>
              <a:t>most</a:t>
            </a:r>
            <a:r>
              <a:rPr lang="tr-TR" dirty="0" smtClean="0"/>
              <a:t> </a:t>
            </a:r>
            <a:r>
              <a:rPr lang="tr-TR" dirty="0" err="1" smtClean="0"/>
              <a:t>striking</a:t>
            </a:r>
            <a:r>
              <a:rPr lang="tr-TR" dirty="0" smtClean="0"/>
              <a:t> </a:t>
            </a:r>
            <a:r>
              <a:rPr lang="tr-TR" dirty="0" err="1" smtClean="0"/>
              <a:t>new</a:t>
            </a:r>
            <a:r>
              <a:rPr lang="tr-TR" dirty="0" smtClean="0"/>
              <a:t> </a:t>
            </a:r>
            <a:r>
              <a:rPr lang="tr-TR" dirty="0" err="1" smtClean="0"/>
              <a:t>developments</a:t>
            </a:r>
            <a:r>
              <a:rPr lang="tr-TR" dirty="0" smtClean="0"/>
              <a:t> since UNESCO </a:t>
            </a:r>
            <a:r>
              <a:rPr lang="tr-TR" dirty="0" err="1" smtClean="0"/>
              <a:t>held</a:t>
            </a:r>
            <a:r>
              <a:rPr lang="tr-TR" dirty="0" smtClean="0"/>
              <a:t> </a:t>
            </a:r>
            <a:r>
              <a:rPr lang="tr-TR" dirty="0" err="1" smtClean="0"/>
              <a:t>its</a:t>
            </a:r>
            <a:r>
              <a:rPr lang="tr-TR" dirty="0" smtClean="0"/>
              <a:t> </a:t>
            </a:r>
            <a:r>
              <a:rPr lang="tr-TR" dirty="0" err="1" smtClean="0"/>
              <a:t>previous</a:t>
            </a:r>
            <a:r>
              <a:rPr lang="tr-TR" dirty="0" smtClean="0"/>
              <a:t> </a:t>
            </a:r>
            <a:r>
              <a:rPr lang="tr-TR" dirty="0" err="1" smtClean="0"/>
              <a:t>World</a:t>
            </a:r>
            <a:r>
              <a:rPr lang="tr-TR" dirty="0" smtClean="0"/>
              <a:t> </a:t>
            </a:r>
            <a:r>
              <a:rPr lang="tr-TR" dirty="0" err="1" smtClean="0"/>
              <a:t>Conference</a:t>
            </a:r>
            <a:r>
              <a:rPr lang="tr-TR" dirty="0" smtClean="0"/>
              <a:t> on </a:t>
            </a:r>
            <a:r>
              <a:rPr lang="tr-TR" dirty="0" err="1" smtClean="0"/>
              <a:t>Higher</a:t>
            </a:r>
            <a:r>
              <a:rPr lang="tr-TR" dirty="0" smtClean="0"/>
              <a:t> </a:t>
            </a:r>
            <a:r>
              <a:rPr lang="tr-TR" dirty="0" err="1" smtClean="0"/>
              <a:t>Education</a:t>
            </a:r>
            <a:r>
              <a:rPr lang="tr-TR" dirty="0" smtClean="0"/>
              <a:t> in 1998. </a:t>
            </a:r>
          </a:p>
          <a:p>
            <a:r>
              <a:rPr lang="tr-TR" dirty="0" err="1" smtClean="0"/>
              <a:t>This</a:t>
            </a:r>
            <a:r>
              <a:rPr lang="tr-TR" dirty="0" smtClean="0"/>
              <a:t> </a:t>
            </a:r>
            <a:r>
              <a:rPr lang="tr-TR" dirty="0" err="1" smtClean="0"/>
              <a:t>new</a:t>
            </a:r>
            <a:r>
              <a:rPr lang="tr-TR" dirty="0" smtClean="0"/>
              <a:t> </a:t>
            </a:r>
            <a:r>
              <a:rPr lang="tr-TR" dirty="0" err="1" smtClean="0"/>
              <a:t>emphasis</a:t>
            </a:r>
            <a:r>
              <a:rPr lang="tr-TR" dirty="0" smtClean="0"/>
              <a:t> on QA </a:t>
            </a:r>
            <a:r>
              <a:rPr lang="tr-TR" dirty="0" err="1" smtClean="0"/>
              <a:t>was</a:t>
            </a:r>
            <a:r>
              <a:rPr lang="tr-TR" dirty="0" smtClean="0"/>
              <a:t> </a:t>
            </a:r>
            <a:r>
              <a:rPr lang="tr-TR" dirty="0" err="1" smtClean="0"/>
              <a:t>reflected</a:t>
            </a:r>
            <a:r>
              <a:rPr lang="tr-TR" dirty="0" smtClean="0"/>
              <a:t> not </a:t>
            </a:r>
            <a:r>
              <a:rPr lang="tr-TR" dirty="0" err="1" smtClean="0"/>
              <a:t>only</a:t>
            </a:r>
            <a:r>
              <a:rPr lang="tr-TR" dirty="0" smtClean="0"/>
              <a:t> in </a:t>
            </a:r>
            <a:r>
              <a:rPr lang="tr-TR" dirty="0" err="1" smtClean="0"/>
              <a:t>the</a:t>
            </a:r>
            <a:r>
              <a:rPr lang="tr-TR" dirty="0" smtClean="0"/>
              <a:t> </a:t>
            </a:r>
            <a:r>
              <a:rPr lang="tr-TR" dirty="0" err="1" smtClean="0"/>
              <a:t>conference</a:t>
            </a:r>
            <a:r>
              <a:rPr lang="tr-TR" dirty="0" smtClean="0"/>
              <a:t> </a:t>
            </a:r>
            <a:r>
              <a:rPr lang="tr-TR" dirty="0" err="1" smtClean="0"/>
              <a:t>Communiqué</a:t>
            </a:r>
            <a:r>
              <a:rPr lang="tr-TR" dirty="0" smtClean="0"/>
              <a:t> but </a:t>
            </a:r>
            <a:r>
              <a:rPr lang="tr-TR" dirty="0" err="1" smtClean="0"/>
              <a:t>also</a:t>
            </a:r>
            <a:r>
              <a:rPr lang="tr-TR" dirty="0" smtClean="0"/>
              <a:t> in </a:t>
            </a:r>
            <a:r>
              <a:rPr lang="tr-TR" dirty="0" err="1" smtClean="0"/>
              <a:t>both</a:t>
            </a:r>
            <a:r>
              <a:rPr lang="tr-TR" dirty="0" smtClean="0"/>
              <a:t> </a:t>
            </a:r>
            <a:r>
              <a:rPr lang="tr-TR" dirty="0" err="1" smtClean="0"/>
              <a:t>political</a:t>
            </a:r>
            <a:r>
              <a:rPr lang="tr-TR" dirty="0" smtClean="0"/>
              <a:t> </a:t>
            </a:r>
            <a:r>
              <a:rPr lang="tr-TR" dirty="0" err="1" smtClean="0"/>
              <a:t>and</a:t>
            </a:r>
            <a:r>
              <a:rPr lang="tr-TR" dirty="0" smtClean="0"/>
              <a:t> </a:t>
            </a:r>
            <a:r>
              <a:rPr lang="tr-TR" dirty="0" err="1" smtClean="0"/>
              <a:t>academic</a:t>
            </a:r>
            <a:r>
              <a:rPr lang="tr-TR" dirty="0" smtClean="0"/>
              <a:t> </a:t>
            </a:r>
            <a:r>
              <a:rPr lang="tr-TR" dirty="0" err="1" smtClean="0"/>
              <a:t>debates</a:t>
            </a:r>
            <a:r>
              <a:rPr lang="tr-TR" dirty="0" smtClean="0"/>
              <a:t> </a:t>
            </a:r>
            <a:r>
              <a:rPr lang="tr-TR" dirty="0" err="1" smtClean="0"/>
              <a:t>during</a:t>
            </a:r>
            <a:r>
              <a:rPr lang="tr-TR" dirty="0" smtClean="0"/>
              <a:t> </a:t>
            </a:r>
            <a:r>
              <a:rPr lang="tr-TR" dirty="0" err="1" smtClean="0"/>
              <a:t>the</a:t>
            </a:r>
            <a:r>
              <a:rPr lang="tr-TR" dirty="0" smtClean="0"/>
              <a:t> </a:t>
            </a:r>
            <a:r>
              <a:rPr lang="tr-TR" dirty="0" err="1" smtClean="0"/>
              <a:t>Conference</a:t>
            </a:r>
            <a:r>
              <a:rPr lang="tr-TR" dirty="0" smtClean="0"/>
              <a:t>.</a:t>
            </a:r>
          </a:p>
          <a:p>
            <a:endParaRPr lang="tr-TR" dirty="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sz="3600" b="1" dirty="0" err="1" smtClean="0">
                <a:solidFill>
                  <a:prstClr val="white"/>
                </a:solidFill>
              </a:rPr>
              <a:t>Quality</a:t>
            </a:r>
            <a:r>
              <a:rPr lang="tr-TR" sz="3600" b="1" dirty="0" smtClean="0">
                <a:solidFill>
                  <a:prstClr val="white"/>
                </a:solidFill>
              </a:rPr>
              <a:t> </a:t>
            </a:r>
            <a:r>
              <a:rPr lang="tr-TR" sz="3600" b="1" dirty="0" err="1" smtClean="0">
                <a:solidFill>
                  <a:prstClr val="white"/>
                </a:solidFill>
              </a:rPr>
              <a:t>Assurance</a:t>
            </a:r>
            <a:r>
              <a:rPr lang="tr-TR" sz="3600" b="1" dirty="0" smtClean="0">
                <a:solidFill>
                  <a:prstClr val="white"/>
                </a:solidFill>
              </a:rPr>
              <a:t>/2</a:t>
            </a:r>
            <a:endParaRPr lang="tr-TR" dirty="0"/>
          </a:p>
        </p:txBody>
      </p:sp>
      <p:sp>
        <p:nvSpPr>
          <p:cNvPr id="3" name="2 İçerik Yer Tutucusu"/>
          <p:cNvSpPr>
            <a:spLocks noGrp="1"/>
          </p:cNvSpPr>
          <p:nvPr>
            <p:ph idx="1"/>
          </p:nvPr>
        </p:nvSpPr>
        <p:spPr>
          <a:xfrm>
            <a:off x="457200" y="1417638"/>
            <a:ext cx="8186766" cy="5011758"/>
          </a:xfrm>
        </p:spPr>
        <p:txBody>
          <a:bodyPr/>
          <a:lstStyle/>
          <a:p>
            <a:pPr>
              <a:buNone/>
            </a:pPr>
            <a:r>
              <a:rPr lang="tr-TR" sz="2000" dirty="0" err="1" smtClean="0"/>
              <a:t>The</a:t>
            </a:r>
            <a:r>
              <a:rPr lang="tr-TR" sz="2000" dirty="0" smtClean="0"/>
              <a:t> </a:t>
            </a:r>
            <a:r>
              <a:rPr lang="tr-TR" sz="2000" dirty="0" err="1" smtClean="0"/>
              <a:t>Indian</a:t>
            </a:r>
            <a:r>
              <a:rPr lang="tr-TR" sz="2000" dirty="0" smtClean="0"/>
              <a:t> </a:t>
            </a:r>
            <a:r>
              <a:rPr lang="tr-TR" sz="2000" dirty="0" err="1" smtClean="0"/>
              <a:t>Minister</a:t>
            </a:r>
            <a:r>
              <a:rPr lang="tr-TR" sz="2000" dirty="0" smtClean="0"/>
              <a:t> of </a:t>
            </a:r>
            <a:r>
              <a:rPr lang="tr-TR" sz="2000" dirty="0" err="1" smtClean="0"/>
              <a:t>Human</a:t>
            </a:r>
            <a:r>
              <a:rPr lang="tr-TR" sz="2000" dirty="0" smtClean="0"/>
              <a:t> </a:t>
            </a:r>
            <a:r>
              <a:rPr lang="tr-TR" sz="2000" dirty="0" err="1" smtClean="0"/>
              <a:t>Resource</a:t>
            </a:r>
            <a:r>
              <a:rPr lang="tr-TR" sz="2000" dirty="0" smtClean="0"/>
              <a:t> </a:t>
            </a:r>
            <a:r>
              <a:rPr lang="tr-TR" sz="2000" dirty="0" err="1" smtClean="0"/>
              <a:t>Development</a:t>
            </a:r>
            <a:r>
              <a:rPr lang="tr-TR" sz="2000" dirty="0" smtClean="0"/>
              <a:t> </a:t>
            </a:r>
            <a:r>
              <a:rPr lang="tr-TR" sz="2000" dirty="0" err="1" smtClean="0"/>
              <a:t>expressed</a:t>
            </a:r>
            <a:r>
              <a:rPr lang="tr-TR" sz="2000" dirty="0" smtClean="0"/>
              <a:t> his </a:t>
            </a:r>
            <a:r>
              <a:rPr lang="tr-TR" sz="2000" dirty="0" err="1" smtClean="0"/>
              <a:t>approach</a:t>
            </a:r>
            <a:r>
              <a:rPr lang="tr-TR" sz="2000" dirty="0" smtClean="0"/>
              <a:t> </a:t>
            </a:r>
            <a:r>
              <a:rPr lang="tr-TR" sz="2000" dirty="0" err="1" smtClean="0"/>
              <a:t>to</a:t>
            </a:r>
            <a:r>
              <a:rPr lang="tr-TR" sz="2000" dirty="0" smtClean="0"/>
              <a:t> </a:t>
            </a:r>
            <a:r>
              <a:rPr lang="tr-TR" sz="2000" dirty="0" err="1" smtClean="0"/>
              <a:t>internationalising</a:t>
            </a:r>
            <a:r>
              <a:rPr lang="tr-TR" sz="2000" dirty="0" smtClean="0"/>
              <a:t> </a:t>
            </a:r>
            <a:r>
              <a:rPr lang="tr-TR" sz="2000" dirty="0" err="1" smtClean="0"/>
              <a:t>quality</a:t>
            </a:r>
            <a:r>
              <a:rPr lang="tr-TR" sz="2000" dirty="0" smtClean="0"/>
              <a:t> </a:t>
            </a:r>
            <a:r>
              <a:rPr lang="tr-TR" sz="2000" dirty="0" err="1" smtClean="0"/>
              <a:t>assurance</a:t>
            </a:r>
            <a:r>
              <a:rPr lang="tr-TR" sz="2000" dirty="0" smtClean="0"/>
              <a:t> </a:t>
            </a:r>
            <a:r>
              <a:rPr lang="tr-TR" sz="2000" dirty="0" err="1" smtClean="0"/>
              <a:t>rather</a:t>
            </a:r>
            <a:r>
              <a:rPr lang="tr-TR" sz="2000" dirty="0" smtClean="0"/>
              <a:t> </a:t>
            </a:r>
            <a:r>
              <a:rPr lang="tr-TR" sz="2000" dirty="0" err="1" smtClean="0"/>
              <a:t>well</a:t>
            </a:r>
            <a:r>
              <a:rPr lang="tr-TR" sz="2000" dirty="0" smtClean="0"/>
              <a:t>:</a:t>
            </a:r>
          </a:p>
          <a:p>
            <a:r>
              <a:rPr lang="tr-TR" sz="2400" i="1" dirty="0" smtClean="0"/>
              <a:t>“</a:t>
            </a:r>
            <a:r>
              <a:rPr lang="tr-TR" sz="2400" i="1" dirty="0" err="1" smtClean="0"/>
              <a:t>The</a:t>
            </a:r>
            <a:r>
              <a:rPr lang="tr-TR" sz="2400" i="1" dirty="0" smtClean="0"/>
              <a:t> </a:t>
            </a:r>
            <a:r>
              <a:rPr lang="tr-TR" sz="2400" i="1" dirty="0" err="1" smtClean="0"/>
              <a:t>globalisation</a:t>
            </a:r>
            <a:r>
              <a:rPr lang="tr-TR" sz="2400" i="1" dirty="0" smtClean="0"/>
              <a:t> of </a:t>
            </a:r>
            <a:r>
              <a:rPr lang="tr-TR" sz="2400" i="1" dirty="0" err="1" smtClean="0"/>
              <a:t>higher</a:t>
            </a:r>
            <a:r>
              <a:rPr lang="tr-TR" sz="2400" i="1" dirty="0" smtClean="0"/>
              <a:t> </a:t>
            </a:r>
            <a:r>
              <a:rPr lang="tr-TR" sz="2400" i="1" dirty="0" err="1" smtClean="0"/>
              <a:t>education</a:t>
            </a:r>
            <a:r>
              <a:rPr lang="tr-TR" sz="2400" i="1" dirty="0" smtClean="0"/>
              <a:t> has </a:t>
            </a:r>
            <a:r>
              <a:rPr lang="tr-TR" sz="2400" i="1" dirty="0" err="1" smtClean="0"/>
              <a:t>added</a:t>
            </a:r>
            <a:r>
              <a:rPr lang="tr-TR" sz="2400" i="1" dirty="0" smtClean="0"/>
              <a:t> </a:t>
            </a:r>
            <a:r>
              <a:rPr lang="tr-TR" sz="2400" i="1" dirty="0" err="1" smtClean="0"/>
              <a:t>newer</a:t>
            </a:r>
            <a:r>
              <a:rPr lang="tr-TR" sz="2400" i="1" dirty="0" smtClean="0"/>
              <a:t> </a:t>
            </a:r>
            <a:r>
              <a:rPr lang="tr-TR" sz="2400" i="1" dirty="0" err="1" smtClean="0"/>
              <a:t>challenges</a:t>
            </a:r>
            <a:r>
              <a:rPr lang="tr-TR" sz="2400" i="1" dirty="0" smtClean="0"/>
              <a:t> in </a:t>
            </a:r>
            <a:r>
              <a:rPr lang="tr-TR" sz="2400" i="1" dirty="0" err="1" smtClean="0"/>
              <a:t>terms</a:t>
            </a:r>
            <a:r>
              <a:rPr lang="tr-TR" sz="2400" i="1" dirty="0" smtClean="0"/>
              <a:t> of </a:t>
            </a:r>
            <a:r>
              <a:rPr lang="tr-TR" sz="2400" i="1" dirty="0" err="1" smtClean="0"/>
              <a:t>quality</a:t>
            </a:r>
            <a:r>
              <a:rPr lang="tr-TR" sz="2400" i="1" dirty="0" smtClean="0"/>
              <a:t> </a:t>
            </a:r>
            <a:r>
              <a:rPr lang="tr-TR" sz="2400" i="1" dirty="0" err="1" smtClean="0"/>
              <a:t>assurance</a:t>
            </a:r>
            <a:r>
              <a:rPr lang="tr-TR" sz="2400" i="1" dirty="0" smtClean="0"/>
              <a:t> </a:t>
            </a:r>
            <a:r>
              <a:rPr lang="tr-TR" sz="2400" i="1" dirty="0" err="1" smtClean="0"/>
              <a:t>system</a:t>
            </a:r>
            <a:r>
              <a:rPr lang="tr-TR" sz="2400" i="1" dirty="0" smtClean="0"/>
              <a:t>, </a:t>
            </a:r>
            <a:r>
              <a:rPr lang="tr-TR" sz="2400" i="1" dirty="0" err="1" smtClean="0"/>
              <a:t>issues</a:t>
            </a:r>
            <a:r>
              <a:rPr lang="tr-TR" sz="2400" i="1" dirty="0" smtClean="0"/>
              <a:t> of </a:t>
            </a:r>
            <a:r>
              <a:rPr lang="tr-TR" sz="2400" i="1" dirty="0" err="1" smtClean="0"/>
              <a:t>mutual</a:t>
            </a:r>
            <a:r>
              <a:rPr lang="tr-TR" sz="2400" i="1" dirty="0" smtClean="0"/>
              <a:t> </a:t>
            </a:r>
            <a:r>
              <a:rPr lang="tr-TR" sz="2400" i="1" dirty="0" err="1" smtClean="0"/>
              <a:t>recognition</a:t>
            </a:r>
            <a:r>
              <a:rPr lang="tr-TR" sz="2400" i="1" dirty="0" smtClean="0"/>
              <a:t> </a:t>
            </a:r>
            <a:r>
              <a:rPr lang="tr-TR" sz="2400" i="1" dirty="0" err="1" smtClean="0"/>
              <a:t>and</a:t>
            </a:r>
            <a:r>
              <a:rPr lang="tr-TR" sz="2400" i="1" dirty="0" smtClean="0"/>
              <a:t> </a:t>
            </a:r>
            <a:r>
              <a:rPr lang="tr-TR" sz="2400" i="1" dirty="0" err="1" smtClean="0"/>
              <a:t>equivalence</a:t>
            </a:r>
            <a:r>
              <a:rPr lang="tr-TR" sz="2400" i="1" dirty="0" smtClean="0"/>
              <a:t> of </a:t>
            </a:r>
            <a:r>
              <a:rPr lang="tr-TR" sz="2400" i="1" dirty="0" err="1" smtClean="0"/>
              <a:t>degrees</a:t>
            </a:r>
            <a:r>
              <a:rPr lang="tr-TR" sz="2400" i="1" dirty="0" smtClean="0"/>
              <a:t> </a:t>
            </a:r>
            <a:r>
              <a:rPr lang="tr-TR" sz="2400" i="1" dirty="0" err="1" smtClean="0"/>
              <a:t>and</a:t>
            </a:r>
            <a:r>
              <a:rPr lang="tr-TR" sz="2400" i="1" dirty="0" smtClean="0"/>
              <a:t> </a:t>
            </a:r>
            <a:r>
              <a:rPr lang="tr-TR" sz="2400" i="1" dirty="0" err="1" smtClean="0"/>
              <a:t>transparency</a:t>
            </a:r>
            <a:r>
              <a:rPr lang="tr-TR" sz="2400" i="1" dirty="0" smtClean="0"/>
              <a:t> in </a:t>
            </a:r>
            <a:r>
              <a:rPr lang="tr-TR" sz="2400" i="1" dirty="0" err="1" smtClean="0"/>
              <a:t>the</a:t>
            </a:r>
            <a:r>
              <a:rPr lang="tr-TR" sz="2400" i="1" dirty="0" smtClean="0"/>
              <a:t> </a:t>
            </a:r>
            <a:r>
              <a:rPr lang="tr-TR" sz="2400" i="1" dirty="0" err="1" smtClean="0"/>
              <a:t>regulatory</a:t>
            </a:r>
            <a:r>
              <a:rPr lang="tr-TR" sz="2400" i="1" dirty="0" smtClean="0"/>
              <a:t> </a:t>
            </a:r>
            <a:r>
              <a:rPr lang="tr-TR" sz="2400" i="1" dirty="0" err="1" smtClean="0"/>
              <a:t>structures</a:t>
            </a:r>
            <a:r>
              <a:rPr lang="tr-TR" sz="2400" i="1" dirty="0" smtClean="0"/>
              <a:t> of </a:t>
            </a:r>
            <a:r>
              <a:rPr lang="tr-TR" sz="2400" i="1" dirty="0" err="1" smtClean="0"/>
              <a:t>national</a:t>
            </a:r>
            <a:r>
              <a:rPr lang="tr-TR" sz="2400" i="1" dirty="0" smtClean="0"/>
              <a:t> </a:t>
            </a:r>
            <a:r>
              <a:rPr lang="tr-TR" sz="2400" i="1" dirty="0" err="1" smtClean="0"/>
              <a:t>systems</a:t>
            </a:r>
            <a:r>
              <a:rPr lang="tr-TR" sz="2400" i="1" dirty="0" smtClean="0"/>
              <a:t> of </a:t>
            </a:r>
            <a:r>
              <a:rPr lang="tr-TR" sz="2400" i="1" dirty="0" err="1" smtClean="0"/>
              <a:t>higher</a:t>
            </a:r>
            <a:r>
              <a:rPr lang="tr-TR" sz="2400" i="1" dirty="0" smtClean="0"/>
              <a:t> </a:t>
            </a:r>
            <a:r>
              <a:rPr lang="tr-TR" sz="2400" i="1" dirty="0" err="1" smtClean="0"/>
              <a:t>education</a:t>
            </a:r>
            <a:r>
              <a:rPr lang="tr-TR" sz="2400" i="1" dirty="0" smtClean="0"/>
              <a:t>. (…) </a:t>
            </a:r>
          </a:p>
          <a:p>
            <a:r>
              <a:rPr lang="tr-TR" sz="2400" i="1" dirty="0" err="1" smtClean="0"/>
              <a:t>Quality</a:t>
            </a:r>
            <a:r>
              <a:rPr lang="tr-TR" sz="2400" i="1" dirty="0" smtClean="0"/>
              <a:t> </a:t>
            </a:r>
            <a:r>
              <a:rPr lang="tr-TR" sz="2400" i="1" dirty="0" err="1" smtClean="0"/>
              <a:t>Assurance</a:t>
            </a:r>
            <a:r>
              <a:rPr lang="tr-TR" sz="2400" i="1" dirty="0" smtClean="0"/>
              <a:t> </a:t>
            </a:r>
            <a:r>
              <a:rPr lang="tr-TR" sz="2400" i="1" dirty="0" err="1" smtClean="0"/>
              <a:t>Systems</a:t>
            </a:r>
            <a:r>
              <a:rPr lang="tr-TR" sz="2400" i="1" dirty="0" smtClean="0"/>
              <a:t> </a:t>
            </a:r>
            <a:r>
              <a:rPr lang="tr-TR" sz="2400" i="1" dirty="0" err="1" smtClean="0"/>
              <a:t>should</a:t>
            </a:r>
            <a:r>
              <a:rPr lang="tr-TR" sz="2400" i="1" dirty="0" smtClean="0"/>
              <a:t> </a:t>
            </a:r>
            <a:r>
              <a:rPr lang="tr-TR" sz="2400" i="1" dirty="0" err="1" smtClean="0"/>
              <a:t>encourage</a:t>
            </a:r>
            <a:r>
              <a:rPr lang="tr-TR" sz="2400" i="1" dirty="0" smtClean="0"/>
              <a:t> </a:t>
            </a:r>
            <a:r>
              <a:rPr lang="tr-TR" sz="2400" i="1" dirty="0" err="1" smtClean="0"/>
              <a:t>effective</a:t>
            </a:r>
            <a:r>
              <a:rPr lang="tr-TR" sz="2400" i="1" dirty="0" smtClean="0"/>
              <a:t> </a:t>
            </a:r>
            <a:r>
              <a:rPr lang="tr-TR" sz="2400" i="1" dirty="0" err="1" smtClean="0"/>
              <a:t>learning</a:t>
            </a:r>
            <a:r>
              <a:rPr lang="tr-TR" sz="2400" i="1" dirty="0" smtClean="0"/>
              <a:t> </a:t>
            </a:r>
            <a:r>
              <a:rPr lang="tr-TR" sz="2400" i="1" dirty="0" err="1" smtClean="0"/>
              <a:t>processes</a:t>
            </a:r>
            <a:r>
              <a:rPr lang="tr-TR" sz="2400" i="1" dirty="0" smtClean="0"/>
              <a:t> </a:t>
            </a:r>
            <a:r>
              <a:rPr lang="tr-TR" sz="2400" i="1" dirty="0" err="1" smtClean="0"/>
              <a:t>which</a:t>
            </a:r>
            <a:r>
              <a:rPr lang="tr-TR" sz="2400" i="1" dirty="0" smtClean="0"/>
              <a:t> </a:t>
            </a:r>
            <a:r>
              <a:rPr lang="tr-TR" sz="2400" i="1" dirty="0" err="1" smtClean="0"/>
              <a:t>are</a:t>
            </a:r>
            <a:r>
              <a:rPr lang="tr-TR" sz="2400" i="1" dirty="0" smtClean="0"/>
              <a:t> </a:t>
            </a:r>
            <a:r>
              <a:rPr lang="tr-TR" sz="2400" i="1" dirty="0" err="1" smtClean="0"/>
              <a:t>adapted</a:t>
            </a:r>
            <a:r>
              <a:rPr lang="tr-TR" sz="2400" i="1" dirty="0" smtClean="0"/>
              <a:t> </a:t>
            </a:r>
            <a:r>
              <a:rPr lang="tr-TR" sz="2400" i="1" dirty="0" err="1" smtClean="0"/>
              <a:t>to</a:t>
            </a:r>
            <a:r>
              <a:rPr lang="tr-TR" sz="2400" i="1" dirty="0" smtClean="0"/>
              <a:t> </a:t>
            </a:r>
            <a:r>
              <a:rPr lang="tr-TR" sz="2400" i="1" dirty="0" err="1" smtClean="0"/>
              <a:t>the</a:t>
            </a:r>
            <a:r>
              <a:rPr lang="tr-TR" sz="2400" i="1" dirty="0" smtClean="0"/>
              <a:t> </a:t>
            </a:r>
            <a:r>
              <a:rPr lang="tr-TR" sz="2400" i="1" dirty="0" err="1" smtClean="0"/>
              <a:t>needs</a:t>
            </a:r>
            <a:r>
              <a:rPr lang="tr-TR" sz="2400" i="1" dirty="0" smtClean="0"/>
              <a:t> of </a:t>
            </a:r>
            <a:r>
              <a:rPr lang="tr-TR" sz="2400" i="1" dirty="0" err="1" smtClean="0"/>
              <a:t>various</a:t>
            </a:r>
            <a:r>
              <a:rPr lang="tr-TR" sz="2400" i="1" dirty="0" smtClean="0"/>
              <a:t> </a:t>
            </a:r>
            <a:r>
              <a:rPr lang="tr-TR" sz="2400" i="1" dirty="0" err="1" smtClean="0"/>
              <a:t>categories</a:t>
            </a:r>
            <a:r>
              <a:rPr lang="tr-TR" sz="2400" i="1" dirty="0" smtClean="0"/>
              <a:t> of </a:t>
            </a:r>
            <a:r>
              <a:rPr lang="tr-TR" sz="2400" i="1" dirty="0" err="1" smtClean="0"/>
              <a:t>learners</a:t>
            </a:r>
            <a:r>
              <a:rPr lang="tr-TR" sz="2400" i="1" dirty="0" smtClean="0"/>
              <a:t>. </a:t>
            </a:r>
          </a:p>
          <a:p>
            <a:r>
              <a:rPr lang="tr-TR" sz="2400" i="1" dirty="0" err="1" smtClean="0"/>
              <a:t>The</a:t>
            </a:r>
            <a:r>
              <a:rPr lang="tr-TR" sz="2400" i="1" dirty="0" smtClean="0"/>
              <a:t> </a:t>
            </a:r>
            <a:r>
              <a:rPr lang="tr-TR" sz="2400" i="1" dirty="0" err="1" smtClean="0"/>
              <a:t>systems</a:t>
            </a:r>
            <a:r>
              <a:rPr lang="tr-TR" sz="2400" i="1" dirty="0" smtClean="0"/>
              <a:t> </a:t>
            </a:r>
            <a:r>
              <a:rPr lang="tr-TR" sz="2400" i="1" dirty="0" err="1" smtClean="0"/>
              <a:t>should</a:t>
            </a:r>
            <a:r>
              <a:rPr lang="tr-TR" sz="2400" i="1" dirty="0" smtClean="0"/>
              <a:t> </a:t>
            </a:r>
            <a:r>
              <a:rPr lang="tr-TR" sz="2400" i="1" dirty="0" err="1" smtClean="0"/>
              <a:t>encompass</a:t>
            </a:r>
            <a:r>
              <a:rPr lang="tr-TR" sz="2400" i="1" dirty="0" smtClean="0"/>
              <a:t> not </a:t>
            </a:r>
            <a:r>
              <a:rPr lang="tr-TR" sz="2400" i="1" dirty="0" err="1" smtClean="0"/>
              <a:t>merely</a:t>
            </a:r>
            <a:r>
              <a:rPr lang="tr-TR" sz="2400" i="1" dirty="0" smtClean="0"/>
              <a:t> </a:t>
            </a:r>
            <a:r>
              <a:rPr lang="tr-TR" sz="2400" i="1" dirty="0" err="1" smtClean="0"/>
              <a:t>conventional</a:t>
            </a:r>
            <a:r>
              <a:rPr lang="tr-TR" sz="2400" i="1" dirty="0" smtClean="0"/>
              <a:t> </a:t>
            </a:r>
            <a:r>
              <a:rPr lang="tr-TR" sz="2400" i="1" dirty="0" err="1" smtClean="0"/>
              <a:t>programmes</a:t>
            </a:r>
            <a:r>
              <a:rPr lang="tr-TR" sz="2400" i="1" dirty="0" smtClean="0"/>
              <a:t> in </a:t>
            </a:r>
            <a:r>
              <a:rPr lang="tr-TR" sz="2400" i="1" dirty="0" err="1" smtClean="0"/>
              <a:t>higher</a:t>
            </a:r>
            <a:r>
              <a:rPr lang="tr-TR" sz="2400" i="1" dirty="0" smtClean="0"/>
              <a:t> </a:t>
            </a:r>
            <a:r>
              <a:rPr lang="tr-TR" sz="2400" i="1" dirty="0" err="1" smtClean="0"/>
              <a:t>education</a:t>
            </a:r>
            <a:r>
              <a:rPr lang="tr-TR" sz="2400" i="1" dirty="0" smtClean="0"/>
              <a:t> but </a:t>
            </a:r>
            <a:r>
              <a:rPr lang="tr-TR" sz="2400" i="1" dirty="0" err="1" smtClean="0"/>
              <a:t>also</a:t>
            </a:r>
            <a:r>
              <a:rPr lang="tr-TR" sz="2400" i="1" dirty="0" smtClean="0"/>
              <a:t> </a:t>
            </a:r>
            <a:r>
              <a:rPr lang="tr-TR" sz="2400" i="1" dirty="0" err="1" smtClean="0"/>
              <a:t>the</a:t>
            </a:r>
            <a:r>
              <a:rPr lang="tr-TR" sz="2400" i="1" dirty="0" smtClean="0"/>
              <a:t> </a:t>
            </a:r>
            <a:r>
              <a:rPr lang="tr-TR" sz="2400" i="1" dirty="0" err="1" smtClean="0"/>
              <a:t>borderless</a:t>
            </a:r>
            <a:r>
              <a:rPr lang="tr-TR" sz="2400" i="1" dirty="0" smtClean="0"/>
              <a:t>, </a:t>
            </a:r>
            <a:r>
              <a:rPr lang="tr-TR" sz="2400" i="1" dirty="0" err="1" smtClean="0"/>
              <a:t>private</a:t>
            </a:r>
            <a:r>
              <a:rPr lang="tr-TR" sz="2400" i="1" dirty="0" smtClean="0"/>
              <a:t> </a:t>
            </a:r>
            <a:r>
              <a:rPr lang="tr-TR" sz="2400" i="1" dirty="0" err="1" smtClean="0"/>
              <a:t>and</a:t>
            </a:r>
            <a:r>
              <a:rPr lang="tr-TR" sz="2400" i="1" dirty="0" smtClean="0"/>
              <a:t> </a:t>
            </a:r>
            <a:r>
              <a:rPr lang="tr-TR" sz="2400" i="1" dirty="0" err="1" smtClean="0"/>
              <a:t>continuing</a:t>
            </a:r>
            <a:r>
              <a:rPr lang="tr-TR" sz="2400" i="1" dirty="0" smtClean="0"/>
              <a:t> </a:t>
            </a:r>
            <a:r>
              <a:rPr lang="tr-TR" sz="2400" i="1" dirty="0" err="1" smtClean="0"/>
              <a:t>education</a:t>
            </a:r>
            <a:r>
              <a:rPr lang="tr-TR" sz="2400" i="1" dirty="0" smtClean="0"/>
              <a:t>.”</a:t>
            </a:r>
            <a:endParaRPr lang="tr-TR" sz="2400" dirty="0" smtClean="0"/>
          </a:p>
          <a:p>
            <a:endParaRPr lang="tr-TR" sz="2400" dirty="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sz="3600" dirty="0" err="1" smtClean="0"/>
              <a:t>Q</a:t>
            </a:r>
            <a:r>
              <a:rPr lang="tr-TR" sz="3600" dirty="0" err="1" smtClean="0"/>
              <a:t>uality</a:t>
            </a:r>
            <a:r>
              <a:rPr lang="tr-TR" sz="3600" dirty="0" smtClean="0"/>
              <a:t> </a:t>
            </a:r>
            <a:r>
              <a:rPr lang="tr-TR" sz="3600" dirty="0" err="1" smtClean="0"/>
              <a:t>A</a:t>
            </a:r>
            <a:r>
              <a:rPr lang="tr-TR" sz="3600" dirty="0" err="1" smtClean="0"/>
              <a:t>ssurance</a:t>
            </a:r>
            <a:r>
              <a:rPr lang="tr-TR" sz="3600" dirty="0" smtClean="0"/>
              <a:t>/3</a:t>
            </a:r>
            <a:endParaRPr lang="tr-TR" sz="3600" dirty="0"/>
          </a:p>
        </p:txBody>
      </p:sp>
      <p:sp>
        <p:nvSpPr>
          <p:cNvPr id="3" name="2 İçerik Yer Tutucusu"/>
          <p:cNvSpPr>
            <a:spLocks noGrp="1"/>
          </p:cNvSpPr>
          <p:nvPr>
            <p:ph idx="1"/>
          </p:nvPr>
        </p:nvSpPr>
        <p:spPr>
          <a:xfrm>
            <a:off x="457200" y="1600200"/>
            <a:ext cx="8115328" cy="4757758"/>
          </a:xfrm>
        </p:spPr>
        <p:txBody>
          <a:bodyPr/>
          <a:lstStyle/>
          <a:p>
            <a:r>
              <a:rPr lang="tr-TR" sz="2400" dirty="0" err="1" smtClean="0"/>
              <a:t>The</a:t>
            </a:r>
            <a:r>
              <a:rPr lang="tr-TR" sz="2400" dirty="0" smtClean="0"/>
              <a:t> </a:t>
            </a:r>
            <a:r>
              <a:rPr lang="tr-TR" sz="2400" dirty="0" err="1" smtClean="0"/>
              <a:t>internationalisation</a:t>
            </a:r>
            <a:r>
              <a:rPr lang="tr-TR" sz="2400" dirty="0" smtClean="0"/>
              <a:t> of </a:t>
            </a:r>
            <a:r>
              <a:rPr lang="tr-TR" sz="2400" dirty="0" err="1" smtClean="0"/>
              <a:t>quality</a:t>
            </a:r>
            <a:r>
              <a:rPr lang="tr-TR" sz="2400" dirty="0" smtClean="0"/>
              <a:t> </a:t>
            </a:r>
            <a:r>
              <a:rPr lang="tr-TR" sz="2400" dirty="0" err="1" smtClean="0"/>
              <a:t>assurance</a:t>
            </a:r>
            <a:r>
              <a:rPr lang="tr-TR" sz="2400" dirty="0" smtClean="0"/>
              <a:t> is a </a:t>
            </a:r>
            <a:r>
              <a:rPr lang="tr-TR" sz="2400" dirty="0" err="1" smtClean="0"/>
              <a:t>response</a:t>
            </a:r>
            <a:r>
              <a:rPr lang="tr-TR" sz="2400" dirty="0" smtClean="0"/>
              <a:t> </a:t>
            </a:r>
            <a:r>
              <a:rPr lang="tr-TR" sz="2400" dirty="0" err="1" smtClean="0"/>
              <a:t>to</a:t>
            </a:r>
            <a:r>
              <a:rPr lang="tr-TR" sz="2400" dirty="0" smtClean="0"/>
              <a:t> </a:t>
            </a:r>
            <a:r>
              <a:rPr lang="tr-TR" sz="2400" dirty="0" err="1" smtClean="0"/>
              <a:t>the</a:t>
            </a:r>
            <a:r>
              <a:rPr lang="tr-TR" sz="2400" dirty="0" smtClean="0"/>
              <a:t> </a:t>
            </a:r>
            <a:r>
              <a:rPr lang="tr-TR" sz="2400" dirty="0" err="1" smtClean="0"/>
              <a:t>growing</a:t>
            </a:r>
            <a:r>
              <a:rPr lang="tr-TR" sz="2400" dirty="0" smtClean="0"/>
              <a:t> </a:t>
            </a:r>
            <a:r>
              <a:rPr lang="tr-TR" sz="2400" dirty="0" err="1" smtClean="0"/>
              <a:t>policy</a:t>
            </a:r>
            <a:r>
              <a:rPr lang="tr-TR" sz="2400" dirty="0" smtClean="0"/>
              <a:t> </a:t>
            </a:r>
            <a:r>
              <a:rPr lang="tr-TR" sz="2400" dirty="0" err="1" smtClean="0"/>
              <a:t>challenges</a:t>
            </a:r>
            <a:r>
              <a:rPr lang="tr-TR" sz="2400" dirty="0" smtClean="0"/>
              <a:t> </a:t>
            </a:r>
            <a:r>
              <a:rPr lang="tr-TR" sz="2400" dirty="0" err="1" smtClean="0"/>
              <a:t>facing</a:t>
            </a:r>
            <a:r>
              <a:rPr lang="tr-TR" sz="2400" dirty="0" smtClean="0"/>
              <a:t> </a:t>
            </a:r>
            <a:r>
              <a:rPr lang="tr-TR" sz="2400" dirty="0" err="1" smtClean="0"/>
              <a:t>higher</a:t>
            </a:r>
            <a:r>
              <a:rPr lang="tr-TR" sz="2400" dirty="0" smtClean="0"/>
              <a:t> </a:t>
            </a:r>
            <a:r>
              <a:rPr lang="tr-TR" sz="2400" dirty="0" err="1" smtClean="0"/>
              <a:t>education</a:t>
            </a:r>
            <a:r>
              <a:rPr lang="tr-TR" sz="2400" dirty="0" smtClean="0"/>
              <a:t> </a:t>
            </a:r>
            <a:r>
              <a:rPr lang="tr-TR" sz="2400" dirty="0" err="1" smtClean="0"/>
              <a:t>systems</a:t>
            </a:r>
            <a:r>
              <a:rPr lang="tr-TR" sz="2400" dirty="0" smtClean="0"/>
              <a:t> </a:t>
            </a:r>
            <a:r>
              <a:rPr lang="tr-TR" sz="2400" dirty="0" err="1" smtClean="0"/>
              <a:t>and</a:t>
            </a:r>
            <a:r>
              <a:rPr lang="tr-TR" sz="2400" dirty="0" smtClean="0"/>
              <a:t> </a:t>
            </a:r>
            <a:r>
              <a:rPr lang="tr-TR" sz="2400" dirty="0" err="1" smtClean="0"/>
              <a:t>institutions</a:t>
            </a:r>
            <a:r>
              <a:rPr lang="tr-TR" sz="2400" dirty="0" smtClean="0"/>
              <a:t> as a </a:t>
            </a:r>
            <a:r>
              <a:rPr lang="tr-TR" sz="2400" dirty="0" err="1" smtClean="0"/>
              <a:t>consequence</a:t>
            </a:r>
            <a:r>
              <a:rPr lang="tr-TR" sz="2400" dirty="0" smtClean="0"/>
              <a:t> of </a:t>
            </a:r>
            <a:r>
              <a:rPr lang="tr-TR" sz="2400" dirty="0" err="1" smtClean="0"/>
              <a:t>the</a:t>
            </a:r>
            <a:r>
              <a:rPr lang="tr-TR" sz="2400" dirty="0" smtClean="0"/>
              <a:t> </a:t>
            </a:r>
            <a:r>
              <a:rPr lang="tr-TR" sz="2400" dirty="0" err="1" smtClean="0"/>
              <a:t>trends</a:t>
            </a:r>
            <a:r>
              <a:rPr lang="tr-TR" sz="2400" dirty="0" smtClean="0"/>
              <a:t> </a:t>
            </a:r>
            <a:r>
              <a:rPr lang="tr-TR" sz="2400" dirty="0" err="1" smtClean="0"/>
              <a:t>we</a:t>
            </a:r>
            <a:r>
              <a:rPr lang="tr-TR" sz="2400" dirty="0" smtClean="0"/>
              <a:t> </a:t>
            </a:r>
            <a:r>
              <a:rPr lang="tr-TR" sz="2400" dirty="0" err="1" smtClean="0"/>
              <a:t>have</a:t>
            </a:r>
            <a:r>
              <a:rPr lang="tr-TR" sz="2400" dirty="0" smtClean="0"/>
              <a:t> </a:t>
            </a:r>
            <a:r>
              <a:rPr lang="tr-TR" sz="2400" dirty="0" err="1" smtClean="0"/>
              <a:t>identified</a:t>
            </a:r>
            <a:r>
              <a:rPr lang="tr-TR" sz="2400" dirty="0" smtClean="0"/>
              <a:t>, </a:t>
            </a:r>
            <a:r>
              <a:rPr lang="tr-TR" sz="2400" dirty="0" err="1" smtClean="0"/>
              <a:t>such</a:t>
            </a:r>
            <a:r>
              <a:rPr lang="tr-TR" sz="2400" dirty="0" smtClean="0"/>
              <a:t> as </a:t>
            </a:r>
            <a:r>
              <a:rPr lang="tr-TR" sz="2400" dirty="0" err="1" smtClean="0"/>
              <a:t>private</a:t>
            </a:r>
            <a:r>
              <a:rPr lang="tr-TR" sz="2400" dirty="0" smtClean="0"/>
              <a:t> </a:t>
            </a:r>
            <a:r>
              <a:rPr lang="tr-TR" sz="2400" dirty="0" err="1" smtClean="0"/>
              <a:t>higher</a:t>
            </a:r>
            <a:r>
              <a:rPr lang="tr-TR" sz="2400" dirty="0" smtClean="0"/>
              <a:t> </a:t>
            </a:r>
            <a:r>
              <a:rPr lang="tr-TR" sz="2400" dirty="0" err="1" smtClean="0"/>
              <a:t>education</a:t>
            </a:r>
            <a:r>
              <a:rPr lang="tr-TR" sz="2400" dirty="0" smtClean="0"/>
              <a:t>, </a:t>
            </a:r>
            <a:r>
              <a:rPr lang="tr-TR" sz="2400" dirty="0" err="1" smtClean="0"/>
              <a:t>cross</a:t>
            </a:r>
            <a:r>
              <a:rPr lang="tr-TR" sz="2400" dirty="0" smtClean="0"/>
              <a:t>-</a:t>
            </a:r>
            <a:r>
              <a:rPr lang="tr-TR" sz="2400" dirty="0" err="1" smtClean="0"/>
              <a:t>border</a:t>
            </a:r>
            <a:r>
              <a:rPr lang="tr-TR" sz="2400" dirty="0" smtClean="0"/>
              <a:t> </a:t>
            </a:r>
            <a:r>
              <a:rPr lang="tr-TR" sz="2400" dirty="0" err="1" smtClean="0"/>
              <a:t>higher</a:t>
            </a:r>
            <a:r>
              <a:rPr lang="tr-TR" sz="2400" dirty="0" smtClean="0"/>
              <a:t> </a:t>
            </a:r>
            <a:r>
              <a:rPr lang="tr-TR" sz="2400" dirty="0" err="1" smtClean="0"/>
              <a:t>education</a:t>
            </a:r>
            <a:r>
              <a:rPr lang="tr-TR" sz="2400" dirty="0" smtClean="0"/>
              <a:t>, </a:t>
            </a:r>
            <a:r>
              <a:rPr lang="tr-TR" sz="2400" dirty="0" err="1" smtClean="0"/>
              <a:t>eLearning</a:t>
            </a:r>
            <a:r>
              <a:rPr lang="tr-TR" sz="2400" dirty="0" smtClean="0"/>
              <a:t> </a:t>
            </a:r>
            <a:r>
              <a:rPr lang="tr-TR" sz="2400" dirty="0" err="1" smtClean="0"/>
              <a:t>and</a:t>
            </a:r>
            <a:r>
              <a:rPr lang="tr-TR" sz="2400" dirty="0" smtClean="0"/>
              <a:t> ODL, </a:t>
            </a:r>
            <a:r>
              <a:rPr lang="tr-TR" sz="2400" dirty="0" err="1" smtClean="0"/>
              <a:t>and</a:t>
            </a:r>
            <a:r>
              <a:rPr lang="tr-TR" sz="2400" dirty="0" smtClean="0"/>
              <a:t> </a:t>
            </a:r>
            <a:r>
              <a:rPr lang="tr-TR" sz="2400" dirty="0" err="1" smtClean="0"/>
              <a:t>the</a:t>
            </a:r>
            <a:r>
              <a:rPr lang="tr-TR" sz="2400" dirty="0" smtClean="0"/>
              <a:t> </a:t>
            </a:r>
            <a:r>
              <a:rPr lang="tr-TR" sz="2400" dirty="0" err="1" smtClean="0"/>
              <a:t>growing</a:t>
            </a:r>
            <a:r>
              <a:rPr lang="tr-TR" sz="2400" dirty="0" smtClean="0"/>
              <a:t> role of </a:t>
            </a:r>
            <a:r>
              <a:rPr lang="tr-TR" sz="2400" dirty="0" err="1" smtClean="0"/>
              <a:t>the</a:t>
            </a:r>
            <a:r>
              <a:rPr lang="tr-TR" sz="2400" dirty="0" smtClean="0"/>
              <a:t> Internet.</a:t>
            </a:r>
          </a:p>
          <a:p>
            <a:r>
              <a:rPr lang="tr-TR" sz="2400" dirty="0" smtClean="0"/>
              <a:t>UNESCO has </a:t>
            </a:r>
            <a:r>
              <a:rPr lang="tr-TR" sz="2400" dirty="0" err="1" smtClean="0"/>
              <a:t>prepared</a:t>
            </a:r>
            <a:r>
              <a:rPr lang="tr-TR" sz="2400" dirty="0" smtClean="0"/>
              <a:t> </a:t>
            </a:r>
            <a:r>
              <a:rPr lang="tr-TR" sz="2400" dirty="0" err="1" smtClean="0"/>
              <a:t>the</a:t>
            </a:r>
            <a:r>
              <a:rPr lang="tr-TR" sz="2400" dirty="0" smtClean="0"/>
              <a:t> </a:t>
            </a:r>
            <a:r>
              <a:rPr lang="tr-TR" sz="2400" dirty="0" err="1" smtClean="0"/>
              <a:t>ground</a:t>
            </a:r>
            <a:r>
              <a:rPr lang="tr-TR" sz="2400" dirty="0" smtClean="0"/>
              <a:t> </a:t>
            </a:r>
            <a:r>
              <a:rPr lang="tr-TR" sz="2400" dirty="0" err="1" smtClean="0"/>
              <a:t>for</a:t>
            </a:r>
            <a:r>
              <a:rPr lang="tr-TR" sz="2400" dirty="0" smtClean="0"/>
              <a:t> </a:t>
            </a:r>
            <a:r>
              <a:rPr lang="tr-TR" sz="2400" dirty="0" err="1" smtClean="0"/>
              <a:t>this</a:t>
            </a:r>
            <a:r>
              <a:rPr lang="tr-TR" sz="2400" dirty="0" smtClean="0"/>
              <a:t> </a:t>
            </a:r>
            <a:r>
              <a:rPr lang="tr-TR" sz="2400" dirty="0" err="1" smtClean="0"/>
              <a:t>process</a:t>
            </a:r>
            <a:r>
              <a:rPr lang="tr-TR" sz="2400" dirty="0" smtClean="0"/>
              <a:t> of </a:t>
            </a:r>
            <a:r>
              <a:rPr lang="tr-TR" sz="2400" dirty="0" err="1" smtClean="0"/>
              <a:t>internationalisation</a:t>
            </a:r>
            <a:r>
              <a:rPr lang="tr-TR" sz="2400" dirty="0" smtClean="0"/>
              <a:t> </a:t>
            </a:r>
            <a:r>
              <a:rPr lang="tr-TR" sz="2400" dirty="0" err="1" smtClean="0"/>
              <a:t>through</a:t>
            </a:r>
            <a:r>
              <a:rPr lang="tr-TR" sz="2400" dirty="0" smtClean="0"/>
              <a:t> </a:t>
            </a:r>
            <a:r>
              <a:rPr lang="tr-TR" sz="2400" dirty="0" err="1" smtClean="0"/>
              <a:t>the</a:t>
            </a:r>
            <a:r>
              <a:rPr lang="tr-TR" sz="2400" dirty="0" smtClean="0"/>
              <a:t> </a:t>
            </a:r>
            <a:r>
              <a:rPr lang="tr-TR" sz="2400" dirty="0" err="1" smtClean="0"/>
              <a:t>standard</a:t>
            </a:r>
            <a:r>
              <a:rPr lang="tr-TR" sz="2400" dirty="0" smtClean="0"/>
              <a:t>-</a:t>
            </a:r>
            <a:r>
              <a:rPr lang="tr-TR" sz="2400" dirty="0" err="1" smtClean="0"/>
              <a:t>setting</a:t>
            </a:r>
            <a:r>
              <a:rPr lang="tr-TR" sz="2400" dirty="0" smtClean="0"/>
              <a:t> </a:t>
            </a:r>
            <a:r>
              <a:rPr lang="tr-TR" sz="2400" dirty="0" err="1" smtClean="0"/>
              <a:t>tools</a:t>
            </a:r>
            <a:r>
              <a:rPr lang="tr-TR" sz="2400" dirty="0" smtClean="0"/>
              <a:t> </a:t>
            </a:r>
            <a:r>
              <a:rPr lang="tr-TR" sz="2400" dirty="0" err="1" smtClean="0"/>
              <a:t>that</a:t>
            </a:r>
            <a:r>
              <a:rPr lang="tr-TR" sz="2400" dirty="0" smtClean="0"/>
              <a:t> </a:t>
            </a:r>
            <a:r>
              <a:rPr lang="tr-TR" sz="2400" dirty="0" err="1" smtClean="0"/>
              <a:t>were</a:t>
            </a:r>
            <a:r>
              <a:rPr lang="tr-TR" sz="2400" dirty="0" smtClean="0"/>
              <a:t> </a:t>
            </a:r>
            <a:r>
              <a:rPr lang="tr-TR" sz="2400" dirty="0" err="1" smtClean="0"/>
              <a:t>highlighted</a:t>
            </a:r>
            <a:r>
              <a:rPr lang="tr-TR" sz="2400" dirty="0" smtClean="0"/>
              <a:t> at </a:t>
            </a:r>
            <a:r>
              <a:rPr lang="tr-TR" sz="2400" dirty="0" err="1" smtClean="0"/>
              <a:t>the</a:t>
            </a:r>
            <a:r>
              <a:rPr lang="tr-TR" sz="2400" dirty="0" smtClean="0"/>
              <a:t> WCHE. </a:t>
            </a:r>
          </a:p>
          <a:p>
            <a:r>
              <a:rPr lang="tr-TR" sz="2400" dirty="0" err="1" smtClean="0"/>
              <a:t>These</a:t>
            </a:r>
            <a:r>
              <a:rPr lang="tr-TR" sz="2400" dirty="0" smtClean="0"/>
              <a:t> </a:t>
            </a:r>
            <a:r>
              <a:rPr lang="tr-TR" sz="2400" dirty="0" err="1" smtClean="0"/>
              <a:t>are</a:t>
            </a:r>
            <a:r>
              <a:rPr lang="tr-TR" sz="2400" dirty="0" smtClean="0"/>
              <a:t> </a:t>
            </a:r>
            <a:r>
              <a:rPr lang="tr-TR" sz="2400" dirty="0" err="1" smtClean="0"/>
              <a:t>the</a:t>
            </a:r>
            <a:r>
              <a:rPr lang="tr-TR" sz="2400" dirty="0" smtClean="0"/>
              <a:t> </a:t>
            </a:r>
            <a:r>
              <a:rPr lang="tr-TR" sz="2400" dirty="0" err="1" smtClean="0"/>
              <a:t>Conventions</a:t>
            </a:r>
            <a:r>
              <a:rPr lang="tr-TR" sz="2400" dirty="0" smtClean="0"/>
              <a:t> </a:t>
            </a:r>
            <a:r>
              <a:rPr lang="tr-TR" sz="2400" dirty="0" err="1" smtClean="0"/>
              <a:t>for</a:t>
            </a:r>
            <a:r>
              <a:rPr lang="tr-TR" sz="2400" dirty="0" smtClean="0"/>
              <a:t> </a:t>
            </a:r>
            <a:r>
              <a:rPr lang="tr-TR" sz="2400" dirty="0" err="1" smtClean="0"/>
              <a:t>the</a:t>
            </a:r>
            <a:r>
              <a:rPr lang="tr-TR" sz="2400" dirty="0" smtClean="0"/>
              <a:t> </a:t>
            </a:r>
            <a:r>
              <a:rPr lang="tr-TR" sz="2400" dirty="0" err="1" smtClean="0"/>
              <a:t>Recognition</a:t>
            </a:r>
            <a:r>
              <a:rPr lang="tr-TR" sz="2400" dirty="0" smtClean="0"/>
              <a:t> of </a:t>
            </a:r>
            <a:r>
              <a:rPr lang="tr-TR" sz="2400" dirty="0" err="1" smtClean="0"/>
              <a:t>Degrees</a:t>
            </a:r>
            <a:r>
              <a:rPr lang="tr-TR" sz="2400" dirty="0" smtClean="0"/>
              <a:t>; </a:t>
            </a:r>
            <a:r>
              <a:rPr lang="tr-TR" sz="2400" dirty="0" err="1" smtClean="0"/>
              <a:t>and</a:t>
            </a:r>
            <a:r>
              <a:rPr lang="tr-TR" sz="2400" dirty="0" smtClean="0"/>
              <a:t> </a:t>
            </a:r>
            <a:r>
              <a:rPr lang="tr-TR" sz="2400" dirty="0" err="1" smtClean="0"/>
              <a:t>the</a:t>
            </a:r>
            <a:r>
              <a:rPr lang="tr-TR" sz="2400" dirty="0" smtClean="0"/>
              <a:t> 2005 </a:t>
            </a:r>
            <a:r>
              <a:rPr lang="tr-TR" sz="2400" dirty="0" err="1" smtClean="0"/>
              <a:t>Guidelines</a:t>
            </a:r>
            <a:r>
              <a:rPr lang="tr-TR" sz="2400" dirty="0" smtClean="0"/>
              <a:t> </a:t>
            </a:r>
            <a:r>
              <a:rPr lang="tr-TR" sz="2400" dirty="0" err="1" smtClean="0"/>
              <a:t>for</a:t>
            </a:r>
            <a:r>
              <a:rPr lang="tr-TR" sz="2400" dirty="0" smtClean="0"/>
              <a:t> </a:t>
            </a:r>
            <a:r>
              <a:rPr lang="tr-TR" sz="2400" dirty="0" err="1" smtClean="0"/>
              <a:t>Quality</a:t>
            </a:r>
            <a:r>
              <a:rPr lang="tr-TR" sz="2400" dirty="0" smtClean="0"/>
              <a:t> </a:t>
            </a:r>
            <a:r>
              <a:rPr lang="tr-TR" sz="2400" dirty="0" err="1" smtClean="0"/>
              <a:t>Provision</a:t>
            </a:r>
            <a:r>
              <a:rPr lang="tr-TR" sz="2400" dirty="0" smtClean="0"/>
              <a:t> in </a:t>
            </a:r>
            <a:r>
              <a:rPr lang="tr-TR" sz="2400" dirty="0" err="1" smtClean="0"/>
              <a:t>Cross</a:t>
            </a:r>
            <a:r>
              <a:rPr lang="tr-TR" sz="2400" dirty="0" smtClean="0"/>
              <a:t>-</a:t>
            </a:r>
            <a:r>
              <a:rPr lang="tr-TR" sz="2400" dirty="0" err="1" smtClean="0"/>
              <a:t>Border</a:t>
            </a:r>
            <a:r>
              <a:rPr lang="tr-TR" sz="2400" dirty="0" smtClean="0"/>
              <a:t> </a:t>
            </a:r>
            <a:r>
              <a:rPr lang="tr-TR" sz="2400" dirty="0" err="1" smtClean="0"/>
              <a:t>Higher</a:t>
            </a:r>
            <a:r>
              <a:rPr lang="tr-TR" sz="2400" dirty="0" smtClean="0"/>
              <a:t> </a:t>
            </a:r>
            <a:r>
              <a:rPr lang="tr-TR" sz="2400" dirty="0" err="1" smtClean="0"/>
              <a:t>Education</a:t>
            </a:r>
            <a:r>
              <a:rPr lang="tr-TR" sz="2400" dirty="0" smtClean="0"/>
              <a:t>.</a:t>
            </a:r>
          </a:p>
          <a:p>
            <a:endParaRPr lang="tr-TR" sz="3200"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9" name="4 Slayt Numarası Yer Tutucusu"/>
          <p:cNvSpPr>
            <a:spLocks noGrp="1"/>
          </p:cNvSpPr>
          <p:nvPr>
            <p:ph type="sldNum" sz="quarter" idx="12"/>
          </p:nvPr>
        </p:nvSpPr>
        <p:spPr/>
        <p:txBody>
          <a:bodyPr/>
          <a:lstStyle/>
          <a:p>
            <a:fld id="{875F4BCD-D127-4B8A-8AA0-5561D659EF2A}" type="slidenum">
              <a:rPr lang="en-US" altLang="ko-KR"/>
              <a:pPr/>
              <a:t>2</a:t>
            </a:fld>
            <a:endParaRPr lang="en-US" altLang="ko-KR"/>
          </a:p>
        </p:txBody>
      </p:sp>
      <p:sp>
        <p:nvSpPr>
          <p:cNvPr id="92227" name="Text Box 67"/>
          <p:cNvSpPr txBox="1">
            <a:spLocks noChangeArrowheads="1"/>
          </p:cNvSpPr>
          <p:nvPr/>
        </p:nvSpPr>
        <p:spPr bwMode="auto">
          <a:xfrm>
            <a:off x="435458" y="3650795"/>
            <a:ext cx="8479942" cy="1400383"/>
          </a:xfrm>
          <a:prstGeom prst="rect">
            <a:avLst/>
          </a:prstGeom>
          <a:noFill/>
          <a:ln w="9525">
            <a:noFill/>
            <a:miter lim="800000"/>
            <a:headEnd/>
            <a:tailEnd/>
          </a:ln>
          <a:effectLst>
            <a:outerShdw dist="17961" dir="2700000" algn="ctr" rotWithShape="0">
              <a:schemeClr val="tx1"/>
            </a:outerShdw>
            <a:reflection blurRad="6350" stA="52000" endA="300" endPos="35000" dir="5400000" sy="-100000" algn="bl" rotWithShape="0"/>
          </a:effectLst>
        </p:spPr>
        <p:txBody>
          <a:bodyPr wrap="square">
            <a:spAutoFit/>
          </a:bodyPr>
          <a:lstStyle/>
          <a:p>
            <a:pPr algn="ctr" eaLnBrk="1" latinLnBrk="1" hangingPunct="1">
              <a:spcBef>
                <a:spcPct val="50000"/>
              </a:spcBef>
            </a:pPr>
            <a:r>
              <a:rPr lang="en-US" altLang="ko-KR" sz="3400" dirty="0">
                <a:solidFill>
                  <a:srgbClr val="7DDDFF"/>
                </a:solidFill>
                <a:effectLst>
                  <a:outerShdw blurRad="38100" dist="38100" dir="2700000" algn="tl">
                    <a:srgbClr val="000000"/>
                  </a:outerShdw>
                </a:effectLst>
                <a:latin typeface="Times New Roman" pitchFamily="18" charset="0"/>
              </a:rPr>
              <a:t>1st Eurasian Silk Road Universities Convention </a:t>
            </a:r>
            <a:endParaRPr lang="tr-TR" altLang="ko-KR" sz="3400" dirty="0">
              <a:solidFill>
                <a:srgbClr val="7DDDFF"/>
              </a:solidFill>
              <a:effectLst>
                <a:outerShdw blurRad="38100" dist="38100" dir="2700000" algn="tl">
                  <a:srgbClr val="000000"/>
                </a:outerShdw>
              </a:effectLst>
              <a:latin typeface="Times New Roman" pitchFamily="18" charset="0"/>
            </a:endParaRPr>
          </a:p>
          <a:p>
            <a:pPr algn="ctr" eaLnBrk="1" latinLnBrk="1" hangingPunct="1">
              <a:spcBef>
                <a:spcPct val="50000"/>
              </a:spcBef>
            </a:pPr>
            <a:r>
              <a:rPr lang="tr-TR" altLang="ko-KR" sz="3400" dirty="0">
                <a:solidFill>
                  <a:srgbClr val="7DDDFF"/>
                </a:solidFill>
                <a:effectLst>
                  <a:outerShdw blurRad="38100" dist="38100" dir="2700000" algn="tl">
                    <a:srgbClr val="000000"/>
                  </a:outerShdw>
                </a:effectLst>
                <a:latin typeface="Times New Roman" pitchFamily="18" charset="0"/>
              </a:rPr>
              <a:t>May 28-31</a:t>
            </a:r>
            <a:r>
              <a:rPr lang="en-US" altLang="ko-KR" sz="3400" dirty="0">
                <a:solidFill>
                  <a:srgbClr val="7DDDFF"/>
                </a:solidFill>
                <a:effectLst>
                  <a:outerShdw blurRad="38100" dist="38100" dir="2700000" algn="tl">
                    <a:srgbClr val="000000"/>
                  </a:outerShdw>
                </a:effectLst>
                <a:latin typeface="Times New Roman" pitchFamily="18" charset="0"/>
              </a:rPr>
              <a:t>, 20</a:t>
            </a:r>
            <a:r>
              <a:rPr lang="tr-TR" altLang="ko-KR" sz="3400" dirty="0">
                <a:solidFill>
                  <a:srgbClr val="7DDDFF"/>
                </a:solidFill>
                <a:effectLst>
                  <a:outerShdw blurRad="38100" dist="38100" dir="2700000" algn="tl">
                    <a:srgbClr val="000000"/>
                  </a:outerShdw>
                </a:effectLst>
                <a:latin typeface="Times New Roman" pitchFamily="18" charset="0"/>
              </a:rPr>
              <a:t>10, Erzurum</a:t>
            </a:r>
            <a:endParaRPr lang="en-US" altLang="ko-KR" sz="3400" dirty="0">
              <a:solidFill>
                <a:srgbClr val="7DDDFF"/>
              </a:solidFill>
              <a:effectLst>
                <a:outerShdw blurRad="38100" dist="38100" dir="2700000" algn="tl">
                  <a:srgbClr val="000000"/>
                </a:outerShdw>
              </a:effectLst>
              <a:latin typeface="Times New Roman" pitchFamily="18" charset="0"/>
            </a:endParaRPr>
          </a:p>
        </p:txBody>
      </p:sp>
      <p:sp>
        <p:nvSpPr>
          <p:cNvPr id="92228" name="Text Box 68"/>
          <p:cNvSpPr txBox="1">
            <a:spLocks noChangeArrowheads="1"/>
          </p:cNvSpPr>
          <p:nvPr/>
        </p:nvSpPr>
        <p:spPr bwMode="auto">
          <a:xfrm>
            <a:off x="75429" y="285729"/>
            <a:ext cx="9026698" cy="2554545"/>
          </a:xfrm>
          <a:prstGeom prst="rect">
            <a:avLst/>
          </a:prstGeom>
          <a:noFill/>
          <a:ln w="9525">
            <a:noFill/>
            <a:miter lim="800000"/>
            <a:headEnd/>
            <a:tailEnd/>
          </a:ln>
          <a:effectLst/>
        </p:spPr>
        <p:txBody>
          <a:bodyPr wrap="square">
            <a:spAutoFit/>
          </a:bodyPr>
          <a:lstStyle/>
          <a:p>
            <a:pPr algn="ctr">
              <a:lnSpc>
                <a:spcPct val="160000"/>
              </a:lnSpc>
            </a:pPr>
            <a:r>
              <a:rPr lang="en-US" altLang="ko-KR" sz="3400" dirty="0" smtClean="0">
                <a:solidFill>
                  <a:srgbClr val="FFFFFF"/>
                </a:solidFill>
                <a:effectLst>
                  <a:outerShdw blurRad="38100" dist="38100" dir="2700000" algn="tl">
                    <a:srgbClr val="000000"/>
                  </a:outerShdw>
                </a:effectLst>
                <a:latin typeface="Times New Roman" pitchFamily="18" charset="0"/>
              </a:rPr>
              <a:t>New Dynamics and Trends in </a:t>
            </a:r>
            <a:r>
              <a:rPr lang="tr-TR" altLang="ko-KR" sz="3400" dirty="0" smtClean="0">
                <a:solidFill>
                  <a:srgbClr val="FFFFFF"/>
                </a:solidFill>
                <a:effectLst>
                  <a:outerShdw blurRad="38100" dist="38100" dir="2700000" algn="tl">
                    <a:srgbClr val="000000"/>
                  </a:outerShdw>
                </a:effectLst>
                <a:latin typeface="Times New Roman" pitchFamily="18" charset="0"/>
              </a:rPr>
              <a:t>Global </a:t>
            </a:r>
            <a:r>
              <a:rPr lang="en-US" altLang="ko-KR" sz="3400" dirty="0" smtClean="0">
                <a:solidFill>
                  <a:srgbClr val="FFFFFF"/>
                </a:solidFill>
                <a:effectLst>
                  <a:outerShdw blurRad="38100" dist="38100" dir="2700000" algn="tl">
                    <a:srgbClr val="000000"/>
                  </a:outerShdw>
                </a:effectLst>
                <a:latin typeface="Times New Roman" pitchFamily="18" charset="0"/>
              </a:rPr>
              <a:t>Higher Education</a:t>
            </a:r>
            <a:endParaRPr lang="tr-TR" altLang="ko-KR" sz="3400" dirty="0" smtClean="0">
              <a:solidFill>
                <a:srgbClr val="FFFFFF"/>
              </a:solidFill>
              <a:effectLst>
                <a:outerShdw blurRad="38100" dist="38100" dir="2700000" algn="tl">
                  <a:srgbClr val="000000"/>
                </a:outerShdw>
              </a:effectLst>
              <a:latin typeface="Times New Roman" pitchFamily="18" charset="0"/>
            </a:endParaRPr>
          </a:p>
          <a:p>
            <a:pPr algn="ctr">
              <a:lnSpc>
                <a:spcPct val="160000"/>
              </a:lnSpc>
            </a:pPr>
            <a:endParaRPr lang="en-US" altLang="ko-KR" sz="3200" dirty="0">
              <a:solidFill>
                <a:srgbClr val="FFFFFF"/>
              </a:solidFill>
              <a:effectLst>
                <a:outerShdw blurRad="38100" dist="38100" dir="2700000" algn="tl">
                  <a:srgbClr val="000000"/>
                </a:outerShdw>
              </a:effectLst>
              <a:latin typeface="Times New Roman" pitchFamily="18" charset="0"/>
            </a:endParaRPr>
          </a:p>
        </p:txBody>
      </p:sp>
      <p:sp>
        <p:nvSpPr>
          <p:cNvPr id="92229" name="Text Box 69"/>
          <p:cNvSpPr txBox="1">
            <a:spLocks noChangeArrowheads="1"/>
          </p:cNvSpPr>
          <p:nvPr/>
        </p:nvSpPr>
        <p:spPr bwMode="auto">
          <a:xfrm>
            <a:off x="1500166" y="5715016"/>
            <a:ext cx="6038850" cy="904863"/>
          </a:xfrm>
          <a:prstGeom prst="rect">
            <a:avLst/>
          </a:prstGeom>
          <a:noFill/>
          <a:ln w="9525">
            <a:noFill/>
            <a:miter lim="800000"/>
            <a:headEnd/>
            <a:tailEnd/>
          </a:ln>
          <a:effectLst>
            <a:outerShdw dist="17961" dir="2700000" algn="ctr" rotWithShape="0">
              <a:schemeClr val="tx1"/>
            </a:outerShdw>
          </a:effectLst>
        </p:spPr>
        <p:txBody>
          <a:bodyPr>
            <a:spAutoFit/>
          </a:bodyPr>
          <a:lstStyle/>
          <a:p>
            <a:pPr algn="ctr" eaLnBrk="1" hangingPunct="1">
              <a:spcBef>
                <a:spcPct val="20000"/>
              </a:spcBef>
            </a:pPr>
            <a:r>
              <a:rPr lang="tr-TR" altLang="ko-KR" sz="2400" dirty="0" smtClean="0">
                <a:solidFill>
                  <a:srgbClr val="ECE600"/>
                </a:solidFill>
                <a:effectLst>
                  <a:outerShdw blurRad="38100" dist="38100" dir="2700000" algn="tl">
                    <a:srgbClr val="000000"/>
                  </a:outerShdw>
                </a:effectLst>
                <a:latin typeface="Times New Roman" pitchFamily="18" charset="0"/>
              </a:rPr>
              <a:t>İbrahim Özdemir, </a:t>
            </a:r>
            <a:r>
              <a:rPr lang="tr-TR" altLang="ko-KR" sz="2400" dirty="0" err="1" smtClean="0">
                <a:solidFill>
                  <a:srgbClr val="ECE600"/>
                </a:solidFill>
                <a:effectLst>
                  <a:outerShdw blurRad="38100" dist="38100" dir="2700000" algn="tl">
                    <a:srgbClr val="000000"/>
                  </a:outerShdw>
                </a:effectLst>
                <a:latin typeface="Times New Roman" pitchFamily="18" charset="0"/>
              </a:rPr>
              <a:t>Ph</a:t>
            </a:r>
            <a:r>
              <a:rPr lang="tr-TR" altLang="ko-KR" sz="2400" dirty="0" smtClean="0">
                <a:solidFill>
                  <a:srgbClr val="ECE600"/>
                </a:solidFill>
                <a:effectLst>
                  <a:outerShdw blurRad="38100" dist="38100" dir="2700000" algn="tl">
                    <a:srgbClr val="000000"/>
                  </a:outerShdw>
                </a:effectLst>
                <a:latin typeface="Times New Roman" pitchFamily="18" charset="0"/>
              </a:rPr>
              <a:t>.D.</a:t>
            </a:r>
          </a:p>
          <a:p>
            <a:pPr algn="ctr" eaLnBrk="1" hangingPunct="1">
              <a:spcBef>
                <a:spcPct val="20000"/>
              </a:spcBef>
            </a:pPr>
            <a:r>
              <a:rPr lang="tr-TR" altLang="ko-KR" sz="2400" dirty="0" err="1" smtClean="0">
                <a:solidFill>
                  <a:srgbClr val="ECE600"/>
                </a:solidFill>
                <a:effectLst>
                  <a:outerShdw blurRad="38100" dist="38100" dir="2700000" algn="tl">
                    <a:srgbClr val="000000"/>
                  </a:outerShdw>
                </a:effectLst>
                <a:latin typeface="Times New Roman" pitchFamily="18" charset="0"/>
              </a:rPr>
              <a:t>President</a:t>
            </a:r>
            <a:r>
              <a:rPr lang="tr-TR" altLang="ko-KR" sz="2400" dirty="0" smtClean="0">
                <a:solidFill>
                  <a:srgbClr val="ECE600"/>
                </a:solidFill>
                <a:effectLst>
                  <a:outerShdw blurRad="38100" dist="38100" dir="2700000" algn="tl">
                    <a:srgbClr val="000000"/>
                  </a:outerShdw>
                </a:effectLst>
                <a:latin typeface="Times New Roman" pitchFamily="18" charset="0"/>
              </a:rPr>
              <a:t>, Gazikent University</a:t>
            </a:r>
            <a:endParaRPr lang="en-US" altLang="ko-KR" dirty="0">
              <a:solidFill>
                <a:srgbClr val="ECE600"/>
              </a:solidFill>
              <a:latin typeface="Times New Roman" pitchFamily="18" charset="0"/>
            </a:endParaRPr>
          </a:p>
        </p:txBody>
      </p:sp>
      <p:pic>
        <p:nvPicPr>
          <p:cNvPr id="2051" name="Picture 3" descr="C:\Documents and Settings\Administrator\Desktop\erzuırum slayt\Adsız-13.tif"/>
          <p:cNvPicPr>
            <a:picLocks noChangeAspect="1" noChangeArrowheads="1"/>
          </p:cNvPicPr>
          <p:nvPr/>
        </p:nvPicPr>
        <p:blipFill>
          <a:blip r:embed="rId4"/>
          <a:srcRect/>
          <a:stretch>
            <a:fillRect/>
          </a:stretch>
        </p:blipFill>
        <p:spPr bwMode="auto">
          <a:xfrm>
            <a:off x="2428860" y="1643050"/>
            <a:ext cx="4505373" cy="2271553"/>
          </a:xfrm>
          <a:prstGeom prst="rect">
            <a:avLst/>
          </a:prstGeom>
          <a:noFill/>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sz="3600" b="1" dirty="0" err="1" smtClean="0"/>
              <a:t>Teacher</a:t>
            </a:r>
            <a:r>
              <a:rPr lang="tr-TR" sz="3600" b="1" dirty="0" smtClean="0"/>
              <a:t> </a:t>
            </a:r>
            <a:r>
              <a:rPr lang="tr-TR" sz="3600" b="1" dirty="0" err="1" smtClean="0"/>
              <a:t>Education</a:t>
            </a:r>
            <a:endParaRPr lang="tr-TR" sz="3600" dirty="0"/>
          </a:p>
        </p:txBody>
      </p:sp>
      <p:sp>
        <p:nvSpPr>
          <p:cNvPr id="3" name="2 İçerik Yer Tutucusu"/>
          <p:cNvSpPr>
            <a:spLocks noGrp="1"/>
          </p:cNvSpPr>
          <p:nvPr>
            <p:ph idx="1"/>
          </p:nvPr>
        </p:nvSpPr>
        <p:spPr>
          <a:xfrm>
            <a:off x="457200" y="1417638"/>
            <a:ext cx="8186766" cy="5011758"/>
          </a:xfrm>
        </p:spPr>
        <p:txBody>
          <a:bodyPr/>
          <a:lstStyle/>
          <a:p>
            <a:r>
              <a:rPr lang="en-US" sz="2400" dirty="0" smtClean="0">
                <a:solidFill>
                  <a:schemeClr val="bg1"/>
                </a:solidFill>
              </a:rPr>
              <a:t>The growing challenges of teacher education within higher education were highlighted as one of the global trends, underlined in Conference Communiqué in these words:</a:t>
            </a:r>
          </a:p>
          <a:p>
            <a:r>
              <a:rPr lang="en-US" sz="2400" i="1" dirty="0" smtClean="0">
                <a:solidFill>
                  <a:schemeClr val="bg1"/>
                </a:solidFill>
              </a:rPr>
              <a:t>“Our ability to </a:t>
            </a:r>
            <a:r>
              <a:rPr lang="en-US" sz="2400" i="1" dirty="0" err="1" smtClean="0">
                <a:solidFill>
                  <a:schemeClr val="bg1"/>
                </a:solidFill>
              </a:rPr>
              <a:t>realise</a:t>
            </a:r>
            <a:r>
              <a:rPr lang="en-US" sz="2400" i="1" dirty="0" smtClean="0">
                <a:solidFill>
                  <a:schemeClr val="bg1"/>
                </a:solidFill>
              </a:rPr>
              <a:t> the goals of EFA is dependent upon our ability to address the worldwide shortage of teachers.  Higher education must scale up teacher education, both pre-service and in-service, with curricula that equip teachers to provide individuals with the knowledge and skills they need in the twenty-first century. </a:t>
            </a:r>
          </a:p>
          <a:p>
            <a:r>
              <a:rPr lang="en-US" sz="2400" i="1" dirty="0" smtClean="0">
                <a:solidFill>
                  <a:schemeClr val="bg1"/>
                </a:solidFill>
              </a:rPr>
              <a:t>This will require new approaches, including open and distance learning (ODL) and information and communications technologies (ICTs). (Article 11)”</a:t>
            </a:r>
            <a:endParaRPr lang="en-US"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sz="3600" dirty="0" err="1" smtClean="0"/>
              <a:t>The</a:t>
            </a:r>
            <a:r>
              <a:rPr lang="tr-TR" sz="3600" dirty="0" smtClean="0"/>
              <a:t> </a:t>
            </a:r>
            <a:r>
              <a:rPr lang="tr-TR" sz="3600" dirty="0" err="1" smtClean="0"/>
              <a:t>teacher</a:t>
            </a:r>
            <a:r>
              <a:rPr lang="tr-TR" sz="3600" dirty="0" smtClean="0"/>
              <a:t> </a:t>
            </a:r>
            <a:r>
              <a:rPr lang="tr-TR" sz="3600" dirty="0" err="1" smtClean="0"/>
              <a:t>shortage</a:t>
            </a:r>
            <a:endParaRPr lang="tr-TR" sz="3600" dirty="0"/>
          </a:p>
        </p:txBody>
      </p:sp>
      <p:sp>
        <p:nvSpPr>
          <p:cNvPr id="3" name="2 İçerik Yer Tutucusu"/>
          <p:cNvSpPr>
            <a:spLocks noGrp="1"/>
          </p:cNvSpPr>
          <p:nvPr>
            <p:ph idx="1"/>
          </p:nvPr>
        </p:nvSpPr>
        <p:spPr>
          <a:xfrm>
            <a:off x="457200" y="1600200"/>
            <a:ext cx="8115328" cy="4757758"/>
          </a:xfrm>
        </p:spPr>
        <p:txBody>
          <a:bodyPr/>
          <a:lstStyle/>
          <a:p>
            <a:r>
              <a:rPr lang="tr-TR" sz="2800" dirty="0" err="1" smtClean="0">
                <a:solidFill>
                  <a:schemeClr val="bg1"/>
                </a:solidFill>
              </a:rPr>
              <a:t>The</a:t>
            </a:r>
            <a:r>
              <a:rPr lang="tr-TR" sz="2800" dirty="0" smtClean="0">
                <a:solidFill>
                  <a:schemeClr val="bg1"/>
                </a:solidFill>
              </a:rPr>
              <a:t> </a:t>
            </a:r>
            <a:r>
              <a:rPr lang="tr-TR" sz="2800" dirty="0" err="1" smtClean="0">
                <a:solidFill>
                  <a:schemeClr val="bg1"/>
                </a:solidFill>
              </a:rPr>
              <a:t>teacher</a:t>
            </a:r>
            <a:r>
              <a:rPr lang="tr-TR" sz="2800" dirty="0" smtClean="0">
                <a:solidFill>
                  <a:schemeClr val="bg1"/>
                </a:solidFill>
              </a:rPr>
              <a:t> </a:t>
            </a:r>
            <a:r>
              <a:rPr lang="tr-TR" sz="2800" dirty="0" err="1" smtClean="0">
                <a:solidFill>
                  <a:schemeClr val="bg1"/>
                </a:solidFill>
              </a:rPr>
              <a:t>shortage</a:t>
            </a:r>
            <a:r>
              <a:rPr lang="tr-TR" sz="2800" dirty="0" smtClean="0">
                <a:solidFill>
                  <a:schemeClr val="bg1"/>
                </a:solidFill>
              </a:rPr>
              <a:t> is </a:t>
            </a:r>
            <a:r>
              <a:rPr lang="tr-TR" sz="2800" dirty="0" err="1" smtClean="0">
                <a:solidFill>
                  <a:schemeClr val="bg1"/>
                </a:solidFill>
              </a:rPr>
              <a:t>the</a:t>
            </a:r>
            <a:r>
              <a:rPr lang="tr-TR" sz="2800" dirty="0" smtClean="0">
                <a:solidFill>
                  <a:schemeClr val="bg1"/>
                </a:solidFill>
              </a:rPr>
              <a:t> </a:t>
            </a:r>
            <a:r>
              <a:rPr lang="tr-TR" sz="2800" dirty="0" err="1" smtClean="0">
                <a:solidFill>
                  <a:schemeClr val="bg1"/>
                </a:solidFill>
              </a:rPr>
              <a:t>core</a:t>
            </a:r>
            <a:r>
              <a:rPr lang="tr-TR" sz="2800" dirty="0" smtClean="0">
                <a:solidFill>
                  <a:schemeClr val="bg1"/>
                </a:solidFill>
              </a:rPr>
              <a:t> </a:t>
            </a:r>
            <a:r>
              <a:rPr lang="tr-TR" sz="2800" dirty="0" err="1" smtClean="0">
                <a:solidFill>
                  <a:schemeClr val="bg1"/>
                </a:solidFill>
              </a:rPr>
              <a:t>challenge</a:t>
            </a:r>
            <a:r>
              <a:rPr lang="tr-TR" sz="2800" dirty="0" smtClean="0">
                <a:solidFill>
                  <a:schemeClr val="bg1"/>
                </a:solidFill>
              </a:rPr>
              <a:t>. </a:t>
            </a:r>
          </a:p>
          <a:p>
            <a:r>
              <a:rPr lang="tr-TR" sz="2800" dirty="0" err="1" smtClean="0">
                <a:solidFill>
                  <a:schemeClr val="bg1"/>
                </a:solidFill>
              </a:rPr>
              <a:t>According</a:t>
            </a:r>
            <a:r>
              <a:rPr lang="tr-TR" sz="2800" dirty="0" smtClean="0">
                <a:solidFill>
                  <a:schemeClr val="bg1"/>
                </a:solidFill>
              </a:rPr>
              <a:t> </a:t>
            </a:r>
            <a:r>
              <a:rPr lang="tr-TR" sz="2800" dirty="0" err="1" smtClean="0">
                <a:solidFill>
                  <a:schemeClr val="bg1"/>
                </a:solidFill>
              </a:rPr>
              <a:t>to</a:t>
            </a:r>
            <a:r>
              <a:rPr lang="tr-TR" sz="2800" dirty="0" smtClean="0">
                <a:solidFill>
                  <a:schemeClr val="bg1"/>
                </a:solidFill>
              </a:rPr>
              <a:t> </a:t>
            </a:r>
            <a:r>
              <a:rPr lang="tr-TR" sz="2800" dirty="0" err="1" smtClean="0">
                <a:solidFill>
                  <a:schemeClr val="bg1"/>
                </a:solidFill>
              </a:rPr>
              <a:t>UNESCO’s</a:t>
            </a:r>
            <a:r>
              <a:rPr lang="tr-TR" sz="2800" dirty="0" smtClean="0">
                <a:solidFill>
                  <a:schemeClr val="bg1"/>
                </a:solidFill>
              </a:rPr>
              <a:t> Institute of </a:t>
            </a:r>
            <a:r>
              <a:rPr lang="tr-TR" sz="2800" dirty="0" err="1" smtClean="0">
                <a:solidFill>
                  <a:schemeClr val="bg1"/>
                </a:solidFill>
              </a:rPr>
              <a:t>Statistics</a:t>
            </a:r>
            <a:r>
              <a:rPr lang="tr-TR" sz="2800" dirty="0" smtClean="0">
                <a:solidFill>
                  <a:schemeClr val="bg1"/>
                </a:solidFill>
              </a:rPr>
              <a:t>, a global total of 10.3 </a:t>
            </a:r>
            <a:r>
              <a:rPr lang="tr-TR" sz="2800" dirty="0" err="1" smtClean="0">
                <a:solidFill>
                  <a:schemeClr val="bg1"/>
                </a:solidFill>
              </a:rPr>
              <a:t>million</a:t>
            </a:r>
            <a:r>
              <a:rPr lang="tr-TR" sz="2800" dirty="0" smtClean="0">
                <a:solidFill>
                  <a:schemeClr val="bg1"/>
                </a:solidFill>
              </a:rPr>
              <a:t> </a:t>
            </a:r>
            <a:r>
              <a:rPr lang="tr-TR" sz="2800" dirty="0" err="1" smtClean="0">
                <a:solidFill>
                  <a:schemeClr val="bg1"/>
                </a:solidFill>
              </a:rPr>
              <a:t>teachers</a:t>
            </a:r>
            <a:r>
              <a:rPr lang="tr-TR" sz="2800" dirty="0" smtClean="0">
                <a:solidFill>
                  <a:schemeClr val="bg1"/>
                </a:solidFill>
              </a:rPr>
              <a:t> </a:t>
            </a:r>
            <a:r>
              <a:rPr lang="tr-TR" sz="2800" dirty="0" err="1" smtClean="0">
                <a:solidFill>
                  <a:schemeClr val="bg1"/>
                </a:solidFill>
              </a:rPr>
              <a:t>should</a:t>
            </a:r>
            <a:r>
              <a:rPr lang="tr-TR" sz="2800" dirty="0" smtClean="0">
                <a:solidFill>
                  <a:schemeClr val="bg1"/>
                </a:solidFill>
              </a:rPr>
              <a:t> be </a:t>
            </a:r>
            <a:r>
              <a:rPr lang="tr-TR" sz="2800" dirty="0" err="1" smtClean="0">
                <a:solidFill>
                  <a:schemeClr val="bg1"/>
                </a:solidFill>
              </a:rPr>
              <a:t>recruited</a:t>
            </a:r>
            <a:r>
              <a:rPr lang="tr-TR" sz="2800" dirty="0" smtClean="0">
                <a:solidFill>
                  <a:schemeClr val="bg1"/>
                </a:solidFill>
              </a:rPr>
              <a:t> </a:t>
            </a:r>
            <a:r>
              <a:rPr lang="tr-TR" sz="2800" dirty="0" err="1" smtClean="0">
                <a:solidFill>
                  <a:schemeClr val="bg1"/>
                </a:solidFill>
              </a:rPr>
              <a:t>between</a:t>
            </a:r>
            <a:r>
              <a:rPr lang="tr-TR" sz="2800" dirty="0" smtClean="0">
                <a:solidFill>
                  <a:schemeClr val="bg1"/>
                </a:solidFill>
              </a:rPr>
              <a:t> 2007 </a:t>
            </a:r>
            <a:r>
              <a:rPr lang="tr-TR" sz="2800" dirty="0" err="1" smtClean="0">
                <a:solidFill>
                  <a:schemeClr val="bg1"/>
                </a:solidFill>
              </a:rPr>
              <a:t>and</a:t>
            </a:r>
            <a:r>
              <a:rPr lang="tr-TR" sz="2800" dirty="0" smtClean="0">
                <a:solidFill>
                  <a:schemeClr val="bg1"/>
                </a:solidFill>
              </a:rPr>
              <a:t> 2015. </a:t>
            </a:r>
          </a:p>
          <a:p>
            <a:r>
              <a:rPr lang="tr-TR" sz="2800" dirty="0" err="1" smtClean="0">
                <a:solidFill>
                  <a:schemeClr val="bg1"/>
                </a:solidFill>
              </a:rPr>
              <a:t>However</a:t>
            </a:r>
            <a:r>
              <a:rPr lang="tr-TR" sz="2800" dirty="0" smtClean="0">
                <a:solidFill>
                  <a:schemeClr val="bg1"/>
                </a:solidFill>
              </a:rPr>
              <a:t>, </a:t>
            </a:r>
            <a:r>
              <a:rPr lang="tr-TR" sz="2800" dirty="0" err="1" smtClean="0">
                <a:solidFill>
                  <a:schemeClr val="bg1"/>
                </a:solidFill>
              </a:rPr>
              <a:t>this</a:t>
            </a:r>
            <a:r>
              <a:rPr lang="tr-TR" sz="2800" dirty="0" smtClean="0">
                <a:solidFill>
                  <a:schemeClr val="bg1"/>
                </a:solidFill>
              </a:rPr>
              <a:t> is a global </a:t>
            </a:r>
            <a:r>
              <a:rPr lang="tr-TR" sz="2800" dirty="0" err="1" smtClean="0">
                <a:solidFill>
                  <a:schemeClr val="bg1"/>
                </a:solidFill>
              </a:rPr>
              <a:t>figure</a:t>
            </a:r>
            <a:r>
              <a:rPr lang="tr-TR" sz="2800" dirty="0" smtClean="0">
                <a:solidFill>
                  <a:schemeClr val="bg1"/>
                </a:solidFill>
              </a:rPr>
              <a:t>. </a:t>
            </a:r>
            <a:r>
              <a:rPr lang="tr-TR" sz="2800" dirty="0" err="1" smtClean="0">
                <a:solidFill>
                  <a:schemeClr val="bg1"/>
                </a:solidFill>
              </a:rPr>
              <a:t>Actual</a:t>
            </a:r>
            <a:r>
              <a:rPr lang="tr-TR" sz="2800" dirty="0" smtClean="0">
                <a:solidFill>
                  <a:schemeClr val="bg1"/>
                </a:solidFill>
              </a:rPr>
              <a:t> </a:t>
            </a:r>
            <a:r>
              <a:rPr lang="tr-TR" sz="2800" dirty="0" err="1" smtClean="0">
                <a:solidFill>
                  <a:schemeClr val="bg1"/>
                </a:solidFill>
              </a:rPr>
              <a:t>needs</a:t>
            </a:r>
            <a:r>
              <a:rPr lang="tr-TR" sz="2800" dirty="0" smtClean="0">
                <a:solidFill>
                  <a:schemeClr val="bg1"/>
                </a:solidFill>
              </a:rPr>
              <a:t> </a:t>
            </a:r>
            <a:r>
              <a:rPr lang="tr-TR" sz="2800" dirty="0" err="1" smtClean="0">
                <a:solidFill>
                  <a:schemeClr val="bg1"/>
                </a:solidFill>
              </a:rPr>
              <a:t>vary</a:t>
            </a:r>
            <a:r>
              <a:rPr lang="tr-TR" sz="2800" dirty="0" smtClean="0">
                <a:solidFill>
                  <a:schemeClr val="bg1"/>
                </a:solidFill>
              </a:rPr>
              <a:t> </a:t>
            </a:r>
            <a:r>
              <a:rPr lang="tr-TR" sz="2800" dirty="0" err="1" smtClean="0">
                <a:solidFill>
                  <a:schemeClr val="bg1"/>
                </a:solidFill>
              </a:rPr>
              <a:t>greatly</a:t>
            </a:r>
            <a:r>
              <a:rPr lang="tr-TR" sz="2800" dirty="0" smtClean="0">
                <a:solidFill>
                  <a:schemeClr val="bg1"/>
                </a:solidFill>
              </a:rPr>
              <a:t> </a:t>
            </a:r>
            <a:r>
              <a:rPr lang="tr-TR" sz="2800" dirty="0" err="1" smtClean="0">
                <a:solidFill>
                  <a:schemeClr val="bg1"/>
                </a:solidFill>
              </a:rPr>
              <a:t>from</a:t>
            </a:r>
            <a:r>
              <a:rPr lang="tr-TR" sz="2800" dirty="0" smtClean="0">
                <a:solidFill>
                  <a:schemeClr val="bg1"/>
                </a:solidFill>
              </a:rPr>
              <a:t> </a:t>
            </a:r>
            <a:r>
              <a:rPr lang="tr-TR" sz="2800" dirty="0" err="1" smtClean="0">
                <a:solidFill>
                  <a:schemeClr val="bg1"/>
                </a:solidFill>
              </a:rPr>
              <a:t>country</a:t>
            </a:r>
            <a:r>
              <a:rPr lang="tr-TR" sz="2800" dirty="0" smtClean="0">
                <a:solidFill>
                  <a:schemeClr val="bg1"/>
                </a:solidFill>
              </a:rPr>
              <a:t> </a:t>
            </a:r>
            <a:r>
              <a:rPr lang="tr-TR" sz="2800" dirty="0" err="1" smtClean="0">
                <a:solidFill>
                  <a:schemeClr val="bg1"/>
                </a:solidFill>
              </a:rPr>
              <a:t>to</a:t>
            </a:r>
            <a:r>
              <a:rPr lang="tr-TR" sz="2800" dirty="0" smtClean="0">
                <a:solidFill>
                  <a:schemeClr val="bg1"/>
                </a:solidFill>
              </a:rPr>
              <a:t> </a:t>
            </a:r>
            <a:r>
              <a:rPr lang="tr-TR" sz="2800" dirty="0" err="1" smtClean="0">
                <a:solidFill>
                  <a:schemeClr val="bg1"/>
                </a:solidFill>
              </a:rPr>
              <a:t>country</a:t>
            </a:r>
            <a:r>
              <a:rPr lang="tr-TR" sz="2800" dirty="0" smtClean="0">
                <a:solidFill>
                  <a:schemeClr val="bg1"/>
                </a:solidFill>
              </a:rPr>
              <a:t>. </a:t>
            </a:r>
          </a:p>
          <a:p>
            <a:r>
              <a:rPr lang="tr-TR" sz="2800" dirty="0" err="1" smtClean="0">
                <a:solidFill>
                  <a:schemeClr val="bg1"/>
                </a:solidFill>
              </a:rPr>
              <a:t>The</a:t>
            </a:r>
            <a:r>
              <a:rPr lang="tr-TR" sz="2800" dirty="0" smtClean="0">
                <a:solidFill>
                  <a:schemeClr val="bg1"/>
                </a:solidFill>
              </a:rPr>
              <a:t> 96 </a:t>
            </a:r>
            <a:r>
              <a:rPr lang="tr-TR" sz="2800" dirty="0" err="1" smtClean="0">
                <a:solidFill>
                  <a:schemeClr val="bg1"/>
                </a:solidFill>
              </a:rPr>
              <a:t>countries</a:t>
            </a:r>
            <a:r>
              <a:rPr lang="tr-TR" sz="2800" dirty="0" smtClean="0">
                <a:solidFill>
                  <a:schemeClr val="bg1"/>
                </a:solidFill>
              </a:rPr>
              <a:t> </a:t>
            </a:r>
            <a:r>
              <a:rPr lang="tr-TR" sz="2800" dirty="0" err="1" smtClean="0">
                <a:solidFill>
                  <a:schemeClr val="bg1"/>
                </a:solidFill>
              </a:rPr>
              <a:t>that</a:t>
            </a:r>
            <a:r>
              <a:rPr lang="tr-TR" sz="2800" dirty="0" smtClean="0">
                <a:solidFill>
                  <a:schemeClr val="bg1"/>
                </a:solidFill>
              </a:rPr>
              <a:t> </a:t>
            </a:r>
            <a:r>
              <a:rPr lang="tr-TR" sz="2800" dirty="0" err="1" smtClean="0">
                <a:solidFill>
                  <a:schemeClr val="bg1"/>
                </a:solidFill>
              </a:rPr>
              <a:t>have</a:t>
            </a:r>
            <a:r>
              <a:rPr lang="tr-TR" sz="2800" dirty="0" smtClean="0">
                <a:solidFill>
                  <a:schemeClr val="bg1"/>
                </a:solidFill>
              </a:rPr>
              <a:t> not </a:t>
            </a:r>
            <a:r>
              <a:rPr lang="tr-TR" sz="2800" dirty="0" err="1" smtClean="0">
                <a:solidFill>
                  <a:schemeClr val="bg1"/>
                </a:solidFill>
              </a:rPr>
              <a:t>achieved</a:t>
            </a:r>
            <a:r>
              <a:rPr lang="tr-TR" sz="2800" dirty="0" smtClean="0">
                <a:solidFill>
                  <a:schemeClr val="bg1"/>
                </a:solidFill>
              </a:rPr>
              <a:t> </a:t>
            </a:r>
            <a:r>
              <a:rPr lang="tr-TR" sz="2800" dirty="0" err="1" smtClean="0">
                <a:solidFill>
                  <a:schemeClr val="bg1"/>
                </a:solidFill>
              </a:rPr>
              <a:t>Universal</a:t>
            </a:r>
            <a:r>
              <a:rPr lang="tr-TR" sz="2800" dirty="0" smtClean="0">
                <a:solidFill>
                  <a:schemeClr val="bg1"/>
                </a:solidFill>
              </a:rPr>
              <a:t> </a:t>
            </a:r>
            <a:r>
              <a:rPr lang="tr-TR" sz="2800" dirty="0" err="1" smtClean="0">
                <a:solidFill>
                  <a:schemeClr val="bg1"/>
                </a:solidFill>
              </a:rPr>
              <a:t>Primary</a:t>
            </a:r>
            <a:r>
              <a:rPr lang="tr-TR" sz="2800" dirty="0" smtClean="0">
                <a:solidFill>
                  <a:schemeClr val="bg1"/>
                </a:solidFill>
              </a:rPr>
              <a:t> </a:t>
            </a:r>
            <a:r>
              <a:rPr lang="tr-TR" sz="2800" dirty="0" err="1" smtClean="0">
                <a:solidFill>
                  <a:schemeClr val="bg1"/>
                </a:solidFill>
              </a:rPr>
              <a:t>Education</a:t>
            </a:r>
            <a:r>
              <a:rPr lang="tr-TR" sz="2800" dirty="0" smtClean="0">
                <a:solidFill>
                  <a:schemeClr val="bg1"/>
                </a:solidFill>
              </a:rPr>
              <a:t> </a:t>
            </a:r>
            <a:r>
              <a:rPr lang="tr-TR" sz="2800" dirty="0" err="1" smtClean="0">
                <a:solidFill>
                  <a:schemeClr val="bg1"/>
                </a:solidFill>
              </a:rPr>
              <a:t>will</a:t>
            </a:r>
            <a:r>
              <a:rPr lang="tr-TR" sz="2800" dirty="0" smtClean="0">
                <a:solidFill>
                  <a:schemeClr val="bg1"/>
                </a:solidFill>
              </a:rPr>
              <a:t> </a:t>
            </a:r>
            <a:r>
              <a:rPr lang="tr-TR" sz="2800" dirty="0" err="1" smtClean="0">
                <a:solidFill>
                  <a:schemeClr val="bg1"/>
                </a:solidFill>
              </a:rPr>
              <a:t>need</a:t>
            </a:r>
            <a:r>
              <a:rPr lang="tr-TR" sz="2800" dirty="0" smtClean="0">
                <a:solidFill>
                  <a:schemeClr val="bg1"/>
                </a:solidFill>
              </a:rPr>
              <a:t> </a:t>
            </a:r>
            <a:r>
              <a:rPr lang="tr-TR" sz="2800" dirty="0" err="1" smtClean="0">
                <a:solidFill>
                  <a:schemeClr val="bg1"/>
                </a:solidFill>
              </a:rPr>
              <a:t>to</a:t>
            </a:r>
            <a:r>
              <a:rPr lang="tr-TR" sz="2800" dirty="0" smtClean="0">
                <a:solidFill>
                  <a:schemeClr val="bg1"/>
                </a:solidFill>
              </a:rPr>
              <a:t> </a:t>
            </a:r>
            <a:r>
              <a:rPr lang="tr-TR" sz="2800" dirty="0" err="1" smtClean="0">
                <a:solidFill>
                  <a:schemeClr val="bg1"/>
                </a:solidFill>
              </a:rPr>
              <a:t>recruit</a:t>
            </a:r>
            <a:r>
              <a:rPr lang="tr-TR" sz="2800" dirty="0" smtClean="0">
                <a:solidFill>
                  <a:schemeClr val="bg1"/>
                </a:solidFill>
              </a:rPr>
              <a:t> 1.9 </a:t>
            </a:r>
            <a:r>
              <a:rPr lang="tr-TR" sz="2800" dirty="0" err="1" smtClean="0">
                <a:solidFill>
                  <a:schemeClr val="bg1"/>
                </a:solidFill>
              </a:rPr>
              <a:t>million</a:t>
            </a:r>
            <a:r>
              <a:rPr lang="tr-TR" sz="2800" dirty="0" smtClean="0">
                <a:solidFill>
                  <a:schemeClr val="bg1"/>
                </a:solidFill>
              </a:rPr>
              <a:t> </a:t>
            </a:r>
            <a:r>
              <a:rPr lang="tr-TR" sz="2800" dirty="0" err="1" smtClean="0">
                <a:solidFill>
                  <a:schemeClr val="bg1"/>
                </a:solidFill>
              </a:rPr>
              <a:t>teachers</a:t>
            </a:r>
            <a:r>
              <a:rPr lang="tr-TR" sz="2800" dirty="0" smtClean="0">
                <a:solidFill>
                  <a:schemeClr val="bg1"/>
                </a:solidFill>
              </a:rPr>
              <a:t> </a:t>
            </a:r>
            <a:r>
              <a:rPr lang="tr-TR" sz="2800" dirty="0" err="1" smtClean="0">
                <a:solidFill>
                  <a:schemeClr val="bg1"/>
                </a:solidFill>
              </a:rPr>
              <a:t>for</a:t>
            </a:r>
            <a:r>
              <a:rPr lang="tr-TR" sz="2800" dirty="0" smtClean="0">
                <a:solidFill>
                  <a:schemeClr val="bg1"/>
                </a:solidFill>
              </a:rPr>
              <a:t> </a:t>
            </a:r>
            <a:r>
              <a:rPr lang="tr-TR" sz="2800" dirty="0" err="1" smtClean="0">
                <a:solidFill>
                  <a:schemeClr val="bg1"/>
                </a:solidFill>
              </a:rPr>
              <a:t>this</a:t>
            </a:r>
            <a:r>
              <a:rPr lang="tr-TR" sz="2800" dirty="0" smtClean="0">
                <a:solidFill>
                  <a:schemeClr val="bg1"/>
                </a:solidFill>
              </a:rPr>
              <a:t> </a:t>
            </a:r>
            <a:r>
              <a:rPr lang="tr-TR" sz="2800" dirty="0" err="1" smtClean="0">
                <a:solidFill>
                  <a:schemeClr val="bg1"/>
                </a:solidFill>
              </a:rPr>
              <a:t>purpose</a:t>
            </a:r>
            <a:r>
              <a:rPr lang="tr-TR" sz="2800" dirty="0" smtClean="0">
                <a:solidFill>
                  <a:schemeClr val="bg1"/>
                </a:solidFill>
              </a:rPr>
              <a:t> </a:t>
            </a:r>
            <a:r>
              <a:rPr lang="tr-TR" sz="2800" dirty="0" err="1" smtClean="0">
                <a:solidFill>
                  <a:schemeClr val="bg1"/>
                </a:solidFill>
              </a:rPr>
              <a:t>alone</a:t>
            </a:r>
            <a:r>
              <a:rPr lang="tr-TR" sz="2800" dirty="0" smtClean="0">
                <a:solidFill>
                  <a:schemeClr val="bg1"/>
                </a:solidFill>
              </a:rPr>
              <a:t>.</a:t>
            </a:r>
          </a:p>
          <a:p>
            <a:endParaRPr lang="tr-TR" dirty="0"/>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en-US" sz="3600" b="1" dirty="0" smtClean="0">
                <a:solidFill>
                  <a:srgbClr val="003366"/>
                </a:solidFill>
              </a:rPr>
              <a:t>Academic </a:t>
            </a:r>
            <a:r>
              <a:rPr lang="tr-TR" sz="3600" b="1" dirty="0" smtClean="0">
                <a:solidFill>
                  <a:srgbClr val="003366"/>
                </a:solidFill>
              </a:rPr>
              <a:t>P</a:t>
            </a:r>
            <a:r>
              <a:rPr lang="en-US" sz="3600" b="1" dirty="0" err="1" smtClean="0">
                <a:solidFill>
                  <a:srgbClr val="003366"/>
                </a:solidFill>
              </a:rPr>
              <a:t>rofession</a:t>
            </a:r>
            <a:endParaRPr lang="en-US" sz="3600" dirty="0">
              <a:solidFill>
                <a:srgbClr val="003366"/>
              </a:solidFill>
            </a:endParaRPr>
          </a:p>
        </p:txBody>
      </p:sp>
      <p:sp>
        <p:nvSpPr>
          <p:cNvPr id="3" name="2 İçerik Yer Tutucusu"/>
          <p:cNvSpPr>
            <a:spLocks noGrp="1"/>
          </p:cNvSpPr>
          <p:nvPr>
            <p:ph idx="1"/>
          </p:nvPr>
        </p:nvSpPr>
        <p:spPr>
          <a:xfrm>
            <a:off x="457200" y="1600200"/>
            <a:ext cx="8186766" cy="4900634"/>
          </a:xfrm>
        </p:spPr>
        <p:txBody>
          <a:bodyPr/>
          <a:lstStyle/>
          <a:p>
            <a:pPr>
              <a:buNone/>
            </a:pPr>
            <a:r>
              <a:rPr lang="en-US" sz="2000" dirty="0" smtClean="0">
                <a:solidFill>
                  <a:srgbClr val="003366"/>
                </a:solidFill>
              </a:rPr>
              <a:t>The stresses on HE systems and their academic staff caused by rapid expansion are manifest in various ways</a:t>
            </a:r>
            <a:r>
              <a:rPr lang="en-US" dirty="0" smtClean="0">
                <a:solidFill>
                  <a:srgbClr val="003366"/>
                </a:solidFill>
              </a:rPr>
              <a:t>.</a:t>
            </a:r>
          </a:p>
          <a:p>
            <a:r>
              <a:rPr lang="en-US" sz="2200" dirty="0" smtClean="0">
                <a:solidFill>
                  <a:srgbClr val="003366"/>
                </a:solidFill>
              </a:rPr>
              <a:t>First, pressure of student numbers has required the hiring of less qualified faculty. For example, in China only 9 % of academic profession has doctorates, while in India it is 35%.</a:t>
            </a:r>
          </a:p>
          <a:p>
            <a:r>
              <a:rPr lang="en-US" sz="2200" dirty="0" smtClean="0">
                <a:solidFill>
                  <a:srgbClr val="003366"/>
                </a:solidFill>
              </a:rPr>
              <a:t>Second, the use of part-time professors is becoming more widespread. For example, in Latin America and the Caribbean, up to 80% of the faculty have part-time status.</a:t>
            </a:r>
          </a:p>
          <a:p>
            <a:r>
              <a:rPr lang="en-US" sz="2200" dirty="0" smtClean="0">
                <a:solidFill>
                  <a:srgbClr val="003366"/>
                </a:solidFill>
              </a:rPr>
              <a:t>Third, part-time faculty seek adequate salaries by working in several institutions. In particular, private higher education institutions tend to rely heavily on part-timers, some of whom are moonlighting from public institutions, which can cause tensions between the two sub-sectors.</a:t>
            </a:r>
          </a:p>
          <a:p>
            <a:endParaRPr lang="en-US" sz="2000"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sz="3600" b="1" dirty="0" err="1" smtClean="0">
                <a:solidFill>
                  <a:prstClr val="white"/>
                </a:solidFill>
              </a:rPr>
              <a:t>Academic</a:t>
            </a:r>
            <a:r>
              <a:rPr lang="tr-TR" sz="3600" b="1" dirty="0" smtClean="0">
                <a:solidFill>
                  <a:prstClr val="white"/>
                </a:solidFill>
              </a:rPr>
              <a:t> </a:t>
            </a:r>
            <a:r>
              <a:rPr lang="tr-TR" sz="3600" b="1" dirty="0" err="1" smtClean="0">
                <a:solidFill>
                  <a:prstClr val="white"/>
                </a:solidFill>
              </a:rPr>
              <a:t>P</a:t>
            </a:r>
            <a:r>
              <a:rPr lang="tr-TR" sz="3600" b="1" dirty="0" err="1" smtClean="0">
                <a:solidFill>
                  <a:prstClr val="white"/>
                </a:solidFill>
              </a:rPr>
              <a:t>rofession</a:t>
            </a:r>
            <a:r>
              <a:rPr lang="tr-TR" sz="3600" b="1" dirty="0" smtClean="0">
                <a:solidFill>
                  <a:prstClr val="white"/>
                </a:solidFill>
              </a:rPr>
              <a:t>/2</a:t>
            </a:r>
            <a:endParaRPr lang="tr-TR" dirty="0"/>
          </a:p>
        </p:txBody>
      </p:sp>
      <p:sp>
        <p:nvSpPr>
          <p:cNvPr id="3" name="2 İçerik Yer Tutucusu"/>
          <p:cNvSpPr>
            <a:spLocks noGrp="1"/>
          </p:cNvSpPr>
          <p:nvPr>
            <p:ph idx="1"/>
          </p:nvPr>
        </p:nvSpPr>
        <p:spPr>
          <a:xfrm>
            <a:off x="457200" y="1600200"/>
            <a:ext cx="8115328" cy="4829196"/>
          </a:xfrm>
        </p:spPr>
        <p:txBody>
          <a:bodyPr/>
          <a:lstStyle/>
          <a:p>
            <a:r>
              <a:rPr lang="en-US" sz="2400" dirty="0" smtClean="0">
                <a:solidFill>
                  <a:srgbClr val="003366"/>
                </a:solidFill>
              </a:rPr>
              <a:t>Fourth, the academic </a:t>
            </a:r>
            <a:r>
              <a:rPr lang="en-US" sz="2400" dirty="0" err="1" smtClean="0">
                <a:solidFill>
                  <a:srgbClr val="003366"/>
                </a:solidFill>
              </a:rPr>
              <a:t>labour</a:t>
            </a:r>
            <a:r>
              <a:rPr lang="en-US" sz="2400" dirty="0" smtClean="0">
                <a:solidFill>
                  <a:srgbClr val="003366"/>
                </a:solidFill>
              </a:rPr>
              <a:t> market is now global. Academics migrate from poorer to richer countries. Singapore, the Gulf States, Western Europe and North America tend to import faculty whereas regions like the South Asia, the Caribbean and Africa are exporters. </a:t>
            </a:r>
          </a:p>
          <a:p>
            <a:r>
              <a:rPr lang="en-US" sz="2400" dirty="0" smtClean="0">
                <a:solidFill>
                  <a:srgbClr val="003366"/>
                </a:solidFill>
              </a:rPr>
              <a:t>Fifth, one side effect of the rapid spread of technology is that young people who are used to using digital devices in everyday life expect to use them as students – whereas many faculty continue to teach in traditional ways.</a:t>
            </a:r>
          </a:p>
          <a:p>
            <a:r>
              <a:rPr lang="en-US" sz="2400" dirty="0" smtClean="0">
                <a:solidFill>
                  <a:srgbClr val="003366"/>
                </a:solidFill>
              </a:rPr>
              <a:t>Sixth, however, ICTs provide new opportunities to expand access to quality learning and facilitate the tasks of teachers. </a:t>
            </a:r>
          </a:p>
          <a:p>
            <a:endParaRPr lang="tr-TR" dirty="0"/>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en-US" sz="3600" dirty="0" smtClean="0"/>
              <a:t>Conclusion</a:t>
            </a:r>
            <a:endParaRPr lang="en-US" sz="3600" dirty="0"/>
          </a:p>
        </p:txBody>
      </p:sp>
      <p:sp>
        <p:nvSpPr>
          <p:cNvPr id="3" name="2 İçerik Yer Tutucusu"/>
          <p:cNvSpPr>
            <a:spLocks noGrp="1"/>
          </p:cNvSpPr>
          <p:nvPr>
            <p:ph idx="1"/>
          </p:nvPr>
        </p:nvSpPr>
        <p:spPr>
          <a:xfrm>
            <a:off x="457200" y="1600200"/>
            <a:ext cx="8186766" cy="4757758"/>
          </a:xfrm>
        </p:spPr>
        <p:txBody>
          <a:bodyPr/>
          <a:lstStyle/>
          <a:p>
            <a:r>
              <a:rPr lang="en-US" dirty="0" smtClean="0"/>
              <a:t>"The multiple and diverse responsibilities of higher education are ultimately key to the well-being of modern society, but this expanded function adds considerable complexity and many new challenges,“</a:t>
            </a:r>
          </a:p>
          <a:p>
            <a:r>
              <a:rPr lang="en-US" dirty="0" smtClean="0"/>
              <a:t>"Understanding these factors and the broader role of higher education in a globalised world is the first step to dealing constructively with the challenges that will inevitably loom on the horizon."</a:t>
            </a:r>
            <a:endParaRPr lang="en-US" dirty="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en-US" sz="3600" dirty="0" smtClean="0">
                <a:solidFill>
                  <a:prstClr val="white"/>
                </a:solidFill>
              </a:rPr>
              <a:t>Conclusion</a:t>
            </a:r>
            <a:r>
              <a:rPr lang="tr-TR" sz="3600" dirty="0" smtClean="0">
                <a:solidFill>
                  <a:prstClr val="white"/>
                </a:solidFill>
              </a:rPr>
              <a:t>/2</a:t>
            </a:r>
            <a:endParaRPr lang="tr-TR" dirty="0"/>
          </a:p>
        </p:txBody>
      </p:sp>
      <p:sp>
        <p:nvSpPr>
          <p:cNvPr id="3" name="2 İçerik Yer Tutucusu"/>
          <p:cNvSpPr>
            <a:spLocks noGrp="1"/>
          </p:cNvSpPr>
          <p:nvPr>
            <p:ph idx="1"/>
          </p:nvPr>
        </p:nvSpPr>
        <p:spPr>
          <a:xfrm>
            <a:off x="457200" y="1600200"/>
            <a:ext cx="8043890" cy="4829196"/>
          </a:xfrm>
        </p:spPr>
        <p:txBody>
          <a:bodyPr/>
          <a:lstStyle/>
          <a:p>
            <a:r>
              <a:rPr lang="en-US" sz="2800" i="1" dirty="0" smtClean="0"/>
              <a:t>As a public good and a strategic imperative for all levels of education and as the basis for research, innovation and creativity, </a:t>
            </a:r>
            <a:r>
              <a:rPr lang="en-US" sz="2800" i="1" dirty="0" smtClean="0">
                <a:solidFill>
                  <a:srgbClr val="FF0000"/>
                </a:solidFill>
              </a:rPr>
              <a:t>higher education must be a matter of responsibility and economic support of all governments</a:t>
            </a:r>
            <a:r>
              <a:rPr lang="en-US" sz="2800" i="1" dirty="0" smtClean="0"/>
              <a:t>.</a:t>
            </a:r>
            <a:endParaRPr lang="tr-TR" sz="2800" i="1" dirty="0" smtClean="0"/>
          </a:p>
          <a:p>
            <a:r>
              <a:rPr lang="en-US" sz="2800" i="1" dirty="0" smtClean="0"/>
              <a:t>At no time in history has it been more important </a:t>
            </a:r>
            <a:r>
              <a:rPr lang="en-US" sz="2800" i="1" dirty="0" smtClean="0">
                <a:solidFill>
                  <a:srgbClr val="FF0000"/>
                </a:solidFill>
              </a:rPr>
              <a:t>to invest in higher education as a major force </a:t>
            </a:r>
            <a:r>
              <a:rPr lang="en-US" sz="2800" i="1" dirty="0" smtClean="0"/>
              <a:t>in building an inclusive and diverse knowledge society and to advance research, innovation and creativity</a:t>
            </a:r>
            <a:r>
              <a:rPr lang="en-US" i="1" dirty="0" smtClean="0"/>
              <a:t>. </a:t>
            </a:r>
            <a:endParaRPr lang="tr-TR"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en-US" sz="3600" dirty="0" smtClean="0">
                <a:solidFill>
                  <a:prstClr val="white"/>
                </a:solidFill>
              </a:rPr>
              <a:t>Conclusion</a:t>
            </a:r>
            <a:r>
              <a:rPr lang="tr-TR" sz="3600" dirty="0" smtClean="0">
                <a:solidFill>
                  <a:prstClr val="white"/>
                </a:solidFill>
              </a:rPr>
              <a:t>/3</a:t>
            </a:r>
            <a:endParaRPr lang="tr-TR" sz="3600" dirty="0"/>
          </a:p>
        </p:txBody>
      </p:sp>
      <p:sp>
        <p:nvSpPr>
          <p:cNvPr id="3" name="2 İçerik Yer Tutucusu"/>
          <p:cNvSpPr>
            <a:spLocks noGrp="1"/>
          </p:cNvSpPr>
          <p:nvPr>
            <p:ph idx="1"/>
          </p:nvPr>
        </p:nvSpPr>
        <p:spPr/>
        <p:txBody>
          <a:bodyPr/>
          <a:lstStyle/>
          <a:p>
            <a:pPr>
              <a:buNone/>
            </a:pPr>
            <a:r>
              <a:rPr lang="en-US" dirty="0" smtClean="0"/>
              <a:t>The past decade provides evidence that</a:t>
            </a:r>
            <a:r>
              <a:rPr lang="tr-TR" dirty="0" smtClean="0"/>
              <a:t>:</a:t>
            </a:r>
          </a:p>
          <a:p>
            <a:r>
              <a:rPr lang="en-US" dirty="0" smtClean="0"/>
              <a:t>higher education and research contribute to </a:t>
            </a:r>
            <a:r>
              <a:rPr lang="en-US" dirty="0" smtClean="0">
                <a:solidFill>
                  <a:srgbClr val="FF0000"/>
                </a:solidFill>
              </a:rPr>
              <a:t>the eradication of poverty</a:t>
            </a:r>
            <a:r>
              <a:rPr lang="en-US" dirty="0" smtClean="0"/>
              <a:t>,</a:t>
            </a:r>
            <a:endParaRPr lang="tr-TR" dirty="0" smtClean="0"/>
          </a:p>
          <a:p>
            <a:r>
              <a:rPr lang="en-US" dirty="0" smtClean="0">
                <a:solidFill>
                  <a:srgbClr val="FF0000"/>
                </a:solidFill>
              </a:rPr>
              <a:t>to sustainable development </a:t>
            </a:r>
            <a:endParaRPr lang="tr-TR" dirty="0" smtClean="0">
              <a:solidFill>
                <a:srgbClr val="FF0000"/>
              </a:solidFill>
            </a:endParaRPr>
          </a:p>
          <a:p>
            <a:r>
              <a:rPr lang="en-US" dirty="0" smtClean="0"/>
              <a:t>to progress towards </a:t>
            </a:r>
            <a:r>
              <a:rPr lang="en-US" dirty="0" smtClean="0">
                <a:solidFill>
                  <a:srgbClr val="FF0000"/>
                </a:solidFill>
              </a:rPr>
              <a:t>reaching the internationally agreed upon development goals</a:t>
            </a:r>
            <a:r>
              <a:rPr lang="en-US" dirty="0" smtClean="0"/>
              <a:t>, </a:t>
            </a:r>
            <a:r>
              <a:rPr lang="tr-TR" sz="2800" dirty="0" smtClean="0"/>
              <a:t>i.e.,</a:t>
            </a:r>
            <a:r>
              <a:rPr lang="en-US" sz="2800" dirty="0" smtClean="0"/>
              <a:t> the Millennium Development Goals (MDGs) and Education for All (EFA). </a:t>
            </a:r>
            <a:endParaRPr lang="tr-TR" dirty="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4" name="3 Başlık"/>
          <p:cNvSpPr>
            <a:spLocks noGrp="1"/>
          </p:cNvSpPr>
          <p:nvPr>
            <p:ph type="title"/>
          </p:nvPr>
        </p:nvSpPr>
        <p:spPr>
          <a:xfrm>
            <a:off x="4357686" y="714356"/>
            <a:ext cx="4252914" cy="1071570"/>
          </a:xfrm>
        </p:spPr>
        <p:txBody>
          <a:bodyPr/>
          <a:lstStyle/>
          <a:p>
            <a:pPr algn="ctr"/>
            <a:r>
              <a:rPr lang="tr-TR" sz="4000" dirty="0" smtClean="0">
                <a:solidFill>
                  <a:srgbClr val="FFFF00"/>
                </a:solidFill>
              </a:rPr>
              <a:t>THANK YOU!</a:t>
            </a:r>
            <a:endParaRPr lang="en-US" sz="4000" dirty="0">
              <a:solidFill>
                <a:srgbClr val="FFFF00"/>
              </a:solidFill>
            </a:endParaRPr>
          </a:p>
        </p:txBody>
      </p:sp>
      <p:sp>
        <p:nvSpPr>
          <p:cNvPr id="6" name="5 Metin Yer Tutucusu"/>
          <p:cNvSpPr>
            <a:spLocks noGrp="1"/>
          </p:cNvSpPr>
          <p:nvPr>
            <p:ph type="body" sz="half" idx="2"/>
          </p:nvPr>
        </p:nvSpPr>
        <p:spPr>
          <a:xfrm>
            <a:off x="4114800" y="2557453"/>
            <a:ext cx="4743480" cy="4429156"/>
          </a:xfrm>
        </p:spPr>
        <p:txBody>
          <a:bodyPr/>
          <a:lstStyle/>
          <a:p>
            <a:pPr algn="ctr"/>
            <a:endParaRPr lang="tr-TR" sz="2000" dirty="0" smtClean="0"/>
          </a:p>
          <a:p>
            <a:pPr algn="ctr"/>
            <a:r>
              <a:rPr lang="tr-TR" sz="2400" dirty="0" err="1" smtClean="0"/>
              <a:t>President</a:t>
            </a:r>
            <a:endParaRPr lang="tr-TR" sz="2400" dirty="0" smtClean="0"/>
          </a:p>
          <a:p>
            <a:r>
              <a:rPr lang="tr-TR" dirty="0" smtClean="0"/>
              <a:t> </a:t>
            </a:r>
          </a:p>
          <a:p>
            <a:pPr algn="ctr"/>
            <a:r>
              <a:rPr lang="tr-TR" sz="2400" b="1" dirty="0" smtClean="0"/>
              <a:t>GAZIKENT UNIVERSITY</a:t>
            </a:r>
          </a:p>
          <a:p>
            <a:pPr algn="ctr"/>
            <a:endParaRPr lang="tr-TR" sz="4400" dirty="0" smtClean="0"/>
          </a:p>
          <a:p>
            <a:pPr algn="ctr"/>
            <a:r>
              <a:rPr lang="tr-TR" sz="2000" u="sng" dirty="0" smtClean="0"/>
              <a:t>iozdemir@</a:t>
            </a:r>
            <a:r>
              <a:rPr lang="tr-TR" sz="2000" u="sng" dirty="0" err="1" smtClean="0"/>
              <a:t>gazikent</a:t>
            </a:r>
            <a:r>
              <a:rPr lang="tr-TR" sz="2000" u="sng" dirty="0" smtClean="0"/>
              <a:t>.edu.tr</a:t>
            </a:r>
            <a:endParaRPr lang="tr-TR" sz="2000" dirty="0" smtClean="0"/>
          </a:p>
          <a:p>
            <a:pPr algn="ctr"/>
            <a:r>
              <a:rPr lang="tr-TR" sz="2000" dirty="0" smtClean="0"/>
              <a:t>http://www.</a:t>
            </a:r>
            <a:r>
              <a:rPr lang="tr-TR" sz="2000" dirty="0" err="1" smtClean="0"/>
              <a:t>gazikent</a:t>
            </a:r>
            <a:r>
              <a:rPr lang="tr-TR" sz="2000" dirty="0" smtClean="0"/>
              <a:t>.edu.tr</a:t>
            </a:r>
          </a:p>
          <a:p>
            <a:pPr algn="ctr"/>
            <a:r>
              <a:rPr lang="tr-TR" sz="2000" dirty="0" smtClean="0"/>
              <a:t>http://www.</a:t>
            </a:r>
            <a:r>
              <a:rPr lang="tr-TR" sz="2000" dirty="0" err="1" smtClean="0"/>
              <a:t>ibrahimozdemir</a:t>
            </a:r>
            <a:r>
              <a:rPr lang="tr-TR" sz="2000" dirty="0" smtClean="0"/>
              <a:t>.com</a:t>
            </a:r>
          </a:p>
          <a:p>
            <a:endParaRPr lang="tr-TR" dirty="0" smtClean="0"/>
          </a:p>
          <a:p>
            <a:r>
              <a:rPr lang="tr-TR" dirty="0" smtClean="0"/>
              <a:t> </a:t>
            </a:r>
          </a:p>
          <a:p>
            <a:endParaRPr lang="en-US" dirty="0"/>
          </a:p>
        </p:txBody>
      </p:sp>
      <p:pic>
        <p:nvPicPr>
          <p:cNvPr id="3074" name="Picture 2" descr="C:\Documents and Settings\Administrator\Desktop\erzuırum slayt\Adsız-4.tif"/>
          <p:cNvPicPr>
            <a:picLocks noChangeAspect="1" noChangeArrowheads="1"/>
          </p:cNvPicPr>
          <p:nvPr/>
        </p:nvPicPr>
        <p:blipFill>
          <a:blip r:embed="rId4"/>
          <a:srcRect/>
          <a:stretch>
            <a:fillRect/>
          </a:stretch>
        </p:blipFill>
        <p:spPr bwMode="auto">
          <a:xfrm>
            <a:off x="95251" y="522622"/>
            <a:ext cx="4262436" cy="5835336"/>
          </a:xfrm>
          <a:prstGeom prst="rect">
            <a:avLst/>
          </a:prstGeom>
          <a:noFill/>
          <a:effectLst>
            <a:outerShdw blurRad="495300" dist="317500" dir="9600000" sx="101000" sy="101000" rotWithShape="0">
              <a:schemeClr val="bg2">
                <a:lumMod val="75000"/>
                <a:alpha val="45000"/>
              </a:schemeClr>
            </a:outerShdw>
          </a:effectLst>
        </p:spPr>
      </p:pic>
      <p:sp>
        <p:nvSpPr>
          <p:cNvPr id="10" name="9 Dikdörtgen"/>
          <p:cNvSpPr/>
          <p:nvPr/>
        </p:nvSpPr>
        <p:spPr>
          <a:xfrm>
            <a:off x="4000496" y="2188121"/>
            <a:ext cx="5424841" cy="523220"/>
          </a:xfrm>
          <a:prstGeom prst="rect">
            <a:avLst/>
          </a:prstGeom>
          <a:effectLst>
            <a:reflection blurRad="6350" stA="52000" endA="300" endPos="35000" dir="5400000" sy="-100000" algn="bl" rotWithShape="0"/>
          </a:effectLst>
        </p:spPr>
        <p:txBody>
          <a:bodyPr wrap="square">
            <a:spAutoFit/>
          </a:bodyPr>
          <a:lstStyle/>
          <a:p>
            <a:pPr algn="ctr"/>
            <a:r>
              <a:rPr lang="tr-TR" sz="2800" b="1" dirty="0" smtClean="0"/>
              <a:t>Prof. Dr. İbrahim ÖZDEMİR</a:t>
            </a: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p:nvPr>
        </p:nvSpPr>
        <p:spPr>
          <a:xfrm>
            <a:off x="571472" y="214298"/>
            <a:ext cx="7470648" cy="1143000"/>
          </a:xfrm>
        </p:spPr>
        <p:txBody>
          <a:bodyPr/>
          <a:lstStyle/>
          <a:p>
            <a:pPr algn="ctr"/>
            <a:r>
              <a:rPr lang="en-US" sz="3600" dirty="0" smtClean="0"/>
              <a:t>UNESCO &amp; OECD on Higher Education</a:t>
            </a:r>
            <a:endParaRPr lang="en-US" sz="3600" dirty="0"/>
          </a:p>
        </p:txBody>
      </p:sp>
      <p:pic>
        <p:nvPicPr>
          <p:cNvPr id="3" name="Picture 16" descr="1403942196"/>
          <p:cNvPicPr>
            <a:picLocks noChangeAspect="1" noChangeArrowheads="1"/>
          </p:cNvPicPr>
          <p:nvPr/>
        </p:nvPicPr>
        <p:blipFill>
          <a:blip r:embed="rId3"/>
          <a:srcRect/>
          <a:stretch>
            <a:fillRect/>
          </a:stretch>
        </p:blipFill>
        <p:spPr bwMode="auto">
          <a:xfrm>
            <a:off x="71406" y="1785926"/>
            <a:ext cx="2960680" cy="4439559"/>
          </a:xfrm>
          <a:prstGeom prst="rect">
            <a:avLst/>
          </a:prstGeom>
          <a:noFill/>
          <a:ln w="12700">
            <a:solidFill>
              <a:schemeClr val="tx2"/>
            </a:solidFill>
            <a:miter lim="800000"/>
            <a:headEnd/>
            <a:tailEnd/>
          </a:ln>
          <a:effectLst>
            <a:outerShdw blurRad="63500" sx="102000" sy="102000" algn="ctr" rotWithShape="0">
              <a:prstClr val="black">
                <a:alpha val="40000"/>
              </a:prstClr>
            </a:outerShdw>
          </a:effectLst>
          <a:scene3d>
            <a:camera prst="perspectiveAbove"/>
            <a:lightRig rig="threePt" dir="t"/>
          </a:scene3d>
          <a:sp3d z="50800"/>
        </p:spPr>
      </p:pic>
      <p:pic>
        <p:nvPicPr>
          <p:cNvPr id="2052" name="Picture 4" descr="http://pixhost.ws/avaxhome/49/6e/00116e49_medium.jpeg"/>
          <p:cNvPicPr>
            <a:picLocks noChangeAspect="1" noChangeArrowheads="1"/>
          </p:cNvPicPr>
          <p:nvPr/>
        </p:nvPicPr>
        <p:blipFill>
          <a:blip r:embed="rId4"/>
          <a:srcRect/>
          <a:stretch>
            <a:fillRect/>
          </a:stretch>
        </p:blipFill>
        <p:spPr bwMode="auto">
          <a:xfrm>
            <a:off x="3284378" y="1785926"/>
            <a:ext cx="2736788" cy="4439559"/>
          </a:xfrm>
          <a:prstGeom prst="rect">
            <a:avLst/>
          </a:prstGeom>
          <a:noFill/>
          <a:effectLst>
            <a:outerShdw blurRad="63500" sx="102000" sy="102000" algn="ctr" rotWithShape="0">
              <a:prstClr val="black">
                <a:alpha val="40000"/>
              </a:prstClr>
            </a:outerShdw>
          </a:effectLst>
          <a:scene3d>
            <a:camera prst="perspectiveAbove"/>
            <a:lightRig rig="threePt" dir="t"/>
          </a:scene3d>
        </p:spPr>
      </p:pic>
      <p:pic>
        <p:nvPicPr>
          <p:cNvPr id="2054" name="Picture 6" descr="Higher Education at a Time of Transformation: New Dynamics for Social Responsibility">
            <a:hlinkClick r:id="rId5"/>
          </p:cNvPr>
          <p:cNvPicPr>
            <a:picLocks noChangeAspect="1" noChangeArrowheads="1"/>
          </p:cNvPicPr>
          <p:nvPr/>
        </p:nvPicPr>
        <p:blipFill>
          <a:blip r:embed="rId6"/>
          <a:srcRect/>
          <a:stretch>
            <a:fillRect/>
          </a:stretch>
        </p:blipFill>
        <p:spPr bwMode="auto">
          <a:xfrm>
            <a:off x="6215075" y="1785925"/>
            <a:ext cx="2786081" cy="4406457"/>
          </a:xfrm>
          <a:prstGeom prst="rect">
            <a:avLst/>
          </a:prstGeom>
          <a:noFill/>
          <a:effectLst>
            <a:outerShdw blurRad="63500" sx="102000" sy="102000" algn="ctr" rotWithShape="0">
              <a:prstClr val="black">
                <a:alpha val="40000"/>
              </a:prstClr>
            </a:outerShdw>
          </a:effectLst>
          <a:scene3d>
            <a:camera prst="perspectiveAbove"/>
            <a:lightRig rig="threePt" dir="t"/>
          </a:scene3d>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3 Başlık"/>
          <p:cNvSpPr>
            <a:spLocks noGrp="1"/>
          </p:cNvSpPr>
          <p:nvPr>
            <p:ph type="title"/>
          </p:nvPr>
        </p:nvSpPr>
        <p:spPr>
          <a:xfrm>
            <a:off x="428596" y="142852"/>
            <a:ext cx="7467600" cy="1143000"/>
          </a:xfrm>
        </p:spPr>
        <p:txBody>
          <a:bodyPr/>
          <a:lstStyle/>
          <a:p>
            <a:pPr algn="ctr"/>
            <a:r>
              <a:rPr lang="en-US" sz="3600" b="1" dirty="0" smtClean="0"/>
              <a:t>GUNI Report "Higher Education in the World"</a:t>
            </a:r>
            <a:endParaRPr lang="en-US" dirty="0"/>
          </a:p>
        </p:txBody>
      </p:sp>
      <p:sp>
        <p:nvSpPr>
          <p:cNvPr id="5" name="4 İçerik Yer Tutucusu"/>
          <p:cNvSpPr>
            <a:spLocks noGrp="1"/>
          </p:cNvSpPr>
          <p:nvPr>
            <p:ph idx="1"/>
          </p:nvPr>
        </p:nvSpPr>
        <p:spPr>
          <a:xfrm>
            <a:off x="3364682" y="1600200"/>
            <a:ext cx="5429288" cy="4900634"/>
          </a:xfrm>
        </p:spPr>
        <p:txBody>
          <a:bodyPr/>
          <a:lstStyle/>
          <a:p>
            <a:r>
              <a:rPr lang="en-US" sz="2000" dirty="0" smtClean="0"/>
              <a:t>The Report is a collective work published as part of the GUNI series on the social commitment of universities. </a:t>
            </a:r>
            <a:endParaRPr lang="tr-TR" sz="2000" dirty="0" smtClean="0"/>
          </a:p>
          <a:p>
            <a:r>
              <a:rPr lang="en-US" sz="2000" dirty="0" smtClean="0"/>
              <a:t>It is the result of a global and regional analysis of higher education in the world. </a:t>
            </a:r>
            <a:endParaRPr lang="tr-TR" sz="2000" dirty="0" smtClean="0"/>
          </a:p>
          <a:p>
            <a:r>
              <a:rPr lang="en-US" sz="2000" dirty="0" smtClean="0"/>
              <a:t>the Report reflects on </a:t>
            </a:r>
            <a:r>
              <a:rPr lang="en-US" sz="2000" i="1" dirty="0" smtClean="0">
                <a:solidFill>
                  <a:srgbClr val="FF0000"/>
                </a:solidFill>
              </a:rPr>
              <a:t>the key issues and challenges facing higher education and its institutions in the 21st century</a:t>
            </a:r>
            <a:r>
              <a:rPr lang="en-US" sz="2000" dirty="0" smtClean="0"/>
              <a:t>. </a:t>
            </a:r>
            <a:endParaRPr lang="tr-TR" sz="2000" dirty="0" smtClean="0"/>
          </a:p>
          <a:p>
            <a:r>
              <a:rPr lang="en-US" sz="2000" dirty="0" smtClean="0"/>
              <a:t>It includes a Delphi poll in which key experts and practitioners giving their views on the subject, and contains supporting statistics, analytical maps and detailed bibliography. </a:t>
            </a:r>
            <a:endParaRPr lang="tr-TR" sz="2000" dirty="0" smtClean="0"/>
          </a:p>
          <a:p>
            <a:endParaRPr lang="tr-TR" sz="1400" dirty="0" smtClean="0"/>
          </a:p>
        </p:txBody>
      </p:sp>
      <p:pic>
        <p:nvPicPr>
          <p:cNvPr id="7170" name="Picture 2" descr="C:\Documents and Settings\Administrator\Desktop\erzuırum slayt\Adsız-10.tif"/>
          <p:cNvPicPr>
            <a:picLocks noChangeAspect="1" noChangeArrowheads="1"/>
          </p:cNvPicPr>
          <p:nvPr/>
        </p:nvPicPr>
        <p:blipFill>
          <a:blip r:embed="rId3"/>
          <a:srcRect/>
          <a:stretch>
            <a:fillRect/>
          </a:stretch>
        </p:blipFill>
        <p:spPr bwMode="auto">
          <a:xfrm>
            <a:off x="-214346" y="1600200"/>
            <a:ext cx="3784600" cy="4203700"/>
          </a:xfrm>
          <a:prstGeom prst="rect">
            <a:avLst/>
          </a:prstGeom>
          <a:noFill/>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p:nvPr>
        </p:nvSpPr>
        <p:spPr>
          <a:xfrm>
            <a:off x="214282" y="274638"/>
            <a:ext cx="7939118" cy="1143000"/>
          </a:xfrm>
        </p:spPr>
        <p:txBody>
          <a:bodyPr/>
          <a:lstStyle/>
          <a:p>
            <a:pPr algn="ctr"/>
            <a:r>
              <a:rPr lang="tr-TR" sz="3200" dirty="0" err="1" smtClean="0"/>
              <a:t>UNESCO’s</a:t>
            </a:r>
            <a:r>
              <a:rPr lang="tr-TR" sz="3200" dirty="0" smtClean="0"/>
              <a:t>  2009 </a:t>
            </a:r>
            <a:r>
              <a:rPr lang="tr-TR" sz="3200" dirty="0" err="1" smtClean="0"/>
              <a:t>World</a:t>
            </a:r>
            <a:r>
              <a:rPr lang="tr-TR" sz="3200" dirty="0" smtClean="0"/>
              <a:t> </a:t>
            </a:r>
            <a:r>
              <a:rPr lang="tr-TR" sz="3200" dirty="0" err="1" smtClean="0"/>
              <a:t>Conference</a:t>
            </a:r>
            <a:r>
              <a:rPr lang="tr-TR" sz="3200" dirty="0" smtClean="0"/>
              <a:t> on </a:t>
            </a:r>
            <a:r>
              <a:rPr lang="tr-TR" sz="3200" dirty="0" err="1" smtClean="0"/>
              <a:t>Higher</a:t>
            </a:r>
            <a:r>
              <a:rPr lang="tr-TR" sz="3200" dirty="0" smtClean="0"/>
              <a:t> </a:t>
            </a:r>
            <a:r>
              <a:rPr lang="tr-TR" sz="3200" dirty="0" err="1" smtClean="0"/>
              <a:t>Education</a:t>
            </a:r>
            <a:r>
              <a:rPr lang="tr-TR" sz="3200" dirty="0" smtClean="0"/>
              <a:t>, (Paris, 5-8 </a:t>
            </a:r>
            <a:r>
              <a:rPr lang="tr-TR" sz="3200" dirty="0" err="1" smtClean="0"/>
              <a:t>July</a:t>
            </a:r>
            <a:r>
              <a:rPr lang="tr-TR" sz="3200" dirty="0" smtClean="0"/>
              <a:t> 2009).</a:t>
            </a:r>
            <a:endParaRPr lang="tr-TR" sz="3200" dirty="0"/>
          </a:p>
        </p:txBody>
      </p:sp>
      <p:sp>
        <p:nvSpPr>
          <p:cNvPr id="3" name="2 İçerik Yer Tutucusu"/>
          <p:cNvSpPr>
            <a:spLocks noGrp="1"/>
          </p:cNvSpPr>
          <p:nvPr>
            <p:ph idx="1"/>
          </p:nvPr>
        </p:nvSpPr>
        <p:spPr>
          <a:xfrm>
            <a:off x="1500166" y="1714488"/>
            <a:ext cx="7415234" cy="4706950"/>
          </a:xfrm>
        </p:spPr>
        <p:txBody>
          <a:bodyPr/>
          <a:lstStyle/>
          <a:p>
            <a:r>
              <a:rPr lang="en-US" sz="2800" dirty="0" smtClean="0"/>
              <a:t>Conference gathered </a:t>
            </a:r>
            <a:r>
              <a:rPr lang="en-US" sz="2800" dirty="0" smtClean="0">
                <a:solidFill>
                  <a:srgbClr val="FF0000"/>
                </a:solidFill>
              </a:rPr>
              <a:t>over 1,000 participants</a:t>
            </a:r>
            <a:r>
              <a:rPr lang="en-US" sz="2800" dirty="0" smtClean="0"/>
              <a:t> from around 150 countries at UNESCO Headquarters over four days. </a:t>
            </a:r>
          </a:p>
          <a:p>
            <a:r>
              <a:rPr lang="en-US" sz="2800" dirty="0" smtClean="0"/>
              <a:t>Ministers, university rectors, faculty, students and key representatives of the private sector as well as regional and multilateral institutions debated a wide range of issues including the impact of globalization on higher education, social responsibility, academic freedom, research and financing.</a:t>
            </a:r>
          </a:p>
          <a:p>
            <a:endParaRPr lang="tr-TR" dirty="0"/>
          </a:p>
        </p:txBody>
      </p:sp>
      <p:sp>
        <p:nvSpPr>
          <p:cNvPr id="6" name="5 Slayt Numarası Yer Tutucusu"/>
          <p:cNvSpPr>
            <a:spLocks noGrp="1"/>
          </p:cNvSpPr>
          <p:nvPr>
            <p:ph type="sldNum" sz="quarter" idx="12"/>
          </p:nvPr>
        </p:nvSpPr>
        <p:spPr/>
        <p:txBody>
          <a:bodyPr/>
          <a:lstStyle/>
          <a:p>
            <a:fld id="{F12CC75F-1AE8-49DC-86D5-7F0DC0E98FAB}" type="slidenum">
              <a:rPr lang="en-US" altLang="ko-KR" smtClean="0"/>
              <a:pPr/>
              <a:t>5</a:t>
            </a:fld>
            <a:endParaRPr lang="en-US" altLang="ko-KR" dirty="0"/>
          </a:p>
        </p:txBody>
      </p:sp>
      <p:pic>
        <p:nvPicPr>
          <p:cNvPr id="5122" name="Picture 2" descr="C:\Documents and Settings\Administrator\Desktop\erzuırum slayt\Adsız-6.tif"/>
          <p:cNvPicPr>
            <a:picLocks noChangeAspect="1" noChangeArrowheads="1"/>
          </p:cNvPicPr>
          <p:nvPr/>
        </p:nvPicPr>
        <p:blipFill>
          <a:blip r:embed="rId3"/>
          <a:srcRect/>
          <a:stretch>
            <a:fillRect/>
          </a:stretch>
        </p:blipFill>
        <p:spPr bwMode="auto">
          <a:xfrm>
            <a:off x="-71470" y="1785926"/>
            <a:ext cx="1857388" cy="1803394"/>
          </a:xfrm>
          <a:prstGeom prst="rect">
            <a:avLst/>
          </a:prstGeom>
          <a:noFill/>
        </p:spPr>
      </p:pic>
      <p:pic>
        <p:nvPicPr>
          <p:cNvPr id="5123" name="Picture 3" descr="C:\Documents and Settings\Administrator\Desktop\erzuırum slayt\Adsız-7.tif"/>
          <p:cNvPicPr>
            <a:picLocks noChangeAspect="1" noChangeArrowheads="1"/>
          </p:cNvPicPr>
          <p:nvPr/>
        </p:nvPicPr>
        <p:blipFill>
          <a:blip r:embed="rId4"/>
          <a:srcRect/>
          <a:stretch>
            <a:fillRect/>
          </a:stretch>
        </p:blipFill>
        <p:spPr bwMode="auto">
          <a:xfrm>
            <a:off x="-857288" y="3745469"/>
            <a:ext cx="3143272" cy="2792875"/>
          </a:xfrm>
          <a:prstGeom prst="rect">
            <a:avLst/>
          </a:prstGeom>
          <a:noFill/>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p:nvPr>
        </p:nvSpPr>
        <p:spPr>
          <a:xfrm>
            <a:off x="785786" y="274638"/>
            <a:ext cx="7467600" cy="1143000"/>
          </a:xfrm>
        </p:spPr>
        <p:txBody>
          <a:bodyPr/>
          <a:lstStyle/>
          <a:p>
            <a:pPr algn="ctr"/>
            <a:r>
              <a:rPr lang="tr-TR" sz="3600" dirty="0" err="1" smtClean="0">
                <a:solidFill>
                  <a:schemeClr val="bg1"/>
                </a:solidFill>
              </a:rPr>
              <a:t>Key</a:t>
            </a:r>
            <a:r>
              <a:rPr lang="tr-TR" sz="3600" dirty="0" smtClean="0">
                <a:solidFill>
                  <a:schemeClr val="bg1"/>
                </a:solidFill>
              </a:rPr>
              <a:t> </a:t>
            </a:r>
            <a:r>
              <a:rPr lang="tr-TR" sz="3600" dirty="0" err="1" smtClean="0">
                <a:solidFill>
                  <a:schemeClr val="bg1"/>
                </a:solidFill>
              </a:rPr>
              <a:t>drivers</a:t>
            </a:r>
            <a:r>
              <a:rPr lang="tr-TR" sz="3600" dirty="0" smtClean="0">
                <a:solidFill>
                  <a:schemeClr val="bg1"/>
                </a:solidFill>
              </a:rPr>
              <a:t> of a 21st </a:t>
            </a:r>
            <a:r>
              <a:rPr lang="tr-TR" sz="3600" dirty="0" err="1" smtClean="0">
                <a:solidFill>
                  <a:schemeClr val="bg1"/>
                </a:solidFill>
              </a:rPr>
              <a:t>century</a:t>
            </a:r>
            <a:r>
              <a:rPr lang="tr-TR" sz="3600" dirty="0" smtClean="0">
                <a:solidFill>
                  <a:schemeClr val="bg1"/>
                </a:solidFill>
              </a:rPr>
              <a:t> </a:t>
            </a:r>
            <a:r>
              <a:rPr lang="tr-TR" sz="3600" dirty="0" err="1" smtClean="0">
                <a:solidFill>
                  <a:schemeClr val="bg1"/>
                </a:solidFill>
              </a:rPr>
              <a:t>academic</a:t>
            </a:r>
            <a:r>
              <a:rPr lang="tr-TR" sz="3600" dirty="0" smtClean="0">
                <a:solidFill>
                  <a:schemeClr val="bg1"/>
                </a:solidFill>
              </a:rPr>
              <a:t> "</a:t>
            </a:r>
            <a:r>
              <a:rPr lang="tr-TR" sz="3600" dirty="0" err="1" smtClean="0">
                <a:solidFill>
                  <a:schemeClr val="bg1"/>
                </a:solidFill>
              </a:rPr>
              <a:t>revolution</a:t>
            </a:r>
            <a:r>
              <a:rPr lang="tr-TR" sz="3600" dirty="0" smtClean="0">
                <a:solidFill>
                  <a:schemeClr val="bg1"/>
                </a:solidFill>
              </a:rPr>
              <a:t>" </a:t>
            </a:r>
            <a:endParaRPr lang="tr-TR" sz="3600" dirty="0">
              <a:solidFill>
                <a:schemeClr val="bg1"/>
              </a:solidFill>
            </a:endParaRPr>
          </a:p>
        </p:txBody>
      </p:sp>
      <p:sp>
        <p:nvSpPr>
          <p:cNvPr id="3" name="2 İçerik Yer Tutucusu"/>
          <p:cNvSpPr>
            <a:spLocks noGrp="1"/>
          </p:cNvSpPr>
          <p:nvPr>
            <p:ph idx="1"/>
          </p:nvPr>
        </p:nvSpPr>
        <p:spPr>
          <a:xfrm>
            <a:off x="2928926" y="1600200"/>
            <a:ext cx="6072230" cy="4900634"/>
          </a:xfrm>
        </p:spPr>
        <p:txBody>
          <a:bodyPr/>
          <a:lstStyle/>
          <a:p>
            <a:pPr lvl="0"/>
            <a:r>
              <a:rPr lang="en-US" sz="2800" dirty="0" smtClean="0"/>
              <a:t>Rising demand and </a:t>
            </a:r>
            <a:r>
              <a:rPr lang="en-US" sz="2800" dirty="0" err="1" smtClean="0"/>
              <a:t>massification</a:t>
            </a:r>
            <a:r>
              <a:rPr lang="en-US" sz="2800" dirty="0" smtClean="0"/>
              <a:t> </a:t>
            </a:r>
          </a:p>
          <a:p>
            <a:pPr lvl="0"/>
            <a:r>
              <a:rPr lang="en-US" sz="2800" dirty="0" smtClean="0"/>
              <a:t>Diversification of providers and methods</a:t>
            </a:r>
          </a:p>
          <a:p>
            <a:pPr lvl="0"/>
            <a:r>
              <a:rPr lang="en-US" sz="2800" dirty="0" smtClean="0"/>
              <a:t>Private provision</a:t>
            </a:r>
          </a:p>
          <a:p>
            <a:pPr lvl="0"/>
            <a:r>
              <a:rPr lang="en-US" sz="2800" dirty="0" smtClean="0"/>
              <a:t>Distance education</a:t>
            </a:r>
          </a:p>
          <a:p>
            <a:pPr lvl="0"/>
            <a:r>
              <a:rPr lang="en-US" sz="2800" dirty="0" smtClean="0"/>
              <a:t>Quality assurance</a:t>
            </a:r>
          </a:p>
          <a:p>
            <a:pPr lvl="0"/>
            <a:r>
              <a:rPr lang="en-US" sz="2800" dirty="0" smtClean="0"/>
              <a:t>Cross-border Higher Education</a:t>
            </a:r>
          </a:p>
          <a:p>
            <a:pPr lvl="0"/>
            <a:r>
              <a:rPr lang="en-US" sz="2800" dirty="0" smtClean="0"/>
              <a:t>Teacher Education</a:t>
            </a:r>
          </a:p>
          <a:p>
            <a:pPr lvl="0"/>
            <a:r>
              <a:rPr lang="en-US" sz="2800" dirty="0" smtClean="0"/>
              <a:t>Academic profession</a:t>
            </a:r>
          </a:p>
        </p:txBody>
      </p:sp>
      <p:pic>
        <p:nvPicPr>
          <p:cNvPr id="4098" name="Picture 2" descr="C:\Documents and Settings\Administrator\Desktop\erzuırum slayt\Adsız-5.tif"/>
          <p:cNvPicPr>
            <a:picLocks noChangeAspect="1" noChangeArrowheads="1"/>
          </p:cNvPicPr>
          <p:nvPr/>
        </p:nvPicPr>
        <p:blipFill>
          <a:blip r:embed="rId3"/>
          <a:srcRect/>
          <a:stretch>
            <a:fillRect/>
          </a:stretch>
        </p:blipFill>
        <p:spPr bwMode="auto">
          <a:xfrm>
            <a:off x="-32" y="1928802"/>
            <a:ext cx="2995581" cy="2894540"/>
          </a:xfrm>
          <a:prstGeom prst="rect">
            <a:avLst/>
          </a:prstGeom>
          <a:noFill/>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42860"/>
            <a:ext cx="7467600" cy="1143000"/>
          </a:xfrm>
        </p:spPr>
        <p:txBody>
          <a:bodyPr/>
          <a:lstStyle/>
          <a:p>
            <a:pPr algn="ctr"/>
            <a:r>
              <a:rPr lang="tr-TR" sz="3200" dirty="0" smtClean="0"/>
              <a:t>Background of </a:t>
            </a:r>
            <a:r>
              <a:rPr lang="tr-TR" sz="3200" dirty="0" err="1" smtClean="0"/>
              <a:t>the</a:t>
            </a:r>
            <a:r>
              <a:rPr lang="tr-TR" sz="3200" dirty="0" smtClean="0"/>
              <a:t> </a:t>
            </a:r>
            <a:r>
              <a:rPr lang="tr-TR" sz="3200" dirty="0" err="1" smtClean="0"/>
              <a:t>World</a:t>
            </a:r>
            <a:r>
              <a:rPr lang="tr-TR" sz="3200" dirty="0" smtClean="0"/>
              <a:t> </a:t>
            </a:r>
            <a:r>
              <a:rPr lang="tr-TR" sz="3200" dirty="0" err="1" smtClean="0"/>
              <a:t>Conference</a:t>
            </a:r>
            <a:endParaRPr lang="tr-TR" dirty="0"/>
          </a:p>
        </p:txBody>
      </p:sp>
      <p:sp>
        <p:nvSpPr>
          <p:cNvPr id="3" name="2 İçerik Yer Tutucusu"/>
          <p:cNvSpPr>
            <a:spLocks noGrp="1"/>
          </p:cNvSpPr>
          <p:nvPr>
            <p:ph idx="1"/>
          </p:nvPr>
        </p:nvSpPr>
        <p:spPr>
          <a:xfrm>
            <a:off x="457200" y="3386150"/>
            <a:ext cx="8115328" cy="3257560"/>
          </a:xfrm>
        </p:spPr>
        <p:txBody>
          <a:bodyPr/>
          <a:lstStyle/>
          <a:p>
            <a:r>
              <a:rPr lang="tr-TR" sz="2400" dirty="0" err="1" smtClean="0"/>
              <a:t>To</a:t>
            </a:r>
            <a:r>
              <a:rPr lang="tr-TR" sz="2400" dirty="0" smtClean="0"/>
              <a:t> </a:t>
            </a:r>
            <a:r>
              <a:rPr lang="tr-TR" sz="2400" dirty="0" err="1" smtClean="0"/>
              <a:t>express</a:t>
            </a:r>
            <a:r>
              <a:rPr lang="tr-TR" sz="2400" dirty="0" smtClean="0"/>
              <a:t> </a:t>
            </a:r>
            <a:r>
              <a:rPr lang="tr-TR" sz="2400" dirty="0" err="1" smtClean="0"/>
              <a:t>its</a:t>
            </a:r>
            <a:r>
              <a:rPr lang="tr-TR" sz="2400" dirty="0" smtClean="0"/>
              <a:t> global </a:t>
            </a:r>
            <a:r>
              <a:rPr lang="tr-TR" sz="2400" dirty="0" err="1" smtClean="0"/>
              <a:t>coverage</a:t>
            </a:r>
            <a:r>
              <a:rPr lang="tr-TR" sz="2400" dirty="0" smtClean="0"/>
              <a:t> </a:t>
            </a:r>
            <a:r>
              <a:rPr lang="tr-TR" sz="2400" dirty="0" err="1" smtClean="0"/>
              <a:t>and</a:t>
            </a:r>
            <a:r>
              <a:rPr lang="tr-TR" sz="2400" dirty="0" smtClean="0"/>
              <a:t> </a:t>
            </a:r>
            <a:r>
              <a:rPr lang="tr-TR" sz="2400" dirty="0" err="1" smtClean="0"/>
              <a:t>give</a:t>
            </a:r>
            <a:r>
              <a:rPr lang="tr-TR" sz="2400" dirty="0" smtClean="0"/>
              <a:t> </a:t>
            </a:r>
            <a:r>
              <a:rPr lang="tr-TR" sz="2400" dirty="0" err="1" smtClean="0"/>
              <a:t>voice</a:t>
            </a:r>
            <a:r>
              <a:rPr lang="tr-TR" sz="2400" dirty="0" smtClean="0"/>
              <a:t> </a:t>
            </a:r>
            <a:r>
              <a:rPr lang="tr-TR" sz="2400" dirty="0" err="1" smtClean="0"/>
              <a:t>to</a:t>
            </a:r>
            <a:r>
              <a:rPr lang="tr-TR" sz="2400" dirty="0" smtClean="0"/>
              <a:t> </a:t>
            </a:r>
            <a:r>
              <a:rPr lang="tr-TR" sz="2400" dirty="0" err="1" smtClean="0"/>
              <a:t>regional</a:t>
            </a:r>
            <a:r>
              <a:rPr lang="tr-TR" sz="2400" dirty="0" smtClean="0"/>
              <a:t> </a:t>
            </a:r>
            <a:r>
              <a:rPr lang="tr-TR" sz="2400" dirty="0" err="1" smtClean="0"/>
              <a:t>and</a:t>
            </a:r>
            <a:r>
              <a:rPr lang="tr-TR" sz="2400" dirty="0" smtClean="0"/>
              <a:t> </a:t>
            </a:r>
            <a:r>
              <a:rPr lang="tr-TR" sz="2400" dirty="0" err="1" smtClean="0"/>
              <a:t>national</a:t>
            </a:r>
            <a:r>
              <a:rPr lang="tr-TR" sz="2400" dirty="0" smtClean="0"/>
              <a:t> </a:t>
            </a:r>
            <a:r>
              <a:rPr lang="tr-TR" sz="2400" dirty="0" err="1" smtClean="0"/>
              <a:t>specificities</a:t>
            </a:r>
            <a:r>
              <a:rPr lang="tr-TR" sz="2400" dirty="0" smtClean="0"/>
              <a:t>, </a:t>
            </a:r>
            <a:r>
              <a:rPr lang="tr-TR" sz="2400" dirty="0" err="1" smtClean="0"/>
              <a:t>the</a:t>
            </a:r>
            <a:r>
              <a:rPr lang="tr-TR" sz="2400" dirty="0" smtClean="0"/>
              <a:t> </a:t>
            </a:r>
            <a:r>
              <a:rPr lang="tr-TR" sz="2400" dirty="0" err="1" smtClean="0"/>
              <a:t>World</a:t>
            </a:r>
            <a:r>
              <a:rPr lang="tr-TR" sz="2400" dirty="0" smtClean="0"/>
              <a:t> </a:t>
            </a:r>
            <a:r>
              <a:rPr lang="tr-TR" sz="2400" dirty="0" err="1" smtClean="0"/>
              <a:t>Conference</a:t>
            </a:r>
            <a:r>
              <a:rPr lang="tr-TR" sz="2400" dirty="0" smtClean="0"/>
              <a:t> </a:t>
            </a:r>
            <a:r>
              <a:rPr lang="tr-TR" sz="2400" dirty="0" err="1" smtClean="0"/>
              <a:t>was</a:t>
            </a:r>
            <a:r>
              <a:rPr lang="tr-TR" sz="2400" dirty="0" smtClean="0"/>
              <a:t> </a:t>
            </a:r>
            <a:r>
              <a:rPr lang="tr-TR" sz="2400" dirty="0" err="1" smtClean="0"/>
              <a:t>preceded</a:t>
            </a:r>
            <a:r>
              <a:rPr lang="tr-TR" sz="2400" dirty="0" smtClean="0"/>
              <a:t> </a:t>
            </a:r>
            <a:r>
              <a:rPr lang="tr-TR" sz="2400" dirty="0" err="1" smtClean="0"/>
              <a:t>by</a:t>
            </a:r>
            <a:r>
              <a:rPr lang="tr-TR" sz="2400" dirty="0" smtClean="0"/>
              <a:t> </a:t>
            </a:r>
            <a:r>
              <a:rPr lang="tr-TR" sz="2400" dirty="0" err="1" smtClean="0"/>
              <a:t>six</a:t>
            </a:r>
            <a:r>
              <a:rPr lang="tr-TR" sz="2400" dirty="0" smtClean="0"/>
              <a:t> </a:t>
            </a:r>
            <a:r>
              <a:rPr lang="tr-TR" sz="2400" dirty="0" err="1" smtClean="0"/>
              <a:t>regional</a:t>
            </a:r>
            <a:r>
              <a:rPr lang="tr-TR" sz="2400" dirty="0" smtClean="0"/>
              <a:t> </a:t>
            </a:r>
            <a:r>
              <a:rPr lang="tr-TR" sz="2400" dirty="0" err="1" smtClean="0"/>
              <a:t>conferences</a:t>
            </a:r>
            <a:r>
              <a:rPr lang="tr-TR" sz="2400" dirty="0" smtClean="0"/>
              <a:t>. </a:t>
            </a:r>
          </a:p>
          <a:p>
            <a:r>
              <a:rPr lang="tr-TR" sz="2400" dirty="0" err="1" smtClean="0"/>
              <a:t>They</a:t>
            </a:r>
            <a:r>
              <a:rPr lang="tr-TR" sz="2400" dirty="0" smtClean="0"/>
              <a:t> </a:t>
            </a:r>
            <a:r>
              <a:rPr lang="tr-TR" sz="2400" dirty="0" err="1" smtClean="0"/>
              <a:t>were</a:t>
            </a:r>
            <a:r>
              <a:rPr lang="tr-TR" sz="2400" dirty="0" smtClean="0"/>
              <a:t> </a:t>
            </a:r>
            <a:r>
              <a:rPr lang="tr-TR" sz="2400" dirty="0" err="1" smtClean="0"/>
              <a:t>held</a:t>
            </a:r>
            <a:r>
              <a:rPr lang="tr-TR" sz="2400" dirty="0" smtClean="0"/>
              <a:t> in </a:t>
            </a:r>
            <a:r>
              <a:rPr lang="tr-TR" sz="2400" dirty="0" err="1" smtClean="0"/>
              <a:t>Cartagena</a:t>
            </a:r>
            <a:r>
              <a:rPr lang="tr-TR" sz="2400" dirty="0" smtClean="0"/>
              <a:t> de </a:t>
            </a:r>
            <a:r>
              <a:rPr lang="tr-TR" sz="2400" dirty="0" err="1" smtClean="0"/>
              <a:t>Indias</a:t>
            </a:r>
            <a:r>
              <a:rPr lang="tr-TR" sz="2400" dirty="0" smtClean="0"/>
              <a:t> </a:t>
            </a:r>
            <a:r>
              <a:rPr lang="tr-TR" sz="2400" dirty="0" err="1" smtClean="0"/>
              <a:t>for</a:t>
            </a:r>
            <a:r>
              <a:rPr lang="tr-TR" sz="2400" dirty="0" smtClean="0"/>
              <a:t> Latin </a:t>
            </a:r>
            <a:r>
              <a:rPr lang="tr-TR" sz="2400" dirty="0" err="1" smtClean="0"/>
              <a:t>America</a:t>
            </a:r>
            <a:r>
              <a:rPr lang="tr-TR" sz="2400" dirty="0" smtClean="0"/>
              <a:t> </a:t>
            </a:r>
            <a:r>
              <a:rPr lang="tr-TR" sz="2400" dirty="0" err="1" smtClean="0"/>
              <a:t>and</a:t>
            </a:r>
            <a:r>
              <a:rPr lang="tr-TR" sz="2400" dirty="0" smtClean="0"/>
              <a:t> </a:t>
            </a:r>
            <a:r>
              <a:rPr lang="tr-TR" sz="2400" dirty="0" err="1" smtClean="0"/>
              <a:t>the</a:t>
            </a:r>
            <a:r>
              <a:rPr lang="tr-TR" sz="2400" dirty="0" smtClean="0"/>
              <a:t> </a:t>
            </a:r>
            <a:r>
              <a:rPr lang="tr-TR" sz="2400" dirty="0" err="1" smtClean="0"/>
              <a:t>Caribbean</a:t>
            </a:r>
            <a:r>
              <a:rPr lang="tr-TR" sz="2400" dirty="0" smtClean="0"/>
              <a:t>; </a:t>
            </a:r>
            <a:r>
              <a:rPr lang="tr-TR" sz="2400" dirty="0" err="1" smtClean="0"/>
              <a:t>Macau</a:t>
            </a:r>
            <a:r>
              <a:rPr lang="tr-TR" sz="2400" dirty="0" smtClean="0"/>
              <a:t> </a:t>
            </a:r>
            <a:r>
              <a:rPr lang="tr-TR" sz="2400" dirty="0" err="1" smtClean="0"/>
              <a:t>for</a:t>
            </a:r>
            <a:r>
              <a:rPr lang="tr-TR" sz="2400" dirty="0" smtClean="0"/>
              <a:t> East </a:t>
            </a:r>
            <a:r>
              <a:rPr lang="tr-TR" sz="2400" dirty="0" err="1" smtClean="0"/>
              <a:t>Asia</a:t>
            </a:r>
            <a:r>
              <a:rPr lang="tr-TR" sz="2400" dirty="0" smtClean="0"/>
              <a:t> </a:t>
            </a:r>
            <a:r>
              <a:rPr lang="tr-TR" sz="2400" dirty="0" err="1" smtClean="0"/>
              <a:t>and</a:t>
            </a:r>
            <a:r>
              <a:rPr lang="tr-TR" sz="2400" dirty="0" smtClean="0"/>
              <a:t> </a:t>
            </a:r>
            <a:r>
              <a:rPr lang="tr-TR" sz="2400" dirty="0" err="1" smtClean="0"/>
              <a:t>the</a:t>
            </a:r>
            <a:r>
              <a:rPr lang="tr-TR" sz="2400" dirty="0" smtClean="0"/>
              <a:t> </a:t>
            </a:r>
            <a:r>
              <a:rPr lang="tr-TR" sz="2400" dirty="0" err="1" smtClean="0"/>
              <a:t>Pacific</a:t>
            </a:r>
            <a:r>
              <a:rPr lang="tr-TR" sz="2400" dirty="0" smtClean="0"/>
              <a:t>; Dakar </a:t>
            </a:r>
            <a:r>
              <a:rPr lang="tr-TR" sz="2400" dirty="0" err="1" smtClean="0"/>
              <a:t>for</a:t>
            </a:r>
            <a:r>
              <a:rPr lang="tr-TR" sz="2400" dirty="0" smtClean="0"/>
              <a:t> </a:t>
            </a:r>
            <a:r>
              <a:rPr lang="tr-TR" sz="2400" dirty="0" err="1" smtClean="0"/>
              <a:t>Africa</a:t>
            </a:r>
            <a:r>
              <a:rPr lang="tr-TR" sz="2400" dirty="0" smtClean="0"/>
              <a:t>; New Delhi </a:t>
            </a:r>
            <a:r>
              <a:rPr lang="tr-TR" sz="2400" dirty="0" err="1" smtClean="0"/>
              <a:t>for</a:t>
            </a:r>
            <a:r>
              <a:rPr lang="tr-TR" sz="2400" dirty="0" smtClean="0"/>
              <a:t> South </a:t>
            </a:r>
            <a:r>
              <a:rPr lang="tr-TR" sz="2400" dirty="0" err="1" smtClean="0"/>
              <a:t>Asia</a:t>
            </a:r>
            <a:r>
              <a:rPr lang="tr-TR" sz="2400" dirty="0" smtClean="0"/>
              <a:t>; </a:t>
            </a:r>
            <a:r>
              <a:rPr lang="tr-TR" sz="2400" dirty="0" err="1" smtClean="0"/>
              <a:t>Bucharest</a:t>
            </a:r>
            <a:r>
              <a:rPr lang="tr-TR" sz="2400" dirty="0" smtClean="0"/>
              <a:t> </a:t>
            </a:r>
            <a:r>
              <a:rPr lang="tr-TR" sz="2400" dirty="0" err="1" smtClean="0"/>
              <a:t>for</a:t>
            </a:r>
            <a:r>
              <a:rPr lang="tr-TR" sz="2400" dirty="0" smtClean="0"/>
              <a:t> </a:t>
            </a:r>
            <a:r>
              <a:rPr lang="tr-TR" sz="2400" dirty="0" err="1" smtClean="0"/>
              <a:t>Europe</a:t>
            </a:r>
            <a:r>
              <a:rPr lang="tr-TR" sz="2400" dirty="0" smtClean="0"/>
              <a:t> </a:t>
            </a:r>
            <a:r>
              <a:rPr lang="tr-TR" sz="2400" dirty="0" err="1" smtClean="0"/>
              <a:t>and</a:t>
            </a:r>
            <a:r>
              <a:rPr lang="tr-TR" sz="2400" dirty="0" smtClean="0"/>
              <a:t> North </a:t>
            </a:r>
            <a:r>
              <a:rPr lang="tr-TR" sz="2400" dirty="0" err="1" smtClean="0"/>
              <a:t>America</a:t>
            </a:r>
            <a:r>
              <a:rPr lang="tr-TR" sz="2400" dirty="0" smtClean="0"/>
              <a:t>; </a:t>
            </a:r>
            <a:r>
              <a:rPr lang="tr-TR" sz="2400" dirty="0" err="1" smtClean="0"/>
              <a:t>and</a:t>
            </a:r>
            <a:r>
              <a:rPr lang="tr-TR" sz="2400" dirty="0" smtClean="0"/>
              <a:t> </a:t>
            </a:r>
            <a:r>
              <a:rPr lang="tr-TR" sz="2400" dirty="0" err="1" smtClean="0"/>
              <a:t>Cairo</a:t>
            </a:r>
            <a:r>
              <a:rPr lang="tr-TR" sz="2400" dirty="0" smtClean="0"/>
              <a:t> </a:t>
            </a:r>
            <a:r>
              <a:rPr lang="tr-TR" sz="2400" dirty="0" err="1" smtClean="0"/>
              <a:t>for</a:t>
            </a:r>
            <a:r>
              <a:rPr lang="tr-TR" sz="2400" dirty="0" smtClean="0"/>
              <a:t> </a:t>
            </a:r>
            <a:r>
              <a:rPr lang="tr-TR" sz="2400" dirty="0" err="1" smtClean="0"/>
              <a:t>the</a:t>
            </a:r>
            <a:r>
              <a:rPr lang="tr-TR" sz="2400" dirty="0" smtClean="0"/>
              <a:t> </a:t>
            </a:r>
            <a:r>
              <a:rPr lang="tr-TR" sz="2400" dirty="0" err="1" smtClean="0"/>
              <a:t>Arab</a:t>
            </a:r>
            <a:r>
              <a:rPr lang="tr-TR" sz="2400" dirty="0" smtClean="0"/>
              <a:t> </a:t>
            </a:r>
            <a:r>
              <a:rPr lang="tr-TR" sz="2400" dirty="0" err="1" smtClean="0"/>
              <a:t>States</a:t>
            </a:r>
            <a:r>
              <a:rPr lang="tr-TR" sz="2400" dirty="0" smtClean="0"/>
              <a:t>. </a:t>
            </a:r>
            <a:endParaRPr lang="tr-TR" sz="2400" dirty="0"/>
          </a:p>
        </p:txBody>
      </p:sp>
      <p:pic>
        <p:nvPicPr>
          <p:cNvPr id="9219" name="Picture 3" descr="C:\Documents and Settings\Administrator\Desktop\erzuırum slayt\2010conferencelogo.tif"/>
          <p:cNvPicPr>
            <a:picLocks noChangeAspect="1" noChangeArrowheads="1"/>
          </p:cNvPicPr>
          <p:nvPr/>
        </p:nvPicPr>
        <p:blipFill>
          <a:blip r:embed="rId3"/>
          <a:srcRect/>
          <a:stretch>
            <a:fillRect/>
          </a:stretch>
        </p:blipFill>
        <p:spPr bwMode="auto">
          <a:xfrm>
            <a:off x="2428860" y="1122682"/>
            <a:ext cx="4214842" cy="212059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sz="3200" b="1" dirty="0" err="1" smtClean="0"/>
              <a:t>D</a:t>
            </a:r>
            <a:r>
              <a:rPr lang="tr-TR" sz="3200" b="1" dirty="0" err="1" smtClean="0"/>
              <a:t>emand</a:t>
            </a:r>
            <a:r>
              <a:rPr lang="tr-TR" sz="3200" b="1" dirty="0" smtClean="0"/>
              <a:t> </a:t>
            </a:r>
            <a:r>
              <a:rPr lang="tr-TR" sz="3200" b="1" dirty="0" err="1" smtClean="0"/>
              <a:t>and</a:t>
            </a:r>
            <a:r>
              <a:rPr lang="tr-TR" sz="3200" b="1" dirty="0" smtClean="0"/>
              <a:t> </a:t>
            </a:r>
            <a:r>
              <a:rPr lang="tr-TR" sz="3200" b="1" dirty="0" err="1" smtClean="0"/>
              <a:t>M</a:t>
            </a:r>
            <a:r>
              <a:rPr lang="tr-TR" sz="3200" b="1" dirty="0" err="1" smtClean="0"/>
              <a:t>assification</a:t>
            </a:r>
            <a:endParaRPr lang="tr-TR" sz="3200" dirty="0"/>
          </a:p>
        </p:txBody>
      </p:sp>
      <p:sp>
        <p:nvSpPr>
          <p:cNvPr id="3" name="2 İçerik Yer Tutucusu"/>
          <p:cNvSpPr>
            <a:spLocks noGrp="1"/>
          </p:cNvSpPr>
          <p:nvPr>
            <p:ph idx="1"/>
          </p:nvPr>
        </p:nvSpPr>
        <p:spPr>
          <a:xfrm>
            <a:off x="2643174" y="1600200"/>
            <a:ext cx="6000792" cy="4829196"/>
          </a:xfrm>
        </p:spPr>
        <p:txBody>
          <a:bodyPr/>
          <a:lstStyle/>
          <a:p>
            <a:r>
              <a:rPr lang="tr-TR" dirty="0" err="1" smtClean="0"/>
              <a:t>The</a:t>
            </a:r>
            <a:r>
              <a:rPr lang="tr-TR" dirty="0" smtClean="0"/>
              <a:t> </a:t>
            </a:r>
            <a:r>
              <a:rPr lang="tr-TR" dirty="0" err="1" smtClean="0"/>
              <a:t>first</a:t>
            </a:r>
            <a:r>
              <a:rPr lang="tr-TR" dirty="0" smtClean="0"/>
              <a:t> is </a:t>
            </a:r>
            <a:r>
              <a:rPr lang="tr-TR" dirty="0" err="1" smtClean="0"/>
              <a:t>rising</a:t>
            </a:r>
            <a:r>
              <a:rPr lang="tr-TR" dirty="0" smtClean="0"/>
              <a:t> </a:t>
            </a:r>
            <a:r>
              <a:rPr lang="tr-TR" dirty="0" err="1" smtClean="0"/>
              <a:t>demand</a:t>
            </a:r>
            <a:r>
              <a:rPr lang="tr-TR" dirty="0" smtClean="0"/>
              <a:t>. </a:t>
            </a:r>
            <a:r>
              <a:rPr lang="tr-TR" dirty="0" err="1" smtClean="0"/>
              <a:t>Higher</a:t>
            </a:r>
            <a:r>
              <a:rPr lang="tr-TR" dirty="0" smtClean="0"/>
              <a:t> </a:t>
            </a:r>
            <a:r>
              <a:rPr lang="tr-TR" dirty="0" err="1" smtClean="0"/>
              <a:t>education’s</a:t>
            </a:r>
            <a:r>
              <a:rPr lang="tr-TR" dirty="0" smtClean="0"/>
              <a:t> role in </a:t>
            </a:r>
            <a:r>
              <a:rPr lang="tr-TR" dirty="0" err="1" smtClean="0"/>
              <a:t>constructing</a:t>
            </a:r>
            <a:r>
              <a:rPr lang="tr-TR" dirty="0" smtClean="0"/>
              <a:t> </a:t>
            </a:r>
            <a:r>
              <a:rPr lang="tr-TR" dirty="0" err="1" smtClean="0"/>
              <a:t>the</a:t>
            </a:r>
            <a:r>
              <a:rPr lang="tr-TR" dirty="0" smtClean="0"/>
              <a:t> </a:t>
            </a:r>
            <a:r>
              <a:rPr lang="tr-TR" dirty="0" err="1" smtClean="0"/>
              <a:t>knowledge</a:t>
            </a:r>
            <a:r>
              <a:rPr lang="tr-TR" dirty="0" smtClean="0"/>
              <a:t> </a:t>
            </a:r>
            <a:r>
              <a:rPr lang="tr-TR" dirty="0" err="1" smtClean="0"/>
              <a:t>society</a:t>
            </a:r>
            <a:r>
              <a:rPr lang="tr-TR" dirty="0" smtClean="0"/>
              <a:t> is </a:t>
            </a:r>
            <a:r>
              <a:rPr lang="tr-TR" dirty="0" err="1" smtClean="0"/>
              <a:t>now</a:t>
            </a:r>
            <a:r>
              <a:rPr lang="tr-TR" dirty="0" smtClean="0"/>
              <a:t> </a:t>
            </a:r>
            <a:r>
              <a:rPr lang="tr-TR" dirty="0" err="1" smtClean="0"/>
              <a:t>acknowledged</a:t>
            </a:r>
            <a:r>
              <a:rPr lang="tr-TR" dirty="0" smtClean="0"/>
              <a:t> </a:t>
            </a:r>
            <a:r>
              <a:rPr lang="tr-TR" dirty="0" err="1" smtClean="0"/>
              <a:t>by</a:t>
            </a:r>
            <a:r>
              <a:rPr lang="tr-TR" dirty="0" smtClean="0"/>
              <a:t> </a:t>
            </a:r>
            <a:r>
              <a:rPr lang="tr-TR" dirty="0" err="1" smtClean="0"/>
              <a:t>all</a:t>
            </a:r>
            <a:r>
              <a:rPr lang="tr-TR" dirty="0" smtClean="0"/>
              <a:t>. </a:t>
            </a:r>
          </a:p>
          <a:p>
            <a:r>
              <a:rPr lang="tr-TR" dirty="0" smtClean="0">
                <a:solidFill>
                  <a:srgbClr val="0070C0"/>
                </a:solidFill>
              </a:rPr>
              <a:t>University </a:t>
            </a:r>
            <a:r>
              <a:rPr lang="tr-TR" dirty="0" err="1" smtClean="0">
                <a:solidFill>
                  <a:srgbClr val="0070C0"/>
                </a:solidFill>
              </a:rPr>
              <a:t>degrees</a:t>
            </a:r>
            <a:r>
              <a:rPr lang="tr-TR" dirty="0" smtClean="0">
                <a:solidFill>
                  <a:srgbClr val="0070C0"/>
                </a:solidFill>
              </a:rPr>
              <a:t> </a:t>
            </a:r>
            <a:r>
              <a:rPr lang="tr-TR" dirty="0" err="1" smtClean="0">
                <a:solidFill>
                  <a:srgbClr val="0070C0"/>
                </a:solidFill>
              </a:rPr>
              <a:t>and</a:t>
            </a:r>
            <a:r>
              <a:rPr lang="tr-TR" dirty="0" smtClean="0">
                <a:solidFill>
                  <a:srgbClr val="0070C0"/>
                </a:solidFill>
              </a:rPr>
              <a:t> </a:t>
            </a:r>
            <a:r>
              <a:rPr lang="tr-TR" dirty="0" err="1" smtClean="0">
                <a:solidFill>
                  <a:srgbClr val="0070C0"/>
                </a:solidFill>
              </a:rPr>
              <a:t>diplomas</a:t>
            </a:r>
            <a:r>
              <a:rPr lang="tr-TR" dirty="0" smtClean="0">
                <a:solidFill>
                  <a:srgbClr val="0070C0"/>
                </a:solidFill>
              </a:rPr>
              <a:t> </a:t>
            </a:r>
            <a:r>
              <a:rPr lang="tr-TR" dirty="0" err="1" smtClean="0"/>
              <a:t>have</a:t>
            </a:r>
            <a:r>
              <a:rPr lang="tr-TR" dirty="0" smtClean="0"/>
              <a:t> </a:t>
            </a:r>
            <a:r>
              <a:rPr lang="tr-TR" dirty="0" err="1" smtClean="0"/>
              <a:t>become</a:t>
            </a:r>
            <a:r>
              <a:rPr lang="tr-TR" dirty="0" smtClean="0"/>
              <a:t> </a:t>
            </a:r>
            <a:r>
              <a:rPr lang="tr-TR" dirty="0" err="1" smtClean="0"/>
              <a:t>passports</a:t>
            </a:r>
            <a:r>
              <a:rPr lang="tr-TR" dirty="0" smtClean="0"/>
              <a:t> </a:t>
            </a:r>
            <a:r>
              <a:rPr lang="tr-TR" dirty="0" err="1" smtClean="0"/>
              <a:t>to</a:t>
            </a:r>
            <a:r>
              <a:rPr lang="tr-TR" dirty="0" smtClean="0"/>
              <a:t> a </a:t>
            </a:r>
            <a:r>
              <a:rPr lang="tr-TR" dirty="0" err="1" smtClean="0"/>
              <a:t>good</a:t>
            </a:r>
            <a:r>
              <a:rPr lang="tr-TR" dirty="0" smtClean="0"/>
              <a:t> </a:t>
            </a:r>
            <a:r>
              <a:rPr lang="tr-TR" dirty="0" err="1" smtClean="0"/>
              <a:t>future</a:t>
            </a:r>
            <a:r>
              <a:rPr lang="tr-TR" dirty="0" smtClean="0"/>
              <a:t> </a:t>
            </a:r>
            <a:r>
              <a:rPr lang="tr-TR" dirty="0" err="1" smtClean="0"/>
              <a:t>and</a:t>
            </a:r>
            <a:r>
              <a:rPr lang="tr-TR" dirty="0" smtClean="0"/>
              <a:t> </a:t>
            </a:r>
            <a:r>
              <a:rPr lang="tr-TR" dirty="0" err="1" smtClean="0"/>
              <a:t>the</a:t>
            </a:r>
            <a:r>
              <a:rPr lang="tr-TR" dirty="0" smtClean="0"/>
              <a:t> </a:t>
            </a:r>
            <a:r>
              <a:rPr lang="tr-TR" dirty="0" err="1" smtClean="0"/>
              <a:t>demand</a:t>
            </a:r>
            <a:r>
              <a:rPr lang="tr-TR" dirty="0" smtClean="0"/>
              <a:t> </a:t>
            </a:r>
            <a:r>
              <a:rPr lang="tr-TR" dirty="0" err="1" smtClean="0"/>
              <a:t>for</a:t>
            </a:r>
            <a:r>
              <a:rPr lang="tr-TR" dirty="0" smtClean="0"/>
              <a:t> </a:t>
            </a:r>
            <a:r>
              <a:rPr lang="tr-TR" dirty="0" err="1" smtClean="0"/>
              <a:t>higher</a:t>
            </a:r>
            <a:r>
              <a:rPr lang="tr-TR" dirty="0" smtClean="0"/>
              <a:t> </a:t>
            </a:r>
            <a:r>
              <a:rPr lang="tr-TR" dirty="0" err="1" smtClean="0"/>
              <a:t>education</a:t>
            </a:r>
            <a:r>
              <a:rPr lang="tr-TR" dirty="0" smtClean="0"/>
              <a:t> has </a:t>
            </a:r>
            <a:r>
              <a:rPr lang="tr-TR" dirty="0" err="1" smtClean="0"/>
              <a:t>been</a:t>
            </a:r>
            <a:r>
              <a:rPr lang="tr-TR" dirty="0" smtClean="0"/>
              <a:t> </a:t>
            </a:r>
            <a:r>
              <a:rPr lang="tr-TR" dirty="0" err="1" smtClean="0"/>
              <a:t>growing</a:t>
            </a:r>
            <a:r>
              <a:rPr lang="tr-TR" dirty="0" smtClean="0"/>
              <a:t> </a:t>
            </a:r>
            <a:r>
              <a:rPr lang="tr-TR" dirty="0" err="1" smtClean="0"/>
              <a:t>rapidly</a:t>
            </a:r>
            <a:r>
              <a:rPr lang="tr-TR" dirty="0" smtClean="0"/>
              <a:t>.</a:t>
            </a:r>
          </a:p>
          <a:p>
            <a:endParaRPr lang="tr-TR" dirty="0"/>
          </a:p>
        </p:txBody>
      </p:sp>
      <p:pic>
        <p:nvPicPr>
          <p:cNvPr id="6146" name="Picture 2" descr="C:\Documents and Settings\Administrator\Desktop\erzuırum slayt\Adsız-8.tif"/>
          <p:cNvPicPr>
            <a:picLocks noChangeAspect="1" noChangeArrowheads="1"/>
          </p:cNvPicPr>
          <p:nvPr/>
        </p:nvPicPr>
        <p:blipFill>
          <a:blip r:embed="rId3"/>
          <a:srcRect/>
          <a:stretch>
            <a:fillRect/>
          </a:stretch>
        </p:blipFill>
        <p:spPr bwMode="auto">
          <a:xfrm>
            <a:off x="-214346" y="1417638"/>
            <a:ext cx="3213100" cy="2768600"/>
          </a:xfrm>
          <a:prstGeom prst="rect">
            <a:avLst/>
          </a:prstGeom>
          <a:noFill/>
        </p:spPr>
      </p:pic>
      <p:pic>
        <p:nvPicPr>
          <p:cNvPr id="6147" name="Picture 3" descr="C:\Documents and Settings\Administrator\Desktop\erzuırum slayt\Adsız-9.tif"/>
          <p:cNvPicPr>
            <a:picLocks noChangeAspect="1" noChangeArrowheads="1"/>
          </p:cNvPicPr>
          <p:nvPr/>
        </p:nvPicPr>
        <p:blipFill>
          <a:blip r:embed="rId4"/>
          <a:srcRect/>
          <a:stretch>
            <a:fillRect/>
          </a:stretch>
        </p:blipFill>
        <p:spPr bwMode="auto">
          <a:xfrm>
            <a:off x="-71470" y="4000504"/>
            <a:ext cx="2895600" cy="2895600"/>
          </a:xfrm>
          <a:prstGeom prst="rect">
            <a:avLst/>
          </a:prstGeom>
          <a:noFill/>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sz="3600" dirty="0" err="1" smtClean="0"/>
              <a:t>Rising</a:t>
            </a:r>
            <a:r>
              <a:rPr lang="tr-TR" sz="3600" dirty="0" smtClean="0"/>
              <a:t> </a:t>
            </a:r>
            <a:r>
              <a:rPr lang="tr-TR" sz="3600" dirty="0" err="1" smtClean="0"/>
              <a:t>demand</a:t>
            </a:r>
            <a:r>
              <a:rPr lang="tr-TR" sz="3600" dirty="0" smtClean="0"/>
              <a:t> </a:t>
            </a:r>
            <a:r>
              <a:rPr lang="tr-TR" sz="3600" dirty="0" err="1" smtClean="0"/>
              <a:t>and</a:t>
            </a:r>
            <a:r>
              <a:rPr lang="tr-TR" sz="3600" dirty="0" smtClean="0"/>
              <a:t> </a:t>
            </a:r>
            <a:r>
              <a:rPr lang="tr-TR" sz="3600" dirty="0" err="1" smtClean="0"/>
              <a:t>massification</a:t>
            </a:r>
            <a:r>
              <a:rPr lang="tr-TR" dirty="0" smtClean="0"/>
              <a:t>/2</a:t>
            </a:r>
            <a:endParaRPr lang="tr-TR" dirty="0"/>
          </a:p>
        </p:txBody>
      </p:sp>
      <p:sp>
        <p:nvSpPr>
          <p:cNvPr id="3" name="2 İçerik Yer Tutucusu"/>
          <p:cNvSpPr>
            <a:spLocks noGrp="1"/>
          </p:cNvSpPr>
          <p:nvPr>
            <p:ph idx="1"/>
          </p:nvPr>
        </p:nvSpPr>
        <p:spPr>
          <a:xfrm>
            <a:off x="457200" y="1600200"/>
            <a:ext cx="7972452" cy="4900634"/>
          </a:xfrm>
        </p:spPr>
        <p:txBody>
          <a:bodyPr/>
          <a:lstStyle/>
          <a:p>
            <a:r>
              <a:rPr lang="en-US" sz="2800" dirty="0" smtClean="0"/>
              <a:t>Globally, age participation rates in higher education have grown from 19% in 2000 to 26% in 2007. </a:t>
            </a:r>
          </a:p>
          <a:p>
            <a:r>
              <a:rPr lang="en-US" sz="2800" dirty="0" smtClean="0"/>
              <a:t>There were 150.6 million students enrolled in tertiary education worldwide in 2007, which represents a 53% increase over 2000.  </a:t>
            </a:r>
          </a:p>
          <a:p>
            <a:r>
              <a:rPr lang="en-US" sz="2800" dirty="0" smtClean="0"/>
              <a:t>In low income countries these percentages were much lower and rose from 5% in 2000 to a modest 7% in 2007. </a:t>
            </a:r>
            <a:r>
              <a:rPr lang="en-US" sz="2800" dirty="0" smtClean="0">
                <a:solidFill>
                  <a:srgbClr val="FF0000"/>
                </a:solidFill>
              </a:rPr>
              <a:t>This means we can expect continuing rapid growth in those countries.</a:t>
            </a:r>
            <a:endParaRPr lang="en-US" dirty="0">
              <a:solidFill>
                <a:srgbClr val="FF0000"/>
              </a:solidFill>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Technic.thmx</Template>
  <TotalTime>508</TotalTime>
  <Words>1938</Words>
  <Application>Microsoft Office PowerPoint</Application>
  <PresentationFormat>Ekran Gösterisi (4:3)</PresentationFormat>
  <Paragraphs>152</Paragraphs>
  <Slides>27</Slides>
  <Notes>27</Notes>
  <HiddenSlides>0</HiddenSlides>
  <MMClips>0</MMClips>
  <ScaleCrop>false</ScaleCrop>
  <HeadingPairs>
    <vt:vector size="4" baseType="variant">
      <vt:variant>
        <vt:lpstr>Tema</vt:lpstr>
      </vt:variant>
      <vt:variant>
        <vt:i4>1</vt:i4>
      </vt:variant>
      <vt:variant>
        <vt:lpstr>Slayt Başlıkları</vt:lpstr>
      </vt:variant>
      <vt:variant>
        <vt:i4>27</vt:i4>
      </vt:variant>
    </vt:vector>
  </HeadingPairs>
  <TitlesOfParts>
    <vt:vector size="28" baseType="lpstr">
      <vt:lpstr>Technic</vt:lpstr>
      <vt:lpstr>Slayt 1</vt:lpstr>
      <vt:lpstr>Slayt 2</vt:lpstr>
      <vt:lpstr>UNESCO &amp; OECD on Higher Education</vt:lpstr>
      <vt:lpstr>GUNI Report "Higher Education in the World"</vt:lpstr>
      <vt:lpstr>UNESCO’s  2009 World Conference on Higher Education, (Paris, 5-8 July 2009).</vt:lpstr>
      <vt:lpstr>Key drivers of a 21st century academic "revolution" </vt:lpstr>
      <vt:lpstr>Background of the World Conference</vt:lpstr>
      <vt:lpstr>Demand and Massification</vt:lpstr>
      <vt:lpstr>Rising demand and massification/2</vt:lpstr>
      <vt:lpstr>Demographics is another driving force</vt:lpstr>
      <vt:lpstr>Demographics/2</vt:lpstr>
      <vt:lpstr>Demographics/3</vt:lpstr>
      <vt:lpstr>Diversification of providers and methods</vt:lpstr>
      <vt:lpstr>Private provision</vt:lpstr>
      <vt:lpstr>Distance Education</vt:lpstr>
      <vt:lpstr>Cross-border Higher Education</vt:lpstr>
      <vt:lpstr>Quality Assurance</vt:lpstr>
      <vt:lpstr>Quality Assurance/2</vt:lpstr>
      <vt:lpstr>Quality Assurance/3</vt:lpstr>
      <vt:lpstr>Teacher Education</vt:lpstr>
      <vt:lpstr>The teacher shortage</vt:lpstr>
      <vt:lpstr>Academic Profession</vt:lpstr>
      <vt:lpstr>Academic Profession/2</vt:lpstr>
      <vt:lpstr>Conclusion</vt:lpstr>
      <vt:lpstr>Conclusion/2</vt:lpstr>
      <vt:lpstr>Conclusion/3</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VAKIF UNIVERSITELERININ  KURULMASI</dc:title>
  <dc:creator>Metin</dc:creator>
  <cp:lastModifiedBy>iozdemir</cp:lastModifiedBy>
  <cp:revision>54</cp:revision>
  <dcterms:created xsi:type="dcterms:W3CDTF">2008-10-21T11:33:39Z</dcterms:created>
  <dcterms:modified xsi:type="dcterms:W3CDTF">2010-05-27T17:53:35Z</dcterms:modified>
</cp:coreProperties>
</file>