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Default Extension="gif" ContentType="image/gif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6"/>
  </p:notesMasterIdLst>
  <p:handoutMasterIdLst>
    <p:handoutMasterId r:id="rId27"/>
  </p:handoutMasterIdLst>
  <p:sldIdLst>
    <p:sldId id="460" r:id="rId2"/>
    <p:sldId id="466" r:id="rId3"/>
    <p:sldId id="459" r:id="rId4"/>
    <p:sldId id="461" r:id="rId5"/>
    <p:sldId id="463" r:id="rId6"/>
    <p:sldId id="464" r:id="rId7"/>
    <p:sldId id="465" r:id="rId8"/>
    <p:sldId id="469" r:id="rId9"/>
    <p:sldId id="470" r:id="rId10"/>
    <p:sldId id="475" r:id="rId11"/>
    <p:sldId id="467" r:id="rId12"/>
    <p:sldId id="468" r:id="rId13"/>
    <p:sldId id="471" r:id="rId14"/>
    <p:sldId id="472" r:id="rId15"/>
    <p:sldId id="321" r:id="rId16"/>
    <p:sldId id="404" r:id="rId17"/>
    <p:sldId id="453" r:id="rId18"/>
    <p:sldId id="436" r:id="rId19"/>
    <p:sldId id="439" r:id="rId20"/>
    <p:sldId id="456" r:id="rId21"/>
    <p:sldId id="454" r:id="rId22"/>
    <p:sldId id="442" r:id="rId23"/>
    <p:sldId id="473" r:id="rId24"/>
    <p:sldId id="474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FFF9F"/>
    <a:srgbClr val="91B913"/>
    <a:srgbClr val="669900"/>
    <a:srgbClr val="008000"/>
    <a:srgbClr val="53BB53"/>
    <a:srgbClr val="FF9900"/>
    <a:srgbClr val="FF6600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833" autoAdjust="0"/>
    <p:restoredTop sz="94595" autoAdjust="0"/>
  </p:normalViewPr>
  <p:slideViewPr>
    <p:cSldViewPr>
      <p:cViewPr>
        <p:scale>
          <a:sx n="66" d="100"/>
          <a:sy n="66" d="100"/>
        </p:scale>
        <p:origin x="-174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notesViewPr>
    <p:cSldViewPr>
      <p:cViewPr varScale="1">
        <p:scale>
          <a:sx n="41" d="100"/>
          <a:sy n="41" d="100"/>
        </p:scale>
        <p:origin x="-1430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cat>
            <c:strRef>
              <c:f>Sheet1!$A$2:$A$8</c:f>
              <c:strCache>
                <c:ptCount val="6"/>
                <c:pt idx="0">
                  <c:v>Pakistan </c:v>
                </c:pt>
                <c:pt idx="1">
                  <c:v>India</c:v>
                </c:pt>
                <c:pt idx="2">
                  <c:v>Malaysia</c:v>
                </c:pt>
                <c:pt idx="3">
                  <c:v>Israel</c:v>
                </c:pt>
                <c:pt idx="4">
                  <c:v>Korea</c:v>
                </c:pt>
                <c:pt idx="5">
                  <c:v>Finland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12</c:v>
                </c:pt>
                <c:pt idx="2">
                  <c:v>30</c:v>
                </c:pt>
                <c:pt idx="3">
                  <c:v>58</c:v>
                </c:pt>
                <c:pt idx="4">
                  <c:v>93</c:v>
                </c:pt>
                <c:pt idx="5">
                  <c:v>94</c:v>
                </c:pt>
              </c:numCache>
            </c:numRef>
          </c:val>
        </c:ser>
        <c:dLbls>
          <c:showVal val="1"/>
        </c:dLbls>
        <c:gapWidth val="75"/>
        <c:axId val="78200832"/>
        <c:axId val="78202368"/>
      </c:barChart>
      <c:catAx>
        <c:axId val="7820083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202368"/>
        <c:crosses val="autoZero"/>
        <c:auto val="1"/>
        <c:lblAlgn val="ctr"/>
        <c:lblOffset val="100"/>
        <c:tickLblSkip val="1"/>
        <c:tickMarkSkip val="1"/>
      </c:catAx>
      <c:valAx>
        <c:axId val="782023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20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835569241669655"/>
          <c:y val="0.58581206716629941"/>
          <c:w val="0.21398305084745908"/>
          <c:h val="8.2862523540490216E-2"/>
        </c:manualLayout>
      </c:layout>
    </c:legend>
    <c:plotVisOnly val="1"/>
    <c:dispBlanksAs val="gap"/>
  </c:chart>
  <c:txPr>
    <a:bodyPr/>
    <a:lstStyle/>
    <a:p>
      <a:pPr>
        <a:defRPr sz="1827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5B705-746D-4C0E-88CA-1B5FE3FBFDE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ABFE384-83A2-4983-AD91-F85FB69D5623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Quality</a:t>
          </a:r>
          <a:endParaRPr lang="en-US" dirty="0"/>
        </a:p>
      </dgm:t>
    </dgm:pt>
    <dgm:pt modelId="{01383DB6-9CA6-4FEC-A376-D71B143C0B25}" type="parTrans" cxnId="{4EBD450F-E43B-4E21-84E5-4D52EBF786A1}">
      <dgm:prSet/>
      <dgm:spPr/>
      <dgm:t>
        <a:bodyPr/>
        <a:lstStyle/>
        <a:p>
          <a:endParaRPr lang="en-US"/>
        </a:p>
      </dgm:t>
    </dgm:pt>
    <dgm:pt modelId="{21D708A9-A1F2-43FD-97CD-5623D3C80EE3}" type="sibTrans" cxnId="{4EBD450F-E43B-4E21-84E5-4D52EBF786A1}">
      <dgm:prSet/>
      <dgm:spPr/>
      <dgm:t>
        <a:bodyPr/>
        <a:lstStyle/>
        <a:p>
          <a:endParaRPr lang="en-US"/>
        </a:p>
      </dgm:t>
    </dgm:pt>
    <dgm:pt modelId="{CCB05E89-9A44-4D6D-B203-1E6EA63B824D}">
      <dgm:prSet/>
      <dgm:spPr/>
      <dgm:t>
        <a:bodyPr/>
        <a:lstStyle/>
        <a:p>
          <a:pPr rtl="0"/>
          <a:r>
            <a:rPr lang="en-US" dirty="0" smtClean="0"/>
            <a:t>Standard of Education, Faculty &amp; Research</a:t>
          </a:r>
          <a:endParaRPr lang="en-US" dirty="0"/>
        </a:p>
      </dgm:t>
    </dgm:pt>
    <dgm:pt modelId="{58DEB6DC-5A36-4589-B3DD-A156DE2F5FD3}" type="parTrans" cxnId="{027D858D-7365-4239-BBA9-84BED246E9B2}">
      <dgm:prSet/>
      <dgm:spPr/>
      <dgm:t>
        <a:bodyPr/>
        <a:lstStyle/>
        <a:p>
          <a:endParaRPr lang="en-US"/>
        </a:p>
      </dgm:t>
    </dgm:pt>
    <dgm:pt modelId="{1123B82E-C78E-4648-8D32-585FD35ED185}" type="sibTrans" cxnId="{027D858D-7365-4239-BBA9-84BED246E9B2}">
      <dgm:prSet/>
      <dgm:spPr/>
      <dgm:t>
        <a:bodyPr/>
        <a:lstStyle/>
        <a:p>
          <a:endParaRPr lang="en-US"/>
        </a:p>
      </dgm:t>
    </dgm:pt>
    <dgm:pt modelId="{339A2860-248F-4A02-BCAC-837829826E9B}">
      <dgm:prSet/>
      <dgm:spPr/>
      <dgm:t>
        <a:bodyPr/>
        <a:lstStyle/>
        <a:p>
          <a:pPr rtl="0"/>
          <a:r>
            <a:rPr lang="en-US" b="1" dirty="0" smtClean="0"/>
            <a:t>Access</a:t>
          </a:r>
          <a:endParaRPr lang="en-US" dirty="0"/>
        </a:p>
      </dgm:t>
    </dgm:pt>
    <dgm:pt modelId="{86F656E3-6783-4939-B3FC-5ADA34E084BF}" type="parTrans" cxnId="{BD004241-28F1-4DC8-B9C2-F318807D8797}">
      <dgm:prSet/>
      <dgm:spPr/>
      <dgm:t>
        <a:bodyPr/>
        <a:lstStyle/>
        <a:p>
          <a:endParaRPr lang="en-US"/>
        </a:p>
      </dgm:t>
    </dgm:pt>
    <dgm:pt modelId="{77916D74-E490-4EDC-9CE3-ECF9E681BB4B}" type="sibTrans" cxnId="{BD004241-28F1-4DC8-B9C2-F318807D8797}">
      <dgm:prSet/>
      <dgm:spPr/>
      <dgm:t>
        <a:bodyPr/>
        <a:lstStyle/>
        <a:p>
          <a:endParaRPr lang="en-US"/>
        </a:p>
      </dgm:t>
    </dgm:pt>
    <dgm:pt modelId="{2C82CF84-7314-4922-AD98-E1F2671AE84C}">
      <dgm:prSet/>
      <dgm:spPr/>
      <dgm:t>
        <a:bodyPr/>
        <a:lstStyle/>
        <a:p>
          <a:pPr rtl="0"/>
          <a:r>
            <a:rPr lang="en-US" dirty="0" smtClean="0"/>
            <a:t>Enrollment in higher education</a:t>
          </a:r>
          <a:endParaRPr lang="en-US" b="1" dirty="0"/>
        </a:p>
      </dgm:t>
    </dgm:pt>
    <dgm:pt modelId="{8D19C684-8B10-4B9E-A089-C1D0F0B3FE8F}" type="parTrans" cxnId="{58DCD92B-91C8-4998-AA13-BE217C78A95C}">
      <dgm:prSet/>
      <dgm:spPr/>
      <dgm:t>
        <a:bodyPr/>
        <a:lstStyle/>
        <a:p>
          <a:endParaRPr lang="en-US"/>
        </a:p>
      </dgm:t>
    </dgm:pt>
    <dgm:pt modelId="{1C3B3F7C-8980-4BB1-84B0-72C69CA3BB39}" type="sibTrans" cxnId="{58DCD92B-91C8-4998-AA13-BE217C78A95C}">
      <dgm:prSet/>
      <dgm:spPr/>
      <dgm:t>
        <a:bodyPr/>
        <a:lstStyle/>
        <a:p>
          <a:endParaRPr lang="en-US"/>
        </a:p>
      </dgm:t>
    </dgm:pt>
    <dgm:pt modelId="{2A3C6E50-B63B-4457-B673-B31C53C57DF9}">
      <dgm:prSet/>
      <dgm:spPr/>
      <dgm:t>
        <a:bodyPr/>
        <a:lstStyle/>
        <a:p>
          <a:pPr rtl="0"/>
          <a:r>
            <a:rPr lang="en-US" b="1" dirty="0" smtClean="0"/>
            <a:t>Relevance</a:t>
          </a:r>
          <a:endParaRPr lang="en-US" dirty="0"/>
        </a:p>
      </dgm:t>
    </dgm:pt>
    <dgm:pt modelId="{97C1EFC3-CD43-4BCF-913B-8C5171D70D38}" type="parTrans" cxnId="{7F76A9C1-6DD8-46A3-A968-59FB26F0C2C3}">
      <dgm:prSet/>
      <dgm:spPr/>
      <dgm:t>
        <a:bodyPr/>
        <a:lstStyle/>
        <a:p>
          <a:endParaRPr lang="en-US"/>
        </a:p>
      </dgm:t>
    </dgm:pt>
    <dgm:pt modelId="{2C2BA918-F904-444A-825A-ECA1293BFA46}" type="sibTrans" cxnId="{7F76A9C1-6DD8-46A3-A968-59FB26F0C2C3}">
      <dgm:prSet/>
      <dgm:spPr/>
      <dgm:t>
        <a:bodyPr/>
        <a:lstStyle/>
        <a:p>
          <a:endParaRPr lang="en-US"/>
        </a:p>
      </dgm:t>
    </dgm:pt>
    <dgm:pt modelId="{8205B058-BF46-40BB-B415-4D57A5E78EAA}">
      <dgm:prSet/>
      <dgm:spPr/>
      <dgm:t>
        <a:bodyPr/>
        <a:lstStyle/>
        <a:p>
          <a:pPr rtl="0"/>
          <a:r>
            <a:rPr lang="en-US" dirty="0" smtClean="0"/>
            <a:t>Addressing the needs for Socio-Economic Development of Pakistan</a:t>
          </a:r>
          <a:endParaRPr lang="en-US" dirty="0"/>
        </a:p>
      </dgm:t>
    </dgm:pt>
    <dgm:pt modelId="{55E03D5F-D284-4390-92DE-B2FCC479EF10}" type="parTrans" cxnId="{B99208AB-9ED1-413E-B19E-E62614306FF9}">
      <dgm:prSet/>
      <dgm:spPr/>
      <dgm:t>
        <a:bodyPr/>
        <a:lstStyle/>
        <a:p>
          <a:endParaRPr lang="en-US"/>
        </a:p>
      </dgm:t>
    </dgm:pt>
    <dgm:pt modelId="{0A3E904E-02E4-49A5-8871-F94D31D0FCF3}" type="sibTrans" cxnId="{B99208AB-9ED1-413E-B19E-E62614306FF9}">
      <dgm:prSet/>
      <dgm:spPr/>
      <dgm:t>
        <a:bodyPr/>
        <a:lstStyle/>
        <a:p>
          <a:endParaRPr lang="en-US"/>
        </a:p>
      </dgm:t>
    </dgm:pt>
    <dgm:pt modelId="{30B898AB-51E5-4226-A1B1-1C9CF075C256}" type="pres">
      <dgm:prSet presAssocID="{D525B705-746D-4C0E-88CA-1B5FE3FBFD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5C2228-3C6F-4661-AB38-198BC82C29CD}" type="pres">
      <dgm:prSet presAssocID="{FABFE384-83A2-4983-AD91-F85FB69D5623}" presName="composite" presStyleCnt="0"/>
      <dgm:spPr/>
    </dgm:pt>
    <dgm:pt modelId="{9DBA3F0C-AF01-4C18-BAA1-265BB5E9E554}" type="pres">
      <dgm:prSet presAssocID="{FABFE384-83A2-4983-AD91-F85FB69D562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4EDE7-A729-4B44-B514-35232407F6EA}" type="pres">
      <dgm:prSet presAssocID="{FABFE384-83A2-4983-AD91-F85FB69D562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C149-D345-4AEA-8A9A-D644F8A82991}" type="pres">
      <dgm:prSet presAssocID="{21D708A9-A1F2-43FD-97CD-5623D3C80EE3}" presName="space" presStyleCnt="0"/>
      <dgm:spPr/>
    </dgm:pt>
    <dgm:pt modelId="{FF0A3412-8292-41DD-A7B2-79B2AB4C3607}" type="pres">
      <dgm:prSet presAssocID="{339A2860-248F-4A02-BCAC-837829826E9B}" presName="composite" presStyleCnt="0"/>
      <dgm:spPr/>
    </dgm:pt>
    <dgm:pt modelId="{CFDD9542-9251-4B93-AA32-2DB4D5B6F4DC}" type="pres">
      <dgm:prSet presAssocID="{339A2860-248F-4A02-BCAC-837829826E9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30400-9FB8-4C57-8192-187AA62C1DE6}" type="pres">
      <dgm:prSet presAssocID="{339A2860-248F-4A02-BCAC-837829826E9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90C54-6A87-497E-94BD-574BC4701675}" type="pres">
      <dgm:prSet presAssocID="{77916D74-E490-4EDC-9CE3-ECF9E681BB4B}" presName="space" presStyleCnt="0"/>
      <dgm:spPr/>
    </dgm:pt>
    <dgm:pt modelId="{B2D9AA50-FEA2-4E0F-8B87-C5B5C5516172}" type="pres">
      <dgm:prSet presAssocID="{2A3C6E50-B63B-4457-B673-B31C53C57DF9}" presName="composite" presStyleCnt="0"/>
      <dgm:spPr/>
    </dgm:pt>
    <dgm:pt modelId="{0B823C27-E3ED-4123-8A77-7ACCEB096F93}" type="pres">
      <dgm:prSet presAssocID="{2A3C6E50-B63B-4457-B673-B31C53C57DF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3B9C5-822B-4066-86E9-ED21DE972D90}" type="pres">
      <dgm:prSet presAssocID="{2A3C6E50-B63B-4457-B673-B31C53C57DF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697DF-950D-4CA6-807C-738054EAE567}" type="presOf" srcId="{D525B705-746D-4C0E-88CA-1B5FE3FBFDEF}" destId="{30B898AB-51E5-4226-A1B1-1C9CF075C256}" srcOrd="0" destOrd="0" presId="urn:microsoft.com/office/officeart/2005/8/layout/hList1"/>
    <dgm:cxn modelId="{4EBD450F-E43B-4E21-84E5-4D52EBF786A1}" srcId="{D525B705-746D-4C0E-88CA-1B5FE3FBFDEF}" destId="{FABFE384-83A2-4983-AD91-F85FB69D5623}" srcOrd="0" destOrd="0" parTransId="{01383DB6-9CA6-4FEC-A376-D71B143C0B25}" sibTransId="{21D708A9-A1F2-43FD-97CD-5623D3C80EE3}"/>
    <dgm:cxn modelId="{139CD3EE-28B6-4CB1-A8CD-5C0079EE6F93}" type="presOf" srcId="{CCB05E89-9A44-4D6D-B203-1E6EA63B824D}" destId="{CBF4EDE7-A729-4B44-B514-35232407F6EA}" srcOrd="0" destOrd="0" presId="urn:microsoft.com/office/officeart/2005/8/layout/hList1"/>
    <dgm:cxn modelId="{02CBBDCB-8E60-4D10-A72D-4814B22412FC}" type="presOf" srcId="{8205B058-BF46-40BB-B415-4D57A5E78EAA}" destId="{5793B9C5-822B-4066-86E9-ED21DE972D90}" srcOrd="0" destOrd="0" presId="urn:microsoft.com/office/officeart/2005/8/layout/hList1"/>
    <dgm:cxn modelId="{BD004241-28F1-4DC8-B9C2-F318807D8797}" srcId="{D525B705-746D-4C0E-88CA-1B5FE3FBFDEF}" destId="{339A2860-248F-4A02-BCAC-837829826E9B}" srcOrd="1" destOrd="0" parTransId="{86F656E3-6783-4939-B3FC-5ADA34E084BF}" sibTransId="{77916D74-E490-4EDC-9CE3-ECF9E681BB4B}"/>
    <dgm:cxn modelId="{51FB74FF-1212-489A-B66B-2D646CA6DFE0}" type="presOf" srcId="{339A2860-248F-4A02-BCAC-837829826E9B}" destId="{CFDD9542-9251-4B93-AA32-2DB4D5B6F4DC}" srcOrd="0" destOrd="0" presId="urn:microsoft.com/office/officeart/2005/8/layout/hList1"/>
    <dgm:cxn modelId="{58DCD92B-91C8-4998-AA13-BE217C78A95C}" srcId="{339A2860-248F-4A02-BCAC-837829826E9B}" destId="{2C82CF84-7314-4922-AD98-E1F2671AE84C}" srcOrd="0" destOrd="0" parTransId="{8D19C684-8B10-4B9E-A089-C1D0F0B3FE8F}" sibTransId="{1C3B3F7C-8980-4BB1-84B0-72C69CA3BB39}"/>
    <dgm:cxn modelId="{F55BF212-A2A7-45FD-B13F-E8ED8A808FD9}" type="presOf" srcId="{2C82CF84-7314-4922-AD98-E1F2671AE84C}" destId="{84C30400-9FB8-4C57-8192-187AA62C1DE6}" srcOrd="0" destOrd="0" presId="urn:microsoft.com/office/officeart/2005/8/layout/hList1"/>
    <dgm:cxn modelId="{7F76A9C1-6DD8-46A3-A968-59FB26F0C2C3}" srcId="{D525B705-746D-4C0E-88CA-1B5FE3FBFDEF}" destId="{2A3C6E50-B63B-4457-B673-B31C53C57DF9}" srcOrd="2" destOrd="0" parTransId="{97C1EFC3-CD43-4BCF-913B-8C5171D70D38}" sibTransId="{2C2BA918-F904-444A-825A-ECA1293BFA46}"/>
    <dgm:cxn modelId="{027D858D-7365-4239-BBA9-84BED246E9B2}" srcId="{FABFE384-83A2-4983-AD91-F85FB69D5623}" destId="{CCB05E89-9A44-4D6D-B203-1E6EA63B824D}" srcOrd="0" destOrd="0" parTransId="{58DEB6DC-5A36-4589-B3DD-A156DE2F5FD3}" sibTransId="{1123B82E-C78E-4648-8D32-585FD35ED185}"/>
    <dgm:cxn modelId="{B99208AB-9ED1-413E-B19E-E62614306FF9}" srcId="{2A3C6E50-B63B-4457-B673-B31C53C57DF9}" destId="{8205B058-BF46-40BB-B415-4D57A5E78EAA}" srcOrd="0" destOrd="0" parTransId="{55E03D5F-D284-4390-92DE-B2FCC479EF10}" sibTransId="{0A3E904E-02E4-49A5-8871-F94D31D0FCF3}"/>
    <dgm:cxn modelId="{E409AD5D-F09A-423D-84F8-18C5D3D06483}" type="presOf" srcId="{FABFE384-83A2-4983-AD91-F85FB69D5623}" destId="{9DBA3F0C-AF01-4C18-BAA1-265BB5E9E554}" srcOrd="0" destOrd="0" presId="urn:microsoft.com/office/officeart/2005/8/layout/hList1"/>
    <dgm:cxn modelId="{81BF9A81-B896-43E4-AB85-4FE44846E615}" type="presOf" srcId="{2A3C6E50-B63B-4457-B673-B31C53C57DF9}" destId="{0B823C27-E3ED-4123-8A77-7ACCEB096F93}" srcOrd="0" destOrd="0" presId="urn:microsoft.com/office/officeart/2005/8/layout/hList1"/>
    <dgm:cxn modelId="{8DA70573-5B27-4A42-9BC2-8983803F7B02}" type="presParOf" srcId="{30B898AB-51E5-4226-A1B1-1C9CF075C256}" destId="{EA5C2228-3C6F-4661-AB38-198BC82C29CD}" srcOrd="0" destOrd="0" presId="urn:microsoft.com/office/officeart/2005/8/layout/hList1"/>
    <dgm:cxn modelId="{7B140D71-A71C-4FE3-B7F9-EF8BA531F4F6}" type="presParOf" srcId="{EA5C2228-3C6F-4661-AB38-198BC82C29CD}" destId="{9DBA3F0C-AF01-4C18-BAA1-265BB5E9E554}" srcOrd="0" destOrd="0" presId="urn:microsoft.com/office/officeart/2005/8/layout/hList1"/>
    <dgm:cxn modelId="{C5186219-FF43-41E1-AAD4-1718B3844C76}" type="presParOf" srcId="{EA5C2228-3C6F-4661-AB38-198BC82C29CD}" destId="{CBF4EDE7-A729-4B44-B514-35232407F6EA}" srcOrd="1" destOrd="0" presId="urn:microsoft.com/office/officeart/2005/8/layout/hList1"/>
    <dgm:cxn modelId="{B9835781-1183-45D4-8184-C7B67D423FD4}" type="presParOf" srcId="{30B898AB-51E5-4226-A1B1-1C9CF075C256}" destId="{AED7C149-D345-4AEA-8A9A-D644F8A82991}" srcOrd="1" destOrd="0" presId="urn:microsoft.com/office/officeart/2005/8/layout/hList1"/>
    <dgm:cxn modelId="{3EF36662-978E-4775-A957-63F0668DF157}" type="presParOf" srcId="{30B898AB-51E5-4226-A1B1-1C9CF075C256}" destId="{FF0A3412-8292-41DD-A7B2-79B2AB4C3607}" srcOrd="2" destOrd="0" presId="urn:microsoft.com/office/officeart/2005/8/layout/hList1"/>
    <dgm:cxn modelId="{D8B06ED5-B0D6-43B4-AA71-54C5B9E82479}" type="presParOf" srcId="{FF0A3412-8292-41DD-A7B2-79B2AB4C3607}" destId="{CFDD9542-9251-4B93-AA32-2DB4D5B6F4DC}" srcOrd="0" destOrd="0" presId="urn:microsoft.com/office/officeart/2005/8/layout/hList1"/>
    <dgm:cxn modelId="{E7DAE421-C4DD-4DA3-B1CC-4345ED9933F5}" type="presParOf" srcId="{FF0A3412-8292-41DD-A7B2-79B2AB4C3607}" destId="{84C30400-9FB8-4C57-8192-187AA62C1DE6}" srcOrd="1" destOrd="0" presId="urn:microsoft.com/office/officeart/2005/8/layout/hList1"/>
    <dgm:cxn modelId="{7E35429A-839F-4D03-B87C-9EF6775B6587}" type="presParOf" srcId="{30B898AB-51E5-4226-A1B1-1C9CF075C256}" destId="{F2C90C54-6A87-497E-94BD-574BC4701675}" srcOrd="3" destOrd="0" presId="urn:microsoft.com/office/officeart/2005/8/layout/hList1"/>
    <dgm:cxn modelId="{F5D0B514-7320-491F-8B88-44B3E56BB9E6}" type="presParOf" srcId="{30B898AB-51E5-4226-A1B1-1C9CF075C256}" destId="{B2D9AA50-FEA2-4E0F-8B87-C5B5C5516172}" srcOrd="4" destOrd="0" presId="urn:microsoft.com/office/officeart/2005/8/layout/hList1"/>
    <dgm:cxn modelId="{03F3CFB9-A74E-45E5-B0D3-C8AFDB069DA8}" type="presParOf" srcId="{B2D9AA50-FEA2-4E0F-8B87-C5B5C5516172}" destId="{0B823C27-E3ED-4123-8A77-7ACCEB096F93}" srcOrd="0" destOrd="0" presId="urn:microsoft.com/office/officeart/2005/8/layout/hList1"/>
    <dgm:cxn modelId="{7A120D45-51AD-4380-ACCE-E36212ACC3CD}" type="presParOf" srcId="{B2D9AA50-FEA2-4E0F-8B87-C5B5C5516172}" destId="{5793B9C5-822B-4066-86E9-ED21DE972D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E74AF-926F-4C7A-B49D-9B5F13A2E814}" type="doc">
      <dgm:prSet loTypeId="urn:microsoft.com/office/officeart/2005/8/layout/arrow2" loCatId="process" qsTypeId="urn:microsoft.com/office/officeart/2005/8/quickstyle/simple4" qsCatId="simple" csTypeId="urn:microsoft.com/office/officeart/2005/8/colors/colorful2" csCatId="colorful" phldr="1"/>
      <dgm:spPr/>
    </dgm:pt>
    <dgm:pt modelId="{A91B8D77-E1D7-4ADF-92D7-1CDEEA791F02}">
      <dgm:prSet phldrT="[Text]" custT="1"/>
      <dgm:spPr/>
      <dgm:t>
        <a:bodyPr/>
        <a:lstStyle/>
        <a:p>
          <a:r>
            <a:rPr lang="en-US" sz="1800" b="1" dirty="0" smtClean="0"/>
            <a:t>Sensitizing academia and other stakeholders for Quality Culture in Higher Education</a:t>
          </a:r>
          <a:endParaRPr lang="en-US" sz="1800" b="1" dirty="0"/>
        </a:p>
      </dgm:t>
    </dgm:pt>
    <dgm:pt modelId="{EA5CB178-A302-4267-92BA-037A26ED407E}" type="parTrans" cxnId="{1279ED94-02A2-4143-9077-5EE7984D0D63}">
      <dgm:prSet/>
      <dgm:spPr/>
      <dgm:t>
        <a:bodyPr/>
        <a:lstStyle/>
        <a:p>
          <a:endParaRPr lang="en-US"/>
        </a:p>
      </dgm:t>
    </dgm:pt>
    <dgm:pt modelId="{154D21B7-248E-4056-93FA-7F2272918EA7}" type="sibTrans" cxnId="{1279ED94-02A2-4143-9077-5EE7984D0D63}">
      <dgm:prSet/>
      <dgm:spPr/>
      <dgm:t>
        <a:bodyPr/>
        <a:lstStyle/>
        <a:p>
          <a:endParaRPr lang="en-US"/>
        </a:p>
      </dgm:t>
    </dgm:pt>
    <dgm:pt modelId="{16D20911-397D-4DC8-AC7E-D7D736612135}">
      <dgm:prSet custT="1"/>
      <dgm:spPr/>
      <dgm:t>
        <a:bodyPr/>
        <a:lstStyle/>
        <a:p>
          <a:r>
            <a:rPr lang="en-US" sz="1800" b="1" dirty="0" smtClean="0"/>
            <a:t>Development of Quality Criteria &amp; Standards</a:t>
          </a:r>
        </a:p>
      </dgm:t>
    </dgm:pt>
    <dgm:pt modelId="{F70AAB1F-B5F6-4AD7-B248-4D9355F56DF0}" type="parTrans" cxnId="{F1A9C793-8F9C-411B-9800-F9E0CD5BF05D}">
      <dgm:prSet/>
      <dgm:spPr/>
      <dgm:t>
        <a:bodyPr/>
        <a:lstStyle/>
        <a:p>
          <a:endParaRPr lang="en-US"/>
        </a:p>
      </dgm:t>
    </dgm:pt>
    <dgm:pt modelId="{6970BD48-EED6-497D-97F5-B03254002222}" type="sibTrans" cxnId="{F1A9C793-8F9C-411B-9800-F9E0CD5BF05D}">
      <dgm:prSet/>
      <dgm:spPr/>
      <dgm:t>
        <a:bodyPr/>
        <a:lstStyle/>
        <a:p>
          <a:endParaRPr lang="en-US"/>
        </a:p>
      </dgm:t>
    </dgm:pt>
    <dgm:pt modelId="{8B91B39A-0061-4293-B168-C755A61B4264}">
      <dgm:prSet custT="1"/>
      <dgm:spPr/>
      <dgm:t>
        <a:bodyPr/>
        <a:lstStyle/>
        <a:p>
          <a:r>
            <a:rPr lang="en-US" sz="1800" b="1" dirty="0" smtClean="0"/>
            <a:t>Development of QA Processes &amp; Capacity Building of Universities</a:t>
          </a:r>
        </a:p>
      </dgm:t>
    </dgm:pt>
    <dgm:pt modelId="{5761C4D2-DD3E-4F9B-89B4-5AC587E59B97}" type="parTrans" cxnId="{C66FE2DA-C1AA-4CF8-AB2B-C764A6CB45CF}">
      <dgm:prSet/>
      <dgm:spPr/>
      <dgm:t>
        <a:bodyPr/>
        <a:lstStyle/>
        <a:p>
          <a:endParaRPr lang="en-US"/>
        </a:p>
      </dgm:t>
    </dgm:pt>
    <dgm:pt modelId="{0263C6CB-30D4-40AD-AA3D-4D4DC7BD4AEB}" type="sibTrans" cxnId="{C66FE2DA-C1AA-4CF8-AB2B-C764A6CB45CF}">
      <dgm:prSet/>
      <dgm:spPr/>
      <dgm:t>
        <a:bodyPr/>
        <a:lstStyle/>
        <a:p>
          <a:endParaRPr lang="en-US"/>
        </a:p>
      </dgm:t>
    </dgm:pt>
    <dgm:pt modelId="{FAB95F4B-532B-471B-B819-DE7866F29CD6}">
      <dgm:prSet custT="1"/>
      <dgm:spPr/>
      <dgm:t>
        <a:bodyPr/>
        <a:lstStyle/>
        <a:p>
          <a:r>
            <a:rPr lang="en-US" sz="1800" b="1" dirty="0" smtClean="0"/>
            <a:t>Monitoring and Evaluation for QA</a:t>
          </a:r>
        </a:p>
      </dgm:t>
    </dgm:pt>
    <dgm:pt modelId="{1058ACE4-AB02-46CD-90C9-17C8BE4748B9}" type="parTrans" cxnId="{CC97F374-86C9-483F-BC08-E4E07DF1E4C7}">
      <dgm:prSet/>
      <dgm:spPr/>
      <dgm:t>
        <a:bodyPr/>
        <a:lstStyle/>
        <a:p>
          <a:endParaRPr lang="en-US"/>
        </a:p>
      </dgm:t>
    </dgm:pt>
    <dgm:pt modelId="{895A9D9C-0B48-4466-8E5B-AD2F70AEA963}" type="sibTrans" cxnId="{CC97F374-86C9-483F-BC08-E4E07DF1E4C7}">
      <dgm:prSet/>
      <dgm:spPr/>
      <dgm:t>
        <a:bodyPr/>
        <a:lstStyle/>
        <a:p>
          <a:endParaRPr lang="en-US"/>
        </a:p>
      </dgm:t>
    </dgm:pt>
    <dgm:pt modelId="{10C601CC-EB38-4C3A-9F25-7FE42390EA78}" type="pres">
      <dgm:prSet presAssocID="{67CE74AF-926F-4C7A-B49D-9B5F13A2E814}" presName="arrowDiagram" presStyleCnt="0">
        <dgm:presLayoutVars>
          <dgm:chMax val="5"/>
          <dgm:dir/>
          <dgm:resizeHandles val="exact"/>
        </dgm:presLayoutVars>
      </dgm:prSet>
      <dgm:spPr/>
    </dgm:pt>
    <dgm:pt modelId="{3A2FAD30-1795-4913-AED5-40288738DC16}" type="pres">
      <dgm:prSet presAssocID="{67CE74AF-926F-4C7A-B49D-9B5F13A2E814}" presName="arrow" presStyleLbl="bgShp" presStyleIdx="0" presStyleCnt="1"/>
      <dgm:spPr/>
    </dgm:pt>
    <dgm:pt modelId="{1FAB3939-4FEF-49B1-AB31-6CA2D6BBD3DC}" type="pres">
      <dgm:prSet presAssocID="{67CE74AF-926F-4C7A-B49D-9B5F13A2E814}" presName="arrowDiagram4" presStyleCnt="0"/>
      <dgm:spPr/>
    </dgm:pt>
    <dgm:pt modelId="{AB158896-4CDF-47FD-B894-F79E3632E07A}" type="pres">
      <dgm:prSet presAssocID="{A91B8D77-E1D7-4ADF-92D7-1CDEEA791F02}" presName="bullet4a" presStyleLbl="node1" presStyleIdx="0" presStyleCnt="4"/>
      <dgm:spPr/>
    </dgm:pt>
    <dgm:pt modelId="{D5C67FA2-D263-4E96-8724-A881074407C5}" type="pres">
      <dgm:prSet presAssocID="{A91B8D77-E1D7-4ADF-92D7-1CDEEA791F02}" presName="textBox4a" presStyleLbl="revTx" presStyleIdx="0" presStyleCnt="4" custScaleX="250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D8E85-B964-4DF6-88B5-D59E69DA68B9}" type="pres">
      <dgm:prSet presAssocID="{16D20911-397D-4DC8-AC7E-D7D736612135}" presName="bullet4b" presStyleLbl="node1" presStyleIdx="1" presStyleCnt="4"/>
      <dgm:spPr/>
    </dgm:pt>
    <dgm:pt modelId="{8509AB20-AF8B-4AD3-B3D5-79C5C513C3E9}" type="pres">
      <dgm:prSet presAssocID="{16D20911-397D-4DC8-AC7E-D7D736612135}" presName="textBox4b" presStyleLbl="revTx" presStyleIdx="1" presStyleCnt="4" custScaleX="155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9376E-6E40-4C99-929F-9766A26D4032}" type="pres">
      <dgm:prSet presAssocID="{8B91B39A-0061-4293-B168-C755A61B4264}" presName="bullet4c" presStyleLbl="node1" presStyleIdx="2" presStyleCnt="4"/>
      <dgm:spPr/>
    </dgm:pt>
    <dgm:pt modelId="{551E57D0-9337-4403-B891-B9E6BEEA659D}" type="pres">
      <dgm:prSet presAssocID="{8B91B39A-0061-4293-B168-C755A61B4264}" presName="textBox4c" presStyleLbl="revTx" presStyleIdx="2" presStyleCnt="4" custScaleX="206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17776-6C3A-451E-9BC5-F598D4D70B94}" type="pres">
      <dgm:prSet presAssocID="{FAB95F4B-532B-471B-B819-DE7866F29CD6}" presName="bullet4d" presStyleLbl="node1" presStyleIdx="3" presStyleCnt="4"/>
      <dgm:spPr/>
    </dgm:pt>
    <dgm:pt modelId="{F426DBDE-24A3-4E5B-98C5-A1CB700AFB21}" type="pres">
      <dgm:prSet presAssocID="{FAB95F4B-532B-471B-B819-DE7866F29CD6}" presName="textBox4d" presStyleLbl="revTx" presStyleIdx="3" presStyleCnt="4" custScaleX="218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1052EA-088F-4456-92C5-7226742875A3}" type="presOf" srcId="{67CE74AF-926F-4C7A-B49D-9B5F13A2E814}" destId="{10C601CC-EB38-4C3A-9F25-7FE42390EA78}" srcOrd="0" destOrd="0" presId="urn:microsoft.com/office/officeart/2005/8/layout/arrow2"/>
    <dgm:cxn modelId="{CC97F374-86C9-483F-BC08-E4E07DF1E4C7}" srcId="{67CE74AF-926F-4C7A-B49D-9B5F13A2E814}" destId="{FAB95F4B-532B-471B-B819-DE7866F29CD6}" srcOrd="3" destOrd="0" parTransId="{1058ACE4-AB02-46CD-90C9-17C8BE4748B9}" sibTransId="{895A9D9C-0B48-4466-8E5B-AD2F70AEA963}"/>
    <dgm:cxn modelId="{630E3458-7EFE-4F3E-A32B-C2C6E76F1D04}" type="presOf" srcId="{A91B8D77-E1D7-4ADF-92D7-1CDEEA791F02}" destId="{D5C67FA2-D263-4E96-8724-A881074407C5}" srcOrd="0" destOrd="0" presId="urn:microsoft.com/office/officeart/2005/8/layout/arrow2"/>
    <dgm:cxn modelId="{F1A9C793-8F9C-411B-9800-F9E0CD5BF05D}" srcId="{67CE74AF-926F-4C7A-B49D-9B5F13A2E814}" destId="{16D20911-397D-4DC8-AC7E-D7D736612135}" srcOrd="1" destOrd="0" parTransId="{F70AAB1F-B5F6-4AD7-B248-4D9355F56DF0}" sibTransId="{6970BD48-EED6-497D-97F5-B03254002222}"/>
    <dgm:cxn modelId="{6371275B-624F-43C2-9326-9F936FDB119F}" type="presOf" srcId="{FAB95F4B-532B-471B-B819-DE7866F29CD6}" destId="{F426DBDE-24A3-4E5B-98C5-A1CB700AFB21}" srcOrd="0" destOrd="0" presId="urn:microsoft.com/office/officeart/2005/8/layout/arrow2"/>
    <dgm:cxn modelId="{29A310E1-645F-4E79-860C-B2B0FB7F08A7}" type="presOf" srcId="{8B91B39A-0061-4293-B168-C755A61B4264}" destId="{551E57D0-9337-4403-B891-B9E6BEEA659D}" srcOrd="0" destOrd="0" presId="urn:microsoft.com/office/officeart/2005/8/layout/arrow2"/>
    <dgm:cxn modelId="{C66FE2DA-C1AA-4CF8-AB2B-C764A6CB45CF}" srcId="{67CE74AF-926F-4C7A-B49D-9B5F13A2E814}" destId="{8B91B39A-0061-4293-B168-C755A61B4264}" srcOrd="2" destOrd="0" parTransId="{5761C4D2-DD3E-4F9B-89B4-5AC587E59B97}" sibTransId="{0263C6CB-30D4-40AD-AA3D-4D4DC7BD4AEB}"/>
    <dgm:cxn modelId="{1279ED94-02A2-4143-9077-5EE7984D0D63}" srcId="{67CE74AF-926F-4C7A-B49D-9B5F13A2E814}" destId="{A91B8D77-E1D7-4ADF-92D7-1CDEEA791F02}" srcOrd="0" destOrd="0" parTransId="{EA5CB178-A302-4267-92BA-037A26ED407E}" sibTransId="{154D21B7-248E-4056-93FA-7F2272918EA7}"/>
    <dgm:cxn modelId="{31993F64-A4D6-443C-97C9-F12824EE3AA2}" type="presOf" srcId="{16D20911-397D-4DC8-AC7E-D7D736612135}" destId="{8509AB20-AF8B-4AD3-B3D5-79C5C513C3E9}" srcOrd="0" destOrd="0" presId="urn:microsoft.com/office/officeart/2005/8/layout/arrow2"/>
    <dgm:cxn modelId="{45649EE8-F17F-47D1-A7DD-B35871308B7E}" type="presParOf" srcId="{10C601CC-EB38-4C3A-9F25-7FE42390EA78}" destId="{3A2FAD30-1795-4913-AED5-40288738DC16}" srcOrd="0" destOrd="0" presId="urn:microsoft.com/office/officeart/2005/8/layout/arrow2"/>
    <dgm:cxn modelId="{00AABA17-F0D7-4308-88DA-82E3D454666E}" type="presParOf" srcId="{10C601CC-EB38-4C3A-9F25-7FE42390EA78}" destId="{1FAB3939-4FEF-49B1-AB31-6CA2D6BBD3DC}" srcOrd="1" destOrd="0" presId="urn:microsoft.com/office/officeart/2005/8/layout/arrow2"/>
    <dgm:cxn modelId="{F75EA835-8B9E-4824-AA1B-A2491FF13755}" type="presParOf" srcId="{1FAB3939-4FEF-49B1-AB31-6CA2D6BBD3DC}" destId="{AB158896-4CDF-47FD-B894-F79E3632E07A}" srcOrd="0" destOrd="0" presId="urn:microsoft.com/office/officeart/2005/8/layout/arrow2"/>
    <dgm:cxn modelId="{63295831-598B-45D4-A359-140A80D6E2A9}" type="presParOf" srcId="{1FAB3939-4FEF-49B1-AB31-6CA2D6BBD3DC}" destId="{D5C67FA2-D263-4E96-8724-A881074407C5}" srcOrd="1" destOrd="0" presId="urn:microsoft.com/office/officeart/2005/8/layout/arrow2"/>
    <dgm:cxn modelId="{E4EFEADF-8FE6-4576-BD91-F7F9630520FE}" type="presParOf" srcId="{1FAB3939-4FEF-49B1-AB31-6CA2D6BBD3DC}" destId="{394D8E85-B964-4DF6-88B5-D59E69DA68B9}" srcOrd="2" destOrd="0" presId="urn:microsoft.com/office/officeart/2005/8/layout/arrow2"/>
    <dgm:cxn modelId="{ABF3AC90-9707-4F27-AB81-C00ABE0607DC}" type="presParOf" srcId="{1FAB3939-4FEF-49B1-AB31-6CA2D6BBD3DC}" destId="{8509AB20-AF8B-4AD3-B3D5-79C5C513C3E9}" srcOrd="3" destOrd="0" presId="urn:microsoft.com/office/officeart/2005/8/layout/arrow2"/>
    <dgm:cxn modelId="{CDE0721B-70A8-4082-87AF-48BA70F563A9}" type="presParOf" srcId="{1FAB3939-4FEF-49B1-AB31-6CA2D6BBD3DC}" destId="{4799376E-6E40-4C99-929F-9766A26D4032}" srcOrd="4" destOrd="0" presId="urn:microsoft.com/office/officeart/2005/8/layout/arrow2"/>
    <dgm:cxn modelId="{DE36DAE2-A945-4FC8-9BE5-99A845F1D92A}" type="presParOf" srcId="{1FAB3939-4FEF-49B1-AB31-6CA2D6BBD3DC}" destId="{551E57D0-9337-4403-B891-B9E6BEEA659D}" srcOrd="5" destOrd="0" presId="urn:microsoft.com/office/officeart/2005/8/layout/arrow2"/>
    <dgm:cxn modelId="{B6C9401C-12AA-4389-87BF-CC4B4A5251B7}" type="presParOf" srcId="{1FAB3939-4FEF-49B1-AB31-6CA2D6BBD3DC}" destId="{75D17776-6C3A-451E-9BC5-F598D4D70B94}" srcOrd="6" destOrd="0" presId="urn:microsoft.com/office/officeart/2005/8/layout/arrow2"/>
    <dgm:cxn modelId="{5CD86271-45D9-430D-B0D7-24889A0398CE}" type="presParOf" srcId="{1FAB3939-4FEF-49B1-AB31-6CA2D6BBD3DC}" destId="{F426DBDE-24A3-4E5B-98C5-A1CB700AFB2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5C5513-BBFF-4063-99BA-2DCF1C111177}" type="doc">
      <dgm:prSet loTypeId="urn:microsoft.com/office/officeart/2005/8/layout/hierarchy3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227BD59-A387-4B50-958F-B16B7A0FC988}">
      <dgm:prSet phldrT="[Text]" custT="1"/>
      <dgm:spPr/>
      <dgm:t>
        <a:bodyPr/>
        <a:lstStyle/>
        <a:p>
          <a:pPr rtl="0"/>
          <a:r>
            <a:rPr kumimoji="0" lang="en-US" sz="1800" b="0" i="0" u="none" strike="noStrike" cap="none" normalizeH="0" baseline="0" dirty="0" smtClean="0">
              <a:ln/>
              <a:effectLst/>
              <a:latin typeface="Arial" charset="0"/>
            </a:rPr>
            <a:t>Bachelors Degree</a:t>
          </a:r>
          <a:endParaRPr lang="en-US" sz="1800" dirty="0"/>
        </a:p>
      </dgm:t>
    </dgm:pt>
    <dgm:pt modelId="{0BE479A3-BD13-4476-B18D-6E5C5A5F6AE1}" type="parTrans" cxnId="{E6B75BE1-125A-4B8D-A8BA-C7BE476F0A55}">
      <dgm:prSet/>
      <dgm:spPr/>
      <dgm:t>
        <a:bodyPr/>
        <a:lstStyle/>
        <a:p>
          <a:endParaRPr lang="en-US"/>
        </a:p>
      </dgm:t>
    </dgm:pt>
    <dgm:pt modelId="{90A82996-2A16-4A7D-BD3D-4A2C0E4BA20E}" type="sibTrans" cxnId="{E6B75BE1-125A-4B8D-A8BA-C7BE476F0A55}">
      <dgm:prSet/>
      <dgm:spPr/>
      <dgm:t>
        <a:bodyPr/>
        <a:lstStyle/>
        <a:p>
          <a:endParaRPr lang="en-US"/>
        </a:p>
      </dgm:t>
    </dgm:pt>
    <dgm:pt modelId="{9E3B479B-2F1C-4A51-9232-CE48EF089C46}">
      <dgm:prSet phldrT="[Text]" custT="1"/>
      <dgm:spPr/>
      <dgm:t>
        <a:bodyPr/>
        <a:lstStyle/>
        <a:p>
          <a:r>
            <a:rPr lang="en-US" sz="1100" b="1" i="0" dirty="0" smtClean="0">
              <a:solidFill>
                <a:schemeClr val="bg1"/>
              </a:solidFill>
            </a:rPr>
            <a:t>i- Engineering</a:t>
          </a:r>
        </a:p>
        <a:p>
          <a:r>
            <a:rPr lang="en-US" sz="1100" i="0" dirty="0" smtClean="0">
              <a:solidFill>
                <a:schemeClr val="bg1"/>
              </a:solidFill>
            </a:rPr>
            <a:t>Duration:</a:t>
          </a:r>
          <a:r>
            <a:rPr lang="en-US" sz="1100" b="1" i="0" dirty="0" smtClean="0">
              <a:solidFill>
                <a:schemeClr val="bg1"/>
              </a:solidFill>
            </a:rPr>
            <a:t> </a:t>
          </a:r>
          <a:r>
            <a:rPr lang="en-US" sz="1100" i="0" dirty="0" smtClean="0">
              <a:solidFill>
                <a:schemeClr val="bg1"/>
              </a:solidFill>
            </a:rPr>
            <a:t>4 years [8 Semesters]</a:t>
          </a:r>
        </a:p>
        <a:p>
          <a:r>
            <a:rPr lang="en-US" sz="1100" i="0" dirty="0" smtClean="0">
              <a:solidFill>
                <a:schemeClr val="bg1"/>
              </a:solidFill>
            </a:rPr>
            <a:t>Total Credit Hours: 130 –136</a:t>
          </a:r>
        </a:p>
        <a:p>
          <a:r>
            <a:rPr lang="en-US" sz="1100" b="1" i="0" dirty="0" smtClean="0">
              <a:solidFill>
                <a:schemeClr val="bg1"/>
              </a:solidFill>
            </a:rPr>
            <a:t>Curricula Description: </a:t>
          </a:r>
          <a:r>
            <a:rPr lang="en-US" sz="1100" i="0" baseline="0" dirty="0" smtClean="0">
              <a:solidFill>
                <a:schemeClr val="bg1"/>
              </a:solidFill>
            </a:rPr>
            <a:t>65-70 % devoted to engineering courses, </a:t>
          </a:r>
        </a:p>
        <a:p>
          <a:r>
            <a:rPr lang="en-US" sz="1100" i="0" baseline="0" dirty="0" smtClean="0">
              <a:solidFill>
                <a:schemeClr val="bg1"/>
              </a:solidFill>
            </a:rPr>
            <a:t>30-35% devoted </a:t>
          </a:r>
          <a:r>
            <a:rPr lang="en-US" sz="1100" i="0" dirty="0" smtClean="0">
              <a:solidFill>
                <a:schemeClr val="bg1"/>
              </a:solidFill>
            </a:rPr>
            <a:t>to non-engineering courses (general + compulsory + basic science courses)</a:t>
          </a:r>
          <a:endParaRPr lang="en-US" sz="1100" i="0" dirty="0">
            <a:solidFill>
              <a:schemeClr val="bg1"/>
            </a:solidFill>
          </a:endParaRPr>
        </a:p>
      </dgm:t>
    </dgm:pt>
    <dgm:pt modelId="{6C30EFF0-0819-433D-89C5-D7D50D5D3364}" type="parTrans" cxnId="{F5D57788-CA5B-47D5-B82A-681B4E3DB0C2}">
      <dgm:prSet/>
      <dgm:spPr/>
      <dgm:t>
        <a:bodyPr/>
        <a:lstStyle/>
        <a:p>
          <a:endParaRPr lang="en-US"/>
        </a:p>
      </dgm:t>
    </dgm:pt>
    <dgm:pt modelId="{2641C006-3CB1-4741-BB22-CCB6DAA986C6}" type="sibTrans" cxnId="{F5D57788-CA5B-47D5-B82A-681B4E3DB0C2}">
      <dgm:prSet/>
      <dgm:spPr/>
      <dgm:t>
        <a:bodyPr/>
        <a:lstStyle/>
        <a:p>
          <a:endParaRPr lang="en-US"/>
        </a:p>
      </dgm:t>
    </dgm:pt>
    <dgm:pt modelId="{9CD1C696-7D83-4BFA-82D6-97A0676E862E}">
      <dgm:prSet phldrT="[Text]" custT="1"/>
      <dgm:spPr/>
      <dgm:t>
        <a:bodyPr/>
        <a:lstStyle/>
        <a:p>
          <a:pPr algn="ctr"/>
          <a:r>
            <a:rPr lang="en-US" sz="1100" b="1" dirty="0" smtClean="0">
              <a:solidFill>
                <a:schemeClr val="bg1"/>
              </a:solidFill>
            </a:rPr>
            <a:t>(</a:t>
          </a:r>
          <a:r>
            <a:rPr lang="en-US" sz="1100" b="1" baseline="0" dirty="0" smtClean="0">
              <a:solidFill>
                <a:schemeClr val="bg1"/>
              </a:solidFill>
            </a:rPr>
            <a:t>ii)</a:t>
          </a:r>
          <a:r>
            <a:rPr lang="en-US" sz="1100" baseline="0" dirty="0" smtClean="0">
              <a:solidFill>
                <a:schemeClr val="bg1"/>
              </a:solidFill>
            </a:rPr>
            <a:t> </a:t>
          </a:r>
          <a:r>
            <a:rPr lang="en-US" sz="1100" b="1" baseline="0" dirty="0" smtClean="0">
              <a:solidFill>
                <a:schemeClr val="bg1"/>
              </a:solidFill>
            </a:rPr>
            <a:t>General Degree  (BS )</a:t>
          </a:r>
        </a:p>
        <a:p>
          <a:pPr algn="ctr"/>
          <a:r>
            <a:rPr lang="en-US" sz="1100" b="1" baseline="0" dirty="0" smtClean="0">
              <a:solidFill>
                <a:schemeClr val="bg1"/>
              </a:solidFill>
            </a:rPr>
            <a:t>Total credit hours: 130-136 </a:t>
          </a:r>
        </a:p>
        <a:p>
          <a:pPr algn="ctr"/>
          <a:r>
            <a:rPr lang="en-US" sz="1100" b="1" baseline="0" dirty="0" smtClean="0">
              <a:solidFill>
                <a:schemeClr val="bg1"/>
              </a:solidFill>
            </a:rPr>
            <a:t>Duration: 4 years [8 semester]</a:t>
          </a:r>
          <a:endParaRPr lang="en-US" sz="1100" i="1" baseline="0" dirty="0" smtClean="0">
            <a:solidFill>
              <a:schemeClr val="bg1"/>
            </a:solidFill>
          </a:endParaRPr>
        </a:p>
        <a:p>
          <a:pPr algn="ctr"/>
          <a:r>
            <a:rPr lang="en-US" sz="1100" b="1" baseline="0" dirty="0" smtClean="0">
              <a:solidFill>
                <a:schemeClr val="bg1"/>
              </a:solidFill>
            </a:rPr>
            <a:t>Curricula Description</a:t>
          </a:r>
          <a:r>
            <a:rPr lang="en-US" sz="1100" baseline="0" dirty="0" smtClean="0">
              <a:solidFill>
                <a:schemeClr val="bg1"/>
              </a:solidFill>
            </a:rPr>
            <a:t>: </a:t>
          </a:r>
          <a:r>
            <a:rPr lang="en-US" sz="1100" baseline="0" dirty="0" smtClean="0">
              <a:solidFill>
                <a:schemeClr val="bg1"/>
              </a:solidFill>
              <a:cs typeface="Arial" charset="0"/>
            </a:rPr>
            <a:t>~ </a:t>
          </a:r>
          <a:r>
            <a:rPr lang="en-US" sz="1100" baseline="0" dirty="0" smtClean="0">
              <a:solidFill>
                <a:schemeClr val="bg1"/>
              </a:solidFill>
            </a:rPr>
            <a:t>63.50 % devoted to disciplinary courses, 	</a:t>
          </a:r>
          <a:r>
            <a:rPr lang="en-US" sz="1100" baseline="0" dirty="0" smtClean="0">
              <a:solidFill>
                <a:schemeClr val="bg1"/>
              </a:solidFill>
              <a:cs typeface="Arial" charset="0"/>
            </a:rPr>
            <a:t>~ </a:t>
          </a:r>
          <a:r>
            <a:rPr lang="en-US" sz="1100" baseline="0" dirty="0" smtClean="0">
              <a:solidFill>
                <a:schemeClr val="bg1"/>
              </a:solidFill>
            </a:rPr>
            <a:t>36.50% devoted to general + compulsory education</a:t>
          </a:r>
          <a:endParaRPr lang="en-US" sz="1100" baseline="0" dirty="0">
            <a:solidFill>
              <a:schemeClr val="bg1"/>
            </a:solidFill>
          </a:endParaRPr>
        </a:p>
      </dgm:t>
    </dgm:pt>
    <dgm:pt modelId="{26B65A83-3083-4BF6-803D-499E6ABA9FC7}" type="parTrans" cxnId="{7028066C-3397-49C4-B0EF-560D39E29420}">
      <dgm:prSet/>
      <dgm:spPr/>
      <dgm:t>
        <a:bodyPr/>
        <a:lstStyle/>
        <a:p>
          <a:endParaRPr lang="en-US"/>
        </a:p>
      </dgm:t>
    </dgm:pt>
    <dgm:pt modelId="{9FF89672-A316-4760-A437-83FDE8E0A7DD}" type="sibTrans" cxnId="{7028066C-3397-49C4-B0EF-560D39E29420}">
      <dgm:prSet/>
      <dgm:spPr/>
      <dgm:t>
        <a:bodyPr/>
        <a:lstStyle/>
        <a:p>
          <a:endParaRPr lang="en-US"/>
        </a:p>
      </dgm:t>
    </dgm:pt>
    <dgm:pt modelId="{DC4AE618-E4AD-4A9E-A938-3B1FD572B3E7}">
      <dgm:prSet phldrT="[Text]" custT="1"/>
      <dgm:spPr/>
      <dgm:t>
        <a:bodyPr/>
        <a:lstStyle/>
        <a:p>
          <a:r>
            <a:rPr lang="en-US" sz="1800" dirty="0" smtClean="0"/>
            <a:t>Post Graduate Degrees (MS/ MPhil) </a:t>
          </a:r>
          <a:endParaRPr lang="en-US" sz="1800" dirty="0"/>
        </a:p>
      </dgm:t>
    </dgm:pt>
    <dgm:pt modelId="{56C04C5C-3139-4250-B0C5-48028C54395B}" type="parTrans" cxnId="{78FEEA37-6F07-4994-9DA5-B04E549EDB51}">
      <dgm:prSet/>
      <dgm:spPr/>
      <dgm:t>
        <a:bodyPr/>
        <a:lstStyle/>
        <a:p>
          <a:endParaRPr lang="en-US"/>
        </a:p>
      </dgm:t>
    </dgm:pt>
    <dgm:pt modelId="{BD54EA2B-C2BD-4FD0-B6E1-4E5052999918}" type="sibTrans" cxnId="{78FEEA37-6F07-4994-9DA5-B04E549EDB51}">
      <dgm:prSet/>
      <dgm:spPr/>
      <dgm:t>
        <a:bodyPr/>
        <a:lstStyle/>
        <a:p>
          <a:endParaRPr lang="en-US"/>
        </a:p>
      </dgm:t>
    </dgm:pt>
    <dgm:pt modelId="{FF8372A2-6520-4B6E-A697-B1312F9B2A3F}">
      <dgm:prSet phldrT="[Text]"/>
      <dgm:spPr/>
      <dgm:t>
        <a:bodyPr/>
        <a:lstStyle/>
        <a:p>
          <a:pPr algn="ctr"/>
          <a:r>
            <a:rPr lang="en-US" i="0" dirty="0" smtClean="0"/>
            <a:t>Duration:</a:t>
          </a:r>
          <a:r>
            <a:rPr lang="en-US" b="1" i="0" dirty="0" smtClean="0"/>
            <a:t> </a:t>
          </a:r>
          <a:r>
            <a:rPr lang="en-US" i="0" dirty="0" smtClean="0"/>
            <a:t>2 years [4 Semesters]</a:t>
          </a:r>
        </a:p>
        <a:p>
          <a:pPr algn="ctr"/>
          <a:r>
            <a:rPr lang="en-US" i="0" dirty="0" smtClean="0"/>
            <a:t>Total Credit Hours</a:t>
          </a:r>
          <a:r>
            <a:rPr lang="en-US" b="1" i="0" dirty="0" smtClean="0"/>
            <a:t>:  </a:t>
          </a:r>
          <a:r>
            <a:rPr lang="en-US" i="0" dirty="0" smtClean="0"/>
            <a:t>24 credit hrs. course work</a:t>
          </a:r>
        </a:p>
        <a:p>
          <a:pPr algn="ctr"/>
          <a:r>
            <a:rPr lang="en-US" i="0" dirty="0" smtClean="0"/>
            <a:t>6 credit. hrs. for research</a:t>
          </a:r>
          <a:endParaRPr lang="en-US" i="0" dirty="0"/>
        </a:p>
      </dgm:t>
    </dgm:pt>
    <dgm:pt modelId="{8F7C1A87-009D-4A3A-A701-A4C8645F1F9F}" type="parTrans" cxnId="{702E5ED4-0FF9-4A88-9CC0-CA1867CDC115}">
      <dgm:prSet/>
      <dgm:spPr/>
      <dgm:t>
        <a:bodyPr/>
        <a:lstStyle/>
        <a:p>
          <a:endParaRPr lang="en-US"/>
        </a:p>
      </dgm:t>
    </dgm:pt>
    <dgm:pt modelId="{564060BD-626E-453A-B10D-8D8B6F1E113C}" type="sibTrans" cxnId="{702E5ED4-0FF9-4A88-9CC0-CA1867CDC115}">
      <dgm:prSet/>
      <dgm:spPr/>
      <dgm:t>
        <a:bodyPr/>
        <a:lstStyle/>
        <a:p>
          <a:endParaRPr lang="en-US"/>
        </a:p>
      </dgm:t>
    </dgm:pt>
    <dgm:pt modelId="{715D54A2-5AF7-4D6B-A276-FFEEE2CC3BB7}">
      <dgm:prSet phldrT="[Text]" custT="1"/>
      <dgm:spPr/>
      <dgm:t>
        <a:bodyPr/>
        <a:lstStyle/>
        <a:p>
          <a:r>
            <a:rPr kumimoji="0" lang="en-US" sz="1800" b="0" i="0" u="none" strike="noStrike" cap="none" normalizeH="0" baseline="0" dirty="0" smtClean="0">
              <a:ln/>
              <a:effectLst/>
              <a:latin typeface="Arial" charset="0"/>
            </a:rPr>
            <a:t>Doctoral Degrees (PHD)</a:t>
          </a:r>
          <a:endParaRPr kumimoji="0" lang="en-US" sz="1800" b="0" i="0" u="none" strike="noStrike" cap="none" normalizeH="0" baseline="0" dirty="0">
            <a:ln/>
            <a:effectLst/>
            <a:latin typeface="Arial" charset="0"/>
          </a:endParaRPr>
        </a:p>
      </dgm:t>
    </dgm:pt>
    <dgm:pt modelId="{B62D8AC1-819E-425D-A504-404BCAB0DA46}" type="parTrans" cxnId="{BC476B11-AC41-47F8-8731-4BDAC0D1A9E3}">
      <dgm:prSet/>
      <dgm:spPr/>
      <dgm:t>
        <a:bodyPr/>
        <a:lstStyle/>
        <a:p>
          <a:endParaRPr lang="en-US"/>
        </a:p>
      </dgm:t>
    </dgm:pt>
    <dgm:pt modelId="{DB46E50B-3E8D-4378-9C97-CD26AE68EC54}" type="sibTrans" cxnId="{BC476B11-AC41-47F8-8731-4BDAC0D1A9E3}">
      <dgm:prSet/>
      <dgm:spPr/>
      <dgm:t>
        <a:bodyPr/>
        <a:lstStyle/>
        <a:p>
          <a:endParaRPr lang="en-US"/>
        </a:p>
      </dgm:t>
    </dgm:pt>
    <dgm:pt modelId="{79316322-EAF0-410A-9BBE-54F4D71CCAEB}">
      <dgm:prSet phldrT="[Text]"/>
      <dgm:spPr/>
      <dgm:t>
        <a:bodyPr/>
        <a:lstStyle/>
        <a:p>
          <a:r>
            <a:rPr lang="en-US" i="0" dirty="0" smtClean="0"/>
            <a:t>Duration: 4-5 years</a:t>
          </a:r>
        </a:p>
        <a:p>
          <a:r>
            <a:rPr lang="en-US" i="0" dirty="0" smtClean="0"/>
            <a:t>Course Work</a:t>
          </a:r>
          <a:r>
            <a:rPr lang="en-US" b="1" i="0" dirty="0" smtClean="0"/>
            <a:t>:  </a:t>
          </a:r>
          <a:r>
            <a:rPr lang="en-US" i="0" dirty="0" smtClean="0"/>
            <a:t>18 credit hours plus research</a:t>
          </a:r>
          <a:endParaRPr lang="en-US" i="0" dirty="0"/>
        </a:p>
      </dgm:t>
    </dgm:pt>
    <dgm:pt modelId="{47FD6436-971C-4E6B-97AC-2418B1A43CA7}" type="parTrans" cxnId="{DF027F4B-FE57-44F8-A8DF-64455E07DB44}">
      <dgm:prSet/>
      <dgm:spPr/>
      <dgm:t>
        <a:bodyPr/>
        <a:lstStyle/>
        <a:p>
          <a:endParaRPr lang="en-US"/>
        </a:p>
      </dgm:t>
    </dgm:pt>
    <dgm:pt modelId="{A65BE570-C079-49F2-BD88-31A7C113ED2F}" type="sibTrans" cxnId="{DF027F4B-FE57-44F8-A8DF-64455E07DB44}">
      <dgm:prSet/>
      <dgm:spPr/>
      <dgm:t>
        <a:bodyPr/>
        <a:lstStyle/>
        <a:p>
          <a:endParaRPr lang="en-US"/>
        </a:p>
      </dgm:t>
    </dgm:pt>
    <dgm:pt modelId="{A718302F-5853-44D7-AB3D-F056A0B8FB4B}">
      <dgm:prSet phldrT="[Text]" custT="1"/>
      <dgm:spPr/>
      <dgm:t>
        <a:bodyPr/>
        <a:lstStyle/>
        <a:p>
          <a:r>
            <a:rPr lang="en-US" sz="1100" b="0" i="0" dirty="0" smtClean="0"/>
            <a:t>Other Professional Degrees – Similarly, the features for nursing, MBBS, BDS, Pharm D., Law, and Agriculture degrees have been defined.  MBBS and BDS are annual, while the rest are </a:t>
          </a:r>
          <a:r>
            <a:rPr lang="en-US" sz="1100" b="0" dirty="0" smtClean="0"/>
            <a:t>semester wise</a:t>
          </a:r>
          <a:endParaRPr lang="en-US" sz="1000" dirty="0"/>
        </a:p>
      </dgm:t>
    </dgm:pt>
    <dgm:pt modelId="{4309E917-AA4A-4B0F-ACA5-5EBFA38C9349}" type="parTrans" cxnId="{444DFBAF-CB96-4E5C-97DF-306F90EEC11D}">
      <dgm:prSet/>
      <dgm:spPr/>
      <dgm:t>
        <a:bodyPr/>
        <a:lstStyle/>
        <a:p>
          <a:endParaRPr lang="en-US"/>
        </a:p>
      </dgm:t>
    </dgm:pt>
    <dgm:pt modelId="{5CBD4768-2815-49A2-AF4F-8D2084DE6210}" type="sibTrans" cxnId="{444DFBAF-CB96-4E5C-97DF-306F90EEC11D}">
      <dgm:prSet/>
      <dgm:spPr/>
      <dgm:t>
        <a:bodyPr/>
        <a:lstStyle/>
        <a:p>
          <a:endParaRPr lang="en-US"/>
        </a:p>
      </dgm:t>
    </dgm:pt>
    <dgm:pt modelId="{C53D099E-B341-4EC6-AFCD-AD2244E15868}" type="pres">
      <dgm:prSet presAssocID="{7F5C5513-BBFF-4063-99BA-2DCF1C1111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FB5CDB-AE54-44F8-9676-91FEB13273F8}" type="pres">
      <dgm:prSet presAssocID="{D227BD59-A387-4B50-958F-B16B7A0FC988}" presName="root" presStyleCnt="0"/>
      <dgm:spPr/>
      <dgm:t>
        <a:bodyPr/>
        <a:lstStyle/>
        <a:p>
          <a:endParaRPr lang="en-US"/>
        </a:p>
      </dgm:t>
    </dgm:pt>
    <dgm:pt modelId="{B167F609-178F-4DE8-85FC-A3E313FF3195}" type="pres">
      <dgm:prSet presAssocID="{D227BD59-A387-4B50-958F-B16B7A0FC988}" presName="rootComposite" presStyleCnt="0"/>
      <dgm:spPr/>
      <dgm:t>
        <a:bodyPr/>
        <a:lstStyle/>
        <a:p>
          <a:endParaRPr lang="en-US"/>
        </a:p>
      </dgm:t>
    </dgm:pt>
    <dgm:pt modelId="{B00BC126-A4B9-44DA-B857-ECFB28BB8D2B}" type="pres">
      <dgm:prSet presAssocID="{D227BD59-A387-4B50-958F-B16B7A0FC988}" presName="rootText" presStyleLbl="node1" presStyleIdx="0" presStyleCnt="3" custScaleX="158814" custLinFactNeighborX="-20821" custLinFactNeighborY="-231"/>
      <dgm:spPr/>
      <dgm:t>
        <a:bodyPr/>
        <a:lstStyle/>
        <a:p>
          <a:endParaRPr lang="en-US"/>
        </a:p>
      </dgm:t>
    </dgm:pt>
    <dgm:pt modelId="{4C8BEE4E-3840-4978-A7DC-1F1724C381CD}" type="pres">
      <dgm:prSet presAssocID="{D227BD59-A387-4B50-958F-B16B7A0FC988}" presName="rootConnector" presStyleLbl="node1" presStyleIdx="0" presStyleCnt="3"/>
      <dgm:spPr/>
      <dgm:t>
        <a:bodyPr/>
        <a:lstStyle/>
        <a:p>
          <a:endParaRPr lang="en-US"/>
        </a:p>
      </dgm:t>
    </dgm:pt>
    <dgm:pt modelId="{C500B2F1-C3D9-498D-AF8A-B76E555BF30D}" type="pres">
      <dgm:prSet presAssocID="{D227BD59-A387-4B50-958F-B16B7A0FC988}" presName="childShape" presStyleCnt="0"/>
      <dgm:spPr/>
      <dgm:t>
        <a:bodyPr/>
        <a:lstStyle/>
        <a:p>
          <a:endParaRPr lang="en-US"/>
        </a:p>
      </dgm:t>
    </dgm:pt>
    <dgm:pt modelId="{597F6A15-F3E1-4121-8EC8-B2BED4382B06}" type="pres">
      <dgm:prSet presAssocID="{6C30EFF0-0819-433D-89C5-D7D50D5D3364}" presName="Name13" presStyleLbl="parChTrans1D2" presStyleIdx="0" presStyleCnt="5"/>
      <dgm:spPr/>
      <dgm:t>
        <a:bodyPr/>
        <a:lstStyle/>
        <a:p>
          <a:endParaRPr lang="en-US"/>
        </a:p>
      </dgm:t>
    </dgm:pt>
    <dgm:pt modelId="{A7811716-87CC-470D-9294-011594B7316E}" type="pres">
      <dgm:prSet presAssocID="{9E3B479B-2F1C-4A51-9232-CE48EF089C46}" presName="childText" presStyleLbl="bgAcc1" presStyleIdx="0" presStyleCnt="5" custScaleX="212742" custScaleY="216807" custLinFactNeighborX="1350" custLinFactNeighborY="-12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25937-BD71-468E-982F-2673E606C89B}" type="pres">
      <dgm:prSet presAssocID="{26B65A83-3083-4BF6-803D-499E6ABA9FC7}" presName="Name13" presStyleLbl="parChTrans1D2" presStyleIdx="1" presStyleCnt="5"/>
      <dgm:spPr/>
      <dgm:t>
        <a:bodyPr/>
        <a:lstStyle/>
        <a:p>
          <a:endParaRPr lang="en-US"/>
        </a:p>
      </dgm:t>
    </dgm:pt>
    <dgm:pt modelId="{A4F1136C-554F-4FFB-86B1-536021C7A7BE}" type="pres">
      <dgm:prSet presAssocID="{9CD1C696-7D83-4BFA-82D6-97A0676E862E}" presName="childText" presStyleLbl="bgAcc1" presStyleIdx="1" presStyleCnt="5" custScaleX="210210" custScaleY="176505" custLinFactNeighborX="1350" custLinFactNeighborY="-19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691B9-B7CC-4CD6-960B-68394209A206}" type="pres">
      <dgm:prSet presAssocID="{4309E917-AA4A-4B0F-ACA5-5EBFA38C9349}" presName="Name13" presStyleLbl="parChTrans1D2" presStyleIdx="2" presStyleCnt="5"/>
      <dgm:spPr/>
      <dgm:t>
        <a:bodyPr/>
        <a:lstStyle/>
        <a:p>
          <a:endParaRPr lang="en-US"/>
        </a:p>
      </dgm:t>
    </dgm:pt>
    <dgm:pt modelId="{917E0110-7A2D-450B-A002-51DFEF0763B1}" type="pres">
      <dgm:prSet presAssocID="{A718302F-5853-44D7-AB3D-F056A0B8FB4B}" presName="childText" presStyleLbl="bgAcc1" presStyleIdx="2" presStyleCnt="5" custScaleX="202101" custScaleY="136345" custLinFactNeighborX="7734" custLinFactNeighborY="-27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9B4EE-B752-4590-B17C-9C1DED681F5E}" type="pres">
      <dgm:prSet presAssocID="{DC4AE618-E4AD-4A9E-A938-3B1FD572B3E7}" presName="root" presStyleCnt="0"/>
      <dgm:spPr/>
      <dgm:t>
        <a:bodyPr/>
        <a:lstStyle/>
        <a:p>
          <a:endParaRPr lang="en-US"/>
        </a:p>
      </dgm:t>
    </dgm:pt>
    <dgm:pt modelId="{D557407F-A056-4695-8858-08BFB2383F37}" type="pres">
      <dgm:prSet presAssocID="{DC4AE618-E4AD-4A9E-A938-3B1FD572B3E7}" presName="rootComposite" presStyleCnt="0"/>
      <dgm:spPr/>
      <dgm:t>
        <a:bodyPr/>
        <a:lstStyle/>
        <a:p>
          <a:endParaRPr lang="en-US"/>
        </a:p>
      </dgm:t>
    </dgm:pt>
    <dgm:pt modelId="{2CED6EE9-2976-42D5-9B04-E990EF0ECD93}" type="pres">
      <dgm:prSet presAssocID="{DC4AE618-E4AD-4A9E-A938-3B1FD572B3E7}" presName="rootText" presStyleLbl="node1" presStyleIdx="1" presStyleCnt="3" custScaleX="146867"/>
      <dgm:spPr/>
      <dgm:t>
        <a:bodyPr/>
        <a:lstStyle/>
        <a:p>
          <a:endParaRPr lang="en-US"/>
        </a:p>
      </dgm:t>
    </dgm:pt>
    <dgm:pt modelId="{2932AC0A-A5D5-4406-A6B6-3AA2559F9499}" type="pres">
      <dgm:prSet presAssocID="{DC4AE618-E4AD-4A9E-A938-3B1FD572B3E7}" presName="rootConnector" presStyleLbl="node1" presStyleIdx="1" presStyleCnt="3"/>
      <dgm:spPr/>
      <dgm:t>
        <a:bodyPr/>
        <a:lstStyle/>
        <a:p>
          <a:endParaRPr lang="en-US"/>
        </a:p>
      </dgm:t>
    </dgm:pt>
    <dgm:pt modelId="{915D2C3F-54F8-4C3D-A6E0-A5E50BA4AE11}" type="pres">
      <dgm:prSet presAssocID="{DC4AE618-E4AD-4A9E-A938-3B1FD572B3E7}" presName="childShape" presStyleCnt="0"/>
      <dgm:spPr/>
      <dgm:t>
        <a:bodyPr/>
        <a:lstStyle/>
        <a:p>
          <a:endParaRPr lang="en-US"/>
        </a:p>
      </dgm:t>
    </dgm:pt>
    <dgm:pt modelId="{5058E776-E795-4B5D-8A02-E0989B0D1669}" type="pres">
      <dgm:prSet presAssocID="{8F7C1A87-009D-4A3A-A701-A4C8645F1F9F}" presName="Name13" presStyleLbl="parChTrans1D2" presStyleIdx="3" presStyleCnt="5" custSzX="189454"/>
      <dgm:spPr/>
      <dgm:t>
        <a:bodyPr/>
        <a:lstStyle/>
        <a:p>
          <a:endParaRPr lang="en-US"/>
        </a:p>
      </dgm:t>
    </dgm:pt>
    <dgm:pt modelId="{5F415274-AB25-42AA-9D57-3B1E61C4DFED}" type="pres">
      <dgm:prSet presAssocID="{FF8372A2-6520-4B6E-A697-B1312F9B2A3F}" presName="childText" presStyleLbl="bgAcc1" presStyleIdx="3" presStyleCnt="5" custScaleX="161076" custLinFactNeighborX="-1723" custLinFactNeighborY="-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A2C28-2064-4E0A-9798-89C3DDC9D1F2}" type="pres">
      <dgm:prSet presAssocID="{715D54A2-5AF7-4D6B-A276-FFEEE2CC3BB7}" presName="root" presStyleCnt="0"/>
      <dgm:spPr/>
      <dgm:t>
        <a:bodyPr/>
        <a:lstStyle/>
        <a:p>
          <a:endParaRPr lang="en-US"/>
        </a:p>
      </dgm:t>
    </dgm:pt>
    <dgm:pt modelId="{593598F1-2564-4517-B59A-4825A63AFB9B}" type="pres">
      <dgm:prSet presAssocID="{715D54A2-5AF7-4D6B-A276-FFEEE2CC3BB7}" presName="rootComposite" presStyleCnt="0"/>
      <dgm:spPr/>
      <dgm:t>
        <a:bodyPr/>
        <a:lstStyle/>
        <a:p>
          <a:endParaRPr lang="en-US"/>
        </a:p>
      </dgm:t>
    </dgm:pt>
    <dgm:pt modelId="{562373E7-C38C-4F58-B3B5-E62B675103ED}" type="pres">
      <dgm:prSet presAssocID="{715D54A2-5AF7-4D6B-A276-FFEEE2CC3BB7}" presName="rootText" presStyleLbl="node1" presStyleIdx="2" presStyleCnt="3" custScaleX="138450"/>
      <dgm:spPr/>
      <dgm:t>
        <a:bodyPr/>
        <a:lstStyle/>
        <a:p>
          <a:endParaRPr lang="en-US"/>
        </a:p>
      </dgm:t>
    </dgm:pt>
    <dgm:pt modelId="{535C144C-C22E-4329-A8E3-0D63C2DC44EC}" type="pres">
      <dgm:prSet presAssocID="{715D54A2-5AF7-4D6B-A276-FFEEE2CC3BB7}" presName="rootConnector" presStyleLbl="node1" presStyleIdx="2" presStyleCnt="3"/>
      <dgm:spPr/>
      <dgm:t>
        <a:bodyPr/>
        <a:lstStyle/>
        <a:p>
          <a:endParaRPr lang="en-US"/>
        </a:p>
      </dgm:t>
    </dgm:pt>
    <dgm:pt modelId="{B0C22A0F-8DA5-4246-A02D-2B1799221D65}" type="pres">
      <dgm:prSet presAssocID="{715D54A2-5AF7-4D6B-A276-FFEEE2CC3BB7}" presName="childShape" presStyleCnt="0"/>
      <dgm:spPr/>
      <dgm:t>
        <a:bodyPr/>
        <a:lstStyle/>
        <a:p>
          <a:endParaRPr lang="en-US"/>
        </a:p>
      </dgm:t>
    </dgm:pt>
    <dgm:pt modelId="{C40930BE-84F1-48B5-B6FE-27E9F5458342}" type="pres">
      <dgm:prSet presAssocID="{47FD6436-971C-4E6B-97AC-2418B1A43CA7}" presName="Name13" presStyleLbl="parChTrans1D2" presStyleIdx="4" presStyleCnt="5"/>
      <dgm:spPr/>
      <dgm:t>
        <a:bodyPr/>
        <a:lstStyle/>
        <a:p>
          <a:endParaRPr lang="en-US"/>
        </a:p>
      </dgm:t>
    </dgm:pt>
    <dgm:pt modelId="{850AD79B-54B7-4EBB-9B46-DDE4C1D68162}" type="pres">
      <dgm:prSet presAssocID="{79316322-EAF0-410A-9BBE-54F4D71CCAEB}" presName="childText" presStyleLbl="bgAcc1" presStyleIdx="4" presStyleCnt="5" custScaleX="141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6A9BBF-5ED8-4127-988E-BC9CD2487751}" type="presOf" srcId="{4309E917-AA4A-4B0F-ACA5-5EBFA38C9349}" destId="{B3A691B9-B7CC-4CD6-960B-68394209A206}" srcOrd="0" destOrd="0" presId="urn:microsoft.com/office/officeart/2005/8/layout/hierarchy3"/>
    <dgm:cxn modelId="{0CBE11B0-4A71-4BA0-A8B0-17FEAA534078}" type="presOf" srcId="{79316322-EAF0-410A-9BBE-54F4D71CCAEB}" destId="{850AD79B-54B7-4EBB-9B46-DDE4C1D68162}" srcOrd="0" destOrd="0" presId="urn:microsoft.com/office/officeart/2005/8/layout/hierarchy3"/>
    <dgm:cxn modelId="{F5D57788-CA5B-47D5-B82A-681B4E3DB0C2}" srcId="{D227BD59-A387-4B50-958F-B16B7A0FC988}" destId="{9E3B479B-2F1C-4A51-9232-CE48EF089C46}" srcOrd="0" destOrd="0" parTransId="{6C30EFF0-0819-433D-89C5-D7D50D5D3364}" sibTransId="{2641C006-3CB1-4741-BB22-CCB6DAA986C6}"/>
    <dgm:cxn modelId="{FED31CCB-DE24-4397-85F5-49BE65983CD2}" type="presOf" srcId="{26B65A83-3083-4BF6-803D-499E6ABA9FC7}" destId="{17E25937-BD71-468E-982F-2673E606C89B}" srcOrd="0" destOrd="0" presId="urn:microsoft.com/office/officeart/2005/8/layout/hierarchy3"/>
    <dgm:cxn modelId="{DF027F4B-FE57-44F8-A8DF-64455E07DB44}" srcId="{715D54A2-5AF7-4D6B-A276-FFEEE2CC3BB7}" destId="{79316322-EAF0-410A-9BBE-54F4D71CCAEB}" srcOrd="0" destOrd="0" parTransId="{47FD6436-971C-4E6B-97AC-2418B1A43CA7}" sibTransId="{A65BE570-C079-49F2-BD88-31A7C113ED2F}"/>
    <dgm:cxn modelId="{CBDE6291-7DEA-4925-BC39-C8A28EF286B5}" type="presOf" srcId="{D227BD59-A387-4B50-958F-B16B7A0FC988}" destId="{4C8BEE4E-3840-4978-A7DC-1F1724C381CD}" srcOrd="1" destOrd="0" presId="urn:microsoft.com/office/officeart/2005/8/layout/hierarchy3"/>
    <dgm:cxn modelId="{97B23748-4C09-4C74-8863-06998E4B8CEE}" type="presOf" srcId="{9E3B479B-2F1C-4A51-9232-CE48EF089C46}" destId="{A7811716-87CC-470D-9294-011594B7316E}" srcOrd="0" destOrd="0" presId="urn:microsoft.com/office/officeart/2005/8/layout/hierarchy3"/>
    <dgm:cxn modelId="{E2585D08-43B2-410D-BD3B-C30A57F5E248}" type="presOf" srcId="{47FD6436-971C-4E6B-97AC-2418B1A43CA7}" destId="{C40930BE-84F1-48B5-B6FE-27E9F5458342}" srcOrd="0" destOrd="0" presId="urn:microsoft.com/office/officeart/2005/8/layout/hierarchy3"/>
    <dgm:cxn modelId="{15C91AC6-2177-4CD1-B09D-F14699CCEA92}" type="presOf" srcId="{7F5C5513-BBFF-4063-99BA-2DCF1C111177}" destId="{C53D099E-B341-4EC6-AFCD-AD2244E15868}" srcOrd="0" destOrd="0" presId="urn:microsoft.com/office/officeart/2005/8/layout/hierarchy3"/>
    <dgm:cxn modelId="{D739CE97-FBB2-4801-9297-4280234D144E}" type="presOf" srcId="{DC4AE618-E4AD-4A9E-A938-3B1FD572B3E7}" destId="{2CED6EE9-2976-42D5-9B04-E990EF0ECD93}" srcOrd="0" destOrd="0" presId="urn:microsoft.com/office/officeart/2005/8/layout/hierarchy3"/>
    <dgm:cxn modelId="{444DFBAF-CB96-4E5C-97DF-306F90EEC11D}" srcId="{D227BD59-A387-4B50-958F-B16B7A0FC988}" destId="{A718302F-5853-44D7-AB3D-F056A0B8FB4B}" srcOrd="2" destOrd="0" parTransId="{4309E917-AA4A-4B0F-ACA5-5EBFA38C9349}" sibTransId="{5CBD4768-2815-49A2-AF4F-8D2084DE6210}"/>
    <dgm:cxn modelId="{525957E6-3B6E-4542-BF8F-226911471880}" type="presOf" srcId="{715D54A2-5AF7-4D6B-A276-FFEEE2CC3BB7}" destId="{562373E7-C38C-4F58-B3B5-E62B675103ED}" srcOrd="0" destOrd="0" presId="urn:microsoft.com/office/officeart/2005/8/layout/hierarchy3"/>
    <dgm:cxn modelId="{BC476B11-AC41-47F8-8731-4BDAC0D1A9E3}" srcId="{7F5C5513-BBFF-4063-99BA-2DCF1C111177}" destId="{715D54A2-5AF7-4D6B-A276-FFEEE2CC3BB7}" srcOrd="2" destOrd="0" parTransId="{B62D8AC1-819E-425D-A504-404BCAB0DA46}" sibTransId="{DB46E50B-3E8D-4378-9C97-CD26AE68EC54}"/>
    <dgm:cxn modelId="{78FEEA37-6F07-4994-9DA5-B04E549EDB51}" srcId="{7F5C5513-BBFF-4063-99BA-2DCF1C111177}" destId="{DC4AE618-E4AD-4A9E-A938-3B1FD572B3E7}" srcOrd="1" destOrd="0" parTransId="{56C04C5C-3139-4250-B0C5-48028C54395B}" sibTransId="{BD54EA2B-C2BD-4FD0-B6E1-4E5052999918}"/>
    <dgm:cxn modelId="{7028066C-3397-49C4-B0EF-560D39E29420}" srcId="{D227BD59-A387-4B50-958F-B16B7A0FC988}" destId="{9CD1C696-7D83-4BFA-82D6-97A0676E862E}" srcOrd="1" destOrd="0" parTransId="{26B65A83-3083-4BF6-803D-499E6ABA9FC7}" sibTransId="{9FF89672-A316-4760-A437-83FDE8E0A7DD}"/>
    <dgm:cxn modelId="{6B2D32B3-6926-47EF-A256-C3C0EEF9C042}" type="presOf" srcId="{715D54A2-5AF7-4D6B-A276-FFEEE2CC3BB7}" destId="{535C144C-C22E-4329-A8E3-0D63C2DC44EC}" srcOrd="1" destOrd="0" presId="urn:microsoft.com/office/officeart/2005/8/layout/hierarchy3"/>
    <dgm:cxn modelId="{89F72E07-43BB-4258-AADC-9D7150F3599E}" type="presOf" srcId="{A718302F-5853-44D7-AB3D-F056A0B8FB4B}" destId="{917E0110-7A2D-450B-A002-51DFEF0763B1}" srcOrd="0" destOrd="0" presId="urn:microsoft.com/office/officeart/2005/8/layout/hierarchy3"/>
    <dgm:cxn modelId="{604EAB76-4548-4128-912D-F4905718FA7E}" type="presOf" srcId="{8F7C1A87-009D-4A3A-A701-A4C8645F1F9F}" destId="{5058E776-E795-4B5D-8A02-E0989B0D1669}" srcOrd="0" destOrd="0" presId="urn:microsoft.com/office/officeart/2005/8/layout/hierarchy3"/>
    <dgm:cxn modelId="{702E5ED4-0FF9-4A88-9CC0-CA1867CDC115}" srcId="{DC4AE618-E4AD-4A9E-A938-3B1FD572B3E7}" destId="{FF8372A2-6520-4B6E-A697-B1312F9B2A3F}" srcOrd="0" destOrd="0" parTransId="{8F7C1A87-009D-4A3A-A701-A4C8645F1F9F}" sibTransId="{564060BD-626E-453A-B10D-8D8B6F1E113C}"/>
    <dgm:cxn modelId="{E6B75BE1-125A-4B8D-A8BA-C7BE476F0A55}" srcId="{7F5C5513-BBFF-4063-99BA-2DCF1C111177}" destId="{D227BD59-A387-4B50-958F-B16B7A0FC988}" srcOrd="0" destOrd="0" parTransId="{0BE479A3-BD13-4476-B18D-6E5C5A5F6AE1}" sibTransId="{90A82996-2A16-4A7D-BD3D-4A2C0E4BA20E}"/>
    <dgm:cxn modelId="{27511008-9B10-4BC1-A280-B5CB227F0724}" type="presOf" srcId="{D227BD59-A387-4B50-958F-B16B7A0FC988}" destId="{B00BC126-A4B9-44DA-B857-ECFB28BB8D2B}" srcOrd="0" destOrd="0" presId="urn:microsoft.com/office/officeart/2005/8/layout/hierarchy3"/>
    <dgm:cxn modelId="{DAC0DFC0-8B1A-48CD-8B2B-8B1E1C653A8D}" type="presOf" srcId="{DC4AE618-E4AD-4A9E-A938-3B1FD572B3E7}" destId="{2932AC0A-A5D5-4406-A6B6-3AA2559F9499}" srcOrd="1" destOrd="0" presId="urn:microsoft.com/office/officeart/2005/8/layout/hierarchy3"/>
    <dgm:cxn modelId="{7A2A8B9E-658F-41CF-BC94-7C47D62C91A6}" type="presOf" srcId="{6C30EFF0-0819-433D-89C5-D7D50D5D3364}" destId="{597F6A15-F3E1-4121-8EC8-B2BED4382B06}" srcOrd="0" destOrd="0" presId="urn:microsoft.com/office/officeart/2005/8/layout/hierarchy3"/>
    <dgm:cxn modelId="{F4668770-72C6-44D7-BA26-4F1A82FB538B}" type="presOf" srcId="{FF8372A2-6520-4B6E-A697-B1312F9B2A3F}" destId="{5F415274-AB25-42AA-9D57-3B1E61C4DFED}" srcOrd="0" destOrd="0" presId="urn:microsoft.com/office/officeart/2005/8/layout/hierarchy3"/>
    <dgm:cxn modelId="{16C74463-BF9F-4C3D-B971-32FCDCAB3B7B}" type="presOf" srcId="{9CD1C696-7D83-4BFA-82D6-97A0676E862E}" destId="{A4F1136C-554F-4FFB-86B1-536021C7A7BE}" srcOrd="0" destOrd="0" presId="urn:microsoft.com/office/officeart/2005/8/layout/hierarchy3"/>
    <dgm:cxn modelId="{D6A00C99-84C8-4AF3-869D-0C21870D012B}" type="presParOf" srcId="{C53D099E-B341-4EC6-AFCD-AD2244E15868}" destId="{35FB5CDB-AE54-44F8-9676-91FEB13273F8}" srcOrd="0" destOrd="0" presId="urn:microsoft.com/office/officeart/2005/8/layout/hierarchy3"/>
    <dgm:cxn modelId="{BF015B85-1851-4421-A8E9-25E8FC3BBC81}" type="presParOf" srcId="{35FB5CDB-AE54-44F8-9676-91FEB13273F8}" destId="{B167F609-178F-4DE8-85FC-A3E313FF3195}" srcOrd="0" destOrd="0" presId="urn:microsoft.com/office/officeart/2005/8/layout/hierarchy3"/>
    <dgm:cxn modelId="{F9D9AEF9-2033-4BDE-835D-F958F9EC0259}" type="presParOf" srcId="{B167F609-178F-4DE8-85FC-A3E313FF3195}" destId="{B00BC126-A4B9-44DA-B857-ECFB28BB8D2B}" srcOrd="0" destOrd="0" presId="urn:microsoft.com/office/officeart/2005/8/layout/hierarchy3"/>
    <dgm:cxn modelId="{05B90410-4099-4F9A-8118-19712CB49825}" type="presParOf" srcId="{B167F609-178F-4DE8-85FC-A3E313FF3195}" destId="{4C8BEE4E-3840-4978-A7DC-1F1724C381CD}" srcOrd="1" destOrd="0" presId="urn:microsoft.com/office/officeart/2005/8/layout/hierarchy3"/>
    <dgm:cxn modelId="{75603257-B829-4321-BBE7-8E55AF5CC258}" type="presParOf" srcId="{35FB5CDB-AE54-44F8-9676-91FEB13273F8}" destId="{C500B2F1-C3D9-498D-AF8A-B76E555BF30D}" srcOrd="1" destOrd="0" presId="urn:microsoft.com/office/officeart/2005/8/layout/hierarchy3"/>
    <dgm:cxn modelId="{5B3F8DFC-A86A-400B-B7A9-3044E75FFB04}" type="presParOf" srcId="{C500B2F1-C3D9-498D-AF8A-B76E555BF30D}" destId="{597F6A15-F3E1-4121-8EC8-B2BED4382B06}" srcOrd="0" destOrd="0" presId="urn:microsoft.com/office/officeart/2005/8/layout/hierarchy3"/>
    <dgm:cxn modelId="{AD10DEAF-39C7-4420-BDEA-87A41DEA4C9C}" type="presParOf" srcId="{C500B2F1-C3D9-498D-AF8A-B76E555BF30D}" destId="{A7811716-87CC-470D-9294-011594B7316E}" srcOrd="1" destOrd="0" presId="urn:microsoft.com/office/officeart/2005/8/layout/hierarchy3"/>
    <dgm:cxn modelId="{FDE3F826-B642-4027-B08B-94E5A8E38428}" type="presParOf" srcId="{C500B2F1-C3D9-498D-AF8A-B76E555BF30D}" destId="{17E25937-BD71-468E-982F-2673E606C89B}" srcOrd="2" destOrd="0" presId="urn:microsoft.com/office/officeart/2005/8/layout/hierarchy3"/>
    <dgm:cxn modelId="{8475270A-582D-4EF2-AFAD-2E668DDE5B4E}" type="presParOf" srcId="{C500B2F1-C3D9-498D-AF8A-B76E555BF30D}" destId="{A4F1136C-554F-4FFB-86B1-536021C7A7BE}" srcOrd="3" destOrd="0" presId="urn:microsoft.com/office/officeart/2005/8/layout/hierarchy3"/>
    <dgm:cxn modelId="{5A98BF3A-F5EC-49F9-8C1D-DFF38DEF8FE8}" type="presParOf" srcId="{C500B2F1-C3D9-498D-AF8A-B76E555BF30D}" destId="{B3A691B9-B7CC-4CD6-960B-68394209A206}" srcOrd="4" destOrd="0" presId="urn:microsoft.com/office/officeart/2005/8/layout/hierarchy3"/>
    <dgm:cxn modelId="{42A6A821-6346-46ED-A67A-AB994F8AF3AE}" type="presParOf" srcId="{C500B2F1-C3D9-498D-AF8A-B76E555BF30D}" destId="{917E0110-7A2D-450B-A002-51DFEF0763B1}" srcOrd="5" destOrd="0" presId="urn:microsoft.com/office/officeart/2005/8/layout/hierarchy3"/>
    <dgm:cxn modelId="{0C0184C9-98B8-4A1A-A40D-C5258F126E0E}" type="presParOf" srcId="{C53D099E-B341-4EC6-AFCD-AD2244E15868}" destId="{2E89B4EE-B752-4590-B17C-9C1DED681F5E}" srcOrd="1" destOrd="0" presId="urn:microsoft.com/office/officeart/2005/8/layout/hierarchy3"/>
    <dgm:cxn modelId="{54E5ACA8-DE15-455F-B57E-590E631F7119}" type="presParOf" srcId="{2E89B4EE-B752-4590-B17C-9C1DED681F5E}" destId="{D557407F-A056-4695-8858-08BFB2383F37}" srcOrd="0" destOrd="0" presId="urn:microsoft.com/office/officeart/2005/8/layout/hierarchy3"/>
    <dgm:cxn modelId="{9F27F82C-D81E-4FB1-B666-A338BDD63E3D}" type="presParOf" srcId="{D557407F-A056-4695-8858-08BFB2383F37}" destId="{2CED6EE9-2976-42D5-9B04-E990EF0ECD93}" srcOrd="0" destOrd="0" presId="urn:microsoft.com/office/officeart/2005/8/layout/hierarchy3"/>
    <dgm:cxn modelId="{D736F121-104B-4F1B-9975-3C8BD504C0EC}" type="presParOf" srcId="{D557407F-A056-4695-8858-08BFB2383F37}" destId="{2932AC0A-A5D5-4406-A6B6-3AA2559F9499}" srcOrd="1" destOrd="0" presId="urn:microsoft.com/office/officeart/2005/8/layout/hierarchy3"/>
    <dgm:cxn modelId="{38483B24-D113-4892-9FA4-5503514FEEDD}" type="presParOf" srcId="{2E89B4EE-B752-4590-B17C-9C1DED681F5E}" destId="{915D2C3F-54F8-4C3D-A6E0-A5E50BA4AE11}" srcOrd="1" destOrd="0" presId="urn:microsoft.com/office/officeart/2005/8/layout/hierarchy3"/>
    <dgm:cxn modelId="{8D016BE0-96E1-470A-A8B5-30376061B228}" type="presParOf" srcId="{915D2C3F-54F8-4C3D-A6E0-A5E50BA4AE11}" destId="{5058E776-E795-4B5D-8A02-E0989B0D1669}" srcOrd="0" destOrd="0" presId="urn:microsoft.com/office/officeart/2005/8/layout/hierarchy3"/>
    <dgm:cxn modelId="{446E5A65-D365-4EE5-BE94-F9DF86A489AE}" type="presParOf" srcId="{915D2C3F-54F8-4C3D-A6E0-A5E50BA4AE11}" destId="{5F415274-AB25-42AA-9D57-3B1E61C4DFED}" srcOrd="1" destOrd="0" presId="urn:microsoft.com/office/officeart/2005/8/layout/hierarchy3"/>
    <dgm:cxn modelId="{61FD3D30-CAAE-424B-A594-FEAD625973B1}" type="presParOf" srcId="{C53D099E-B341-4EC6-AFCD-AD2244E15868}" destId="{D52A2C28-2064-4E0A-9798-89C3DDC9D1F2}" srcOrd="2" destOrd="0" presId="urn:microsoft.com/office/officeart/2005/8/layout/hierarchy3"/>
    <dgm:cxn modelId="{2A768173-7649-404F-B6BD-25171A73FE8D}" type="presParOf" srcId="{D52A2C28-2064-4E0A-9798-89C3DDC9D1F2}" destId="{593598F1-2564-4517-B59A-4825A63AFB9B}" srcOrd="0" destOrd="0" presId="urn:microsoft.com/office/officeart/2005/8/layout/hierarchy3"/>
    <dgm:cxn modelId="{831C686E-3433-4449-BE45-06997899DA77}" type="presParOf" srcId="{593598F1-2564-4517-B59A-4825A63AFB9B}" destId="{562373E7-C38C-4F58-B3B5-E62B675103ED}" srcOrd="0" destOrd="0" presId="urn:microsoft.com/office/officeart/2005/8/layout/hierarchy3"/>
    <dgm:cxn modelId="{A321AB3C-42F8-4ED1-9972-0B7C6D468A37}" type="presParOf" srcId="{593598F1-2564-4517-B59A-4825A63AFB9B}" destId="{535C144C-C22E-4329-A8E3-0D63C2DC44EC}" srcOrd="1" destOrd="0" presId="urn:microsoft.com/office/officeart/2005/8/layout/hierarchy3"/>
    <dgm:cxn modelId="{2CA4DD66-CEEF-4201-96EB-7FC68F0CC4D0}" type="presParOf" srcId="{D52A2C28-2064-4E0A-9798-89C3DDC9D1F2}" destId="{B0C22A0F-8DA5-4246-A02D-2B1799221D65}" srcOrd="1" destOrd="0" presId="urn:microsoft.com/office/officeart/2005/8/layout/hierarchy3"/>
    <dgm:cxn modelId="{C7AA479A-30D8-4740-A7F0-212A3450A45A}" type="presParOf" srcId="{B0C22A0F-8DA5-4246-A02D-2B1799221D65}" destId="{C40930BE-84F1-48B5-B6FE-27E9F5458342}" srcOrd="0" destOrd="0" presId="urn:microsoft.com/office/officeart/2005/8/layout/hierarchy3"/>
    <dgm:cxn modelId="{A1572ED5-D208-4801-AD0B-252CA0891840}" type="presParOf" srcId="{B0C22A0F-8DA5-4246-A02D-2B1799221D65}" destId="{850AD79B-54B7-4EBB-9B46-DDE4C1D6816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1B29EB-4F7F-4FD6-ABD3-99D271BCD3B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0755AAC-6FBC-4A53-9ACE-9C608DDD757B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GB" sz="1800" b="0" dirty="0" smtClean="0"/>
            <a:t>Standardization Completed</a:t>
          </a:r>
          <a:endParaRPr lang="en-US" sz="1800" b="0" dirty="0"/>
        </a:p>
      </dgm:t>
    </dgm:pt>
    <dgm:pt modelId="{757F541B-4AAE-495F-9B48-F174691FC899}" type="parTrans" cxnId="{EC695E96-BD63-4BD6-ABCE-E15784CCEF2A}">
      <dgm:prSet/>
      <dgm:spPr/>
      <dgm:t>
        <a:bodyPr/>
        <a:lstStyle/>
        <a:p>
          <a:endParaRPr lang="en-US" b="0"/>
        </a:p>
      </dgm:t>
    </dgm:pt>
    <dgm:pt modelId="{83C258D5-3FA7-4244-A162-5513FD5BDCC6}" type="sibTrans" cxnId="{EC695E96-BD63-4BD6-ABCE-E15784CCEF2A}">
      <dgm:prSet/>
      <dgm:spPr/>
      <dgm:t>
        <a:bodyPr/>
        <a:lstStyle/>
        <a:p>
          <a:endParaRPr lang="en-US" b="0"/>
        </a:p>
      </dgm:t>
    </dgm:pt>
    <dgm:pt modelId="{E6641224-85FB-4025-A3AF-AF9C0DD2127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</a:rPr>
            <a:t>17 </a:t>
          </a:r>
          <a:r>
            <a:rPr lang="en-US" sz="1800" b="0" dirty="0" smtClean="0"/>
            <a:t>Engineering</a:t>
          </a:r>
          <a:endParaRPr lang="en-US" sz="1800" b="0" dirty="0"/>
        </a:p>
      </dgm:t>
    </dgm:pt>
    <dgm:pt modelId="{39F1133A-75C7-4353-B5C0-1F01DF69B3FD}" type="parTrans" cxnId="{9B4C7B12-F13B-4FD4-87B9-946DDBD393BD}">
      <dgm:prSet/>
      <dgm:spPr/>
      <dgm:t>
        <a:bodyPr/>
        <a:lstStyle/>
        <a:p>
          <a:endParaRPr lang="en-US" b="0"/>
        </a:p>
      </dgm:t>
    </dgm:pt>
    <dgm:pt modelId="{823DDF3B-AEB8-493E-9613-98AF3CDE8167}" type="sibTrans" cxnId="{9B4C7B12-F13B-4FD4-87B9-946DDBD393BD}">
      <dgm:prSet/>
      <dgm:spPr/>
      <dgm:t>
        <a:bodyPr/>
        <a:lstStyle/>
        <a:p>
          <a:endParaRPr lang="en-US" b="0"/>
        </a:p>
      </dgm:t>
    </dgm:pt>
    <dgm:pt modelId="{3F774B6B-2198-433E-ABCB-472FE3CB6A2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0" baseline="0" dirty="0" smtClean="0">
              <a:solidFill>
                <a:schemeClr val="tx1"/>
              </a:solidFill>
            </a:rPr>
            <a:t>31 </a:t>
          </a:r>
          <a:r>
            <a:rPr lang="en-US" sz="1800" b="0" dirty="0" smtClean="0"/>
            <a:t>Social /Basic Sciences and humanities subjects</a:t>
          </a:r>
          <a:endParaRPr lang="en-US" sz="1800" b="0" dirty="0"/>
        </a:p>
      </dgm:t>
    </dgm:pt>
    <dgm:pt modelId="{17B76A2D-EEFA-4735-AF82-4497146004ED}" type="parTrans" cxnId="{AE1A6D79-DE7F-4A06-A942-1589AB91262F}">
      <dgm:prSet/>
      <dgm:spPr/>
      <dgm:t>
        <a:bodyPr/>
        <a:lstStyle/>
        <a:p>
          <a:endParaRPr lang="en-US" b="0"/>
        </a:p>
      </dgm:t>
    </dgm:pt>
    <dgm:pt modelId="{3852E53D-BB47-470C-87AC-7AB7593766DF}" type="sibTrans" cxnId="{AE1A6D79-DE7F-4A06-A942-1589AB91262F}">
      <dgm:prSet/>
      <dgm:spPr/>
      <dgm:t>
        <a:bodyPr/>
        <a:lstStyle/>
        <a:p>
          <a:endParaRPr lang="en-US" b="0"/>
        </a:p>
      </dgm:t>
    </dgm:pt>
    <dgm:pt modelId="{501E53BA-5C7E-4216-BDA2-2F1EB868D51C}" type="pres">
      <dgm:prSet presAssocID="{C91B29EB-4F7F-4FD6-ABD3-99D271BCD3B4}" presName="diagram" presStyleCnt="0">
        <dgm:presLayoutVars>
          <dgm:dir/>
          <dgm:animLvl val="lvl"/>
          <dgm:resizeHandles val="exact"/>
        </dgm:presLayoutVars>
      </dgm:prSet>
      <dgm:spPr/>
    </dgm:pt>
    <dgm:pt modelId="{5D6B967D-0775-489D-A85A-A79ECA27F3D5}" type="pres">
      <dgm:prSet presAssocID="{E0755AAC-6FBC-4A53-9ACE-9C608DDD757B}" presName="compNode" presStyleCnt="0"/>
      <dgm:spPr/>
    </dgm:pt>
    <dgm:pt modelId="{63785EE8-0E98-41BA-933B-CA9EE3C4F9D7}" type="pres">
      <dgm:prSet presAssocID="{E0755AAC-6FBC-4A53-9ACE-9C608DDD757B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203E4-B7C0-4E23-8F17-4B1C6989270A}" type="pres">
      <dgm:prSet presAssocID="{E0755AAC-6FBC-4A53-9ACE-9C608DDD757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0B3F4-E71E-41D7-90E0-0FACAB819C5A}" type="pres">
      <dgm:prSet presAssocID="{E0755AAC-6FBC-4A53-9ACE-9C608DDD757B}" presName="parentRect" presStyleLbl="alignNode1" presStyleIdx="0" presStyleCnt="1" custScaleY="119034" custLinFactNeighborX="-478" custLinFactNeighborY="-42528"/>
      <dgm:spPr/>
      <dgm:t>
        <a:bodyPr/>
        <a:lstStyle/>
        <a:p>
          <a:endParaRPr lang="en-US"/>
        </a:p>
      </dgm:t>
    </dgm:pt>
    <dgm:pt modelId="{79859E5D-8D54-48B6-A206-6BAE388E104E}" type="pres">
      <dgm:prSet presAssocID="{E0755AAC-6FBC-4A53-9ACE-9C608DDD757B}" presName="adorn" presStyleLbl="fgAccFollowNode1" presStyleIdx="0" presStyleCnt="1"/>
      <dgm:spPr>
        <a:solidFill>
          <a:schemeClr val="accent1">
            <a:lumMod val="20000"/>
            <a:lumOff val="80000"/>
            <a:alpha val="90000"/>
          </a:schemeClr>
        </a:solidFill>
      </dgm:spPr>
    </dgm:pt>
  </dgm:ptLst>
  <dgm:cxnLst>
    <dgm:cxn modelId="{0736B6FB-DC82-4EF3-8CFF-AD00A57C9854}" type="presOf" srcId="{3F774B6B-2198-433E-ABCB-472FE3CB6A28}" destId="{63785EE8-0E98-41BA-933B-CA9EE3C4F9D7}" srcOrd="0" destOrd="1" presId="urn:microsoft.com/office/officeart/2005/8/layout/bList2"/>
    <dgm:cxn modelId="{D66E1B0F-9198-468C-B7C3-7E4D2CF31F7D}" type="presOf" srcId="{E0755AAC-6FBC-4A53-9ACE-9C608DDD757B}" destId="{4B50B3F4-E71E-41D7-90E0-0FACAB819C5A}" srcOrd="1" destOrd="0" presId="urn:microsoft.com/office/officeart/2005/8/layout/bList2"/>
    <dgm:cxn modelId="{9B4C7B12-F13B-4FD4-87B9-946DDBD393BD}" srcId="{E0755AAC-6FBC-4A53-9ACE-9C608DDD757B}" destId="{E6641224-85FB-4025-A3AF-AF9C0DD2127F}" srcOrd="0" destOrd="0" parTransId="{39F1133A-75C7-4353-B5C0-1F01DF69B3FD}" sibTransId="{823DDF3B-AEB8-493E-9613-98AF3CDE8167}"/>
    <dgm:cxn modelId="{BC0CDD66-BA14-49B1-A7B9-446E74758DEA}" type="presOf" srcId="{C91B29EB-4F7F-4FD6-ABD3-99D271BCD3B4}" destId="{501E53BA-5C7E-4216-BDA2-2F1EB868D51C}" srcOrd="0" destOrd="0" presId="urn:microsoft.com/office/officeart/2005/8/layout/bList2"/>
    <dgm:cxn modelId="{C0BB7E86-A321-4C26-A4B8-480D46252133}" type="presOf" srcId="{E6641224-85FB-4025-A3AF-AF9C0DD2127F}" destId="{63785EE8-0E98-41BA-933B-CA9EE3C4F9D7}" srcOrd="0" destOrd="0" presId="urn:microsoft.com/office/officeart/2005/8/layout/bList2"/>
    <dgm:cxn modelId="{0780DC70-60CE-471F-AC47-ACB98526FA0A}" type="presOf" srcId="{E0755AAC-6FBC-4A53-9ACE-9C608DDD757B}" destId="{532203E4-B7C0-4E23-8F17-4B1C6989270A}" srcOrd="0" destOrd="0" presId="urn:microsoft.com/office/officeart/2005/8/layout/bList2"/>
    <dgm:cxn modelId="{AE1A6D79-DE7F-4A06-A942-1589AB91262F}" srcId="{E0755AAC-6FBC-4A53-9ACE-9C608DDD757B}" destId="{3F774B6B-2198-433E-ABCB-472FE3CB6A28}" srcOrd="1" destOrd="0" parTransId="{17B76A2D-EEFA-4735-AF82-4497146004ED}" sibTransId="{3852E53D-BB47-470C-87AC-7AB7593766DF}"/>
    <dgm:cxn modelId="{EC695E96-BD63-4BD6-ABCE-E15784CCEF2A}" srcId="{C91B29EB-4F7F-4FD6-ABD3-99D271BCD3B4}" destId="{E0755AAC-6FBC-4A53-9ACE-9C608DDD757B}" srcOrd="0" destOrd="0" parTransId="{757F541B-4AAE-495F-9B48-F174691FC899}" sibTransId="{83C258D5-3FA7-4244-A162-5513FD5BDCC6}"/>
    <dgm:cxn modelId="{18DC5F84-1279-49D2-885A-693B3C541D42}" type="presParOf" srcId="{501E53BA-5C7E-4216-BDA2-2F1EB868D51C}" destId="{5D6B967D-0775-489D-A85A-A79ECA27F3D5}" srcOrd="0" destOrd="0" presId="urn:microsoft.com/office/officeart/2005/8/layout/bList2"/>
    <dgm:cxn modelId="{7AA1E011-B8F5-42C9-ADF0-5CDAF22648D2}" type="presParOf" srcId="{5D6B967D-0775-489D-A85A-A79ECA27F3D5}" destId="{63785EE8-0E98-41BA-933B-CA9EE3C4F9D7}" srcOrd="0" destOrd="0" presId="urn:microsoft.com/office/officeart/2005/8/layout/bList2"/>
    <dgm:cxn modelId="{F2D03050-6F01-45D1-B0F1-CB9D60C4AECA}" type="presParOf" srcId="{5D6B967D-0775-489D-A85A-A79ECA27F3D5}" destId="{532203E4-B7C0-4E23-8F17-4B1C6989270A}" srcOrd="1" destOrd="0" presId="urn:microsoft.com/office/officeart/2005/8/layout/bList2"/>
    <dgm:cxn modelId="{88EA8EE3-6B42-44DD-BDBB-C99501969747}" type="presParOf" srcId="{5D6B967D-0775-489D-A85A-A79ECA27F3D5}" destId="{4B50B3F4-E71E-41D7-90E0-0FACAB819C5A}" srcOrd="2" destOrd="0" presId="urn:microsoft.com/office/officeart/2005/8/layout/bList2"/>
    <dgm:cxn modelId="{BF9D63C8-F25B-4683-B4F8-8B90CA000647}" type="presParOf" srcId="{5D6B967D-0775-489D-A85A-A79ECA27F3D5}" destId="{79859E5D-8D54-48B6-A206-6BAE388E104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BA3F0C-AF01-4C18-BAA1-265BB5E9E554}">
      <dsp:nvSpPr>
        <dsp:cNvPr id="0" name=""/>
        <dsp:cNvSpPr/>
      </dsp:nvSpPr>
      <dsp:spPr>
        <a:xfrm>
          <a:off x="2614" y="1010715"/>
          <a:ext cx="2549537" cy="74880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Quality</a:t>
          </a:r>
          <a:endParaRPr lang="en-US" sz="2600" kern="1200" dirty="0"/>
        </a:p>
      </dsp:txBody>
      <dsp:txXfrm>
        <a:off x="2614" y="1010715"/>
        <a:ext cx="2549537" cy="748800"/>
      </dsp:txXfrm>
    </dsp:sp>
    <dsp:sp modelId="{CBF4EDE7-A729-4B44-B514-35232407F6EA}">
      <dsp:nvSpPr>
        <dsp:cNvPr id="0" name=""/>
        <dsp:cNvSpPr/>
      </dsp:nvSpPr>
      <dsp:spPr>
        <a:xfrm>
          <a:off x="2614" y="1759515"/>
          <a:ext cx="2549537" cy="240427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Standard of Education, Faculty &amp; Research</a:t>
          </a:r>
          <a:endParaRPr lang="en-US" sz="2600" kern="1200" dirty="0"/>
        </a:p>
      </dsp:txBody>
      <dsp:txXfrm>
        <a:off x="2614" y="1759515"/>
        <a:ext cx="2549537" cy="2404276"/>
      </dsp:txXfrm>
    </dsp:sp>
    <dsp:sp modelId="{CFDD9542-9251-4B93-AA32-2DB4D5B6F4DC}">
      <dsp:nvSpPr>
        <dsp:cNvPr id="0" name=""/>
        <dsp:cNvSpPr/>
      </dsp:nvSpPr>
      <dsp:spPr>
        <a:xfrm>
          <a:off x="2909087" y="1010715"/>
          <a:ext cx="2549537" cy="748800"/>
        </a:xfrm>
        <a:prstGeom prst="rect">
          <a:avLst/>
        </a:prstGeom>
        <a:solidFill>
          <a:schemeClr val="accent4">
            <a:hueOff val="6958555"/>
            <a:satOff val="50000"/>
            <a:lumOff val="-784"/>
            <a:alphaOff val="0"/>
          </a:schemeClr>
        </a:solidFill>
        <a:ln w="25400" cap="flat" cmpd="sng" algn="ctr">
          <a:solidFill>
            <a:schemeClr val="accent4">
              <a:hueOff val="6958555"/>
              <a:satOff val="50000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Access</a:t>
          </a:r>
          <a:endParaRPr lang="en-US" sz="2600" kern="1200" dirty="0"/>
        </a:p>
      </dsp:txBody>
      <dsp:txXfrm>
        <a:off x="2909087" y="1010715"/>
        <a:ext cx="2549537" cy="748800"/>
      </dsp:txXfrm>
    </dsp:sp>
    <dsp:sp modelId="{84C30400-9FB8-4C57-8192-187AA62C1DE6}">
      <dsp:nvSpPr>
        <dsp:cNvPr id="0" name=""/>
        <dsp:cNvSpPr/>
      </dsp:nvSpPr>
      <dsp:spPr>
        <a:xfrm>
          <a:off x="2909087" y="1759515"/>
          <a:ext cx="2549537" cy="2404276"/>
        </a:xfrm>
        <a:prstGeom prst="rect">
          <a:avLst/>
        </a:prstGeom>
        <a:solidFill>
          <a:schemeClr val="accent4">
            <a:tint val="40000"/>
            <a:alpha val="90000"/>
            <a:hueOff val="6996186"/>
            <a:satOff val="50000"/>
            <a:lumOff val="-3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996186"/>
              <a:satOff val="50000"/>
              <a:lumOff val="-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Enrollment in higher education</a:t>
          </a:r>
          <a:endParaRPr lang="en-US" sz="2600" b="1" kern="1200" dirty="0"/>
        </a:p>
      </dsp:txBody>
      <dsp:txXfrm>
        <a:off x="2909087" y="1759515"/>
        <a:ext cx="2549537" cy="2404276"/>
      </dsp:txXfrm>
    </dsp:sp>
    <dsp:sp modelId="{0B823C27-E3ED-4123-8A77-7ACCEB096F93}">
      <dsp:nvSpPr>
        <dsp:cNvPr id="0" name=""/>
        <dsp:cNvSpPr/>
      </dsp:nvSpPr>
      <dsp:spPr>
        <a:xfrm>
          <a:off x="5815559" y="1010715"/>
          <a:ext cx="2549537" cy="748800"/>
        </a:xfrm>
        <a:prstGeom prst="rect">
          <a:avLst/>
        </a:prstGeom>
        <a:solidFill>
          <a:schemeClr val="accent4">
            <a:hueOff val="13917110"/>
            <a:satOff val="100000"/>
            <a:lumOff val="-1568"/>
            <a:alphaOff val="0"/>
          </a:schemeClr>
        </a:solidFill>
        <a:ln w="25400" cap="flat" cmpd="sng" algn="ctr">
          <a:solidFill>
            <a:schemeClr val="accent4">
              <a:hueOff val="13917110"/>
              <a:satOff val="100000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Relevance</a:t>
          </a:r>
          <a:endParaRPr lang="en-US" sz="2600" kern="1200" dirty="0"/>
        </a:p>
      </dsp:txBody>
      <dsp:txXfrm>
        <a:off x="5815559" y="1010715"/>
        <a:ext cx="2549537" cy="748800"/>
      </dsp:txXfrm>
    </dsp:sp>
    <dsp:sp modelId="{5793B9C5-822B-4066-86E9-ED21DE972D90}">
      <dsp:nvSpPr>
        <dsp:cNvPr id="0" name=""/>
        <dsp:cNvSpPr/>
      </dsp:nvSpPr>
      <dsp:spPr>
        <a:xfrm>
          <a:off x="5815559" y="1759515"/>
          <a:ext cx="2549537" cy="2404276"/>
        </a:xfrm>
        <a:prstGeom prst="rect">
          <a:avLst/>
        </a:prstGeom>
        <a:solidFill>
          <a:schemeClr val="accent4">
            <a:tint val="40000"/>
            <a:alpha val="90000"/>
            <a:hueOff val="13992372"/>
            <a:satOff val="100000"/>
            <a:lumOff val="-6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3992372"/>
              <a:satOff val="100000"/>
              <a:lumOff val="-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Addressing the needs for Socio-Economic Development of Pakistan</a:t>
          </a:r>
          <a:endParaRPr lang="en-US" sz="2600" kern="1200" dirty="0"/>
        </a:p>
      </dsp:txBody>
      <dsp:txXfrm>
        <a:off x="5815559" y="1759515"/>
        <a:ext cx="2549537" cy="24042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2FAD30-1795-4913-AED5-40288738DC16}">
      <dsp:nvSpPr>
        <dsp:cNvPr id="0" name=""/>
        <dsp:cNvSpPr/>
      </dsp:nvSpPr>
      <dsp:spPr>
        <a:xfrm>
          <a:off x="334071" y="0"/>
          <a:ext cx="7680960" cy="48005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158896-4CDF-47FD-B894-F79E3632E07A}">
      <dsp:nvSpPr>
        <dsp:cNvPr id="0" name=""/>
        <dsp:cNvSpPr/>
      </dsp:nvSpPr>
      <dsp:spPr>
        <a:xfrm>
          <a:off x="1090646" y="3569726"/>
          <a:ext cx="176662" cy="1766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67FA2-D263-4E96-8724-A881074407C5}">
      <dsp:nvSpPr>
        <dsp:cNvPr id="0" name=""/>
        <dsp:cNvSpPr/>
      </dsp:nvSpPr>
      <dsp:spPr>
        <a:xfrm>
          <a:off x="192173" y="3658057"/>
          <a:ext cx="3287051" cy="114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1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Sensitizing academia and other stakeholders for Quality Culture in Higher Education</a:t>
          </a:r>
          <a:endParaRPr lang="en-US" sz="1800" b="1" kern="1200" dirty="0"/>
        </a:p>
      </dsp:txBody>
      <dsp:txXfrm>
        <a:off x="192173" y="3658057"/>
        <a:ext cx="3287051" cy="1142542"/>
      </dsp:txXfrm>
    </dsp:sp>
    <dsp:sp modelId="{394D8E85-B964-4DF6-88B5-D59E69DA68B9}">
      <dsp:nvSpPr>
        <dsp:cNvPr id="0" name=""/>
        <dsp:cNvSpPr/>
      </dsp:nvSpPr>
      <dsp:spPr>
        <a:xfrm>
          <a:off x="2338802" y="2453106"/>
          <a:ext cx="307238" cy="307238"/>
        </a:xfrm>
        <a:prstGeom prst="ellipse">
          <a:avLst/>
        </a:prstGeom>
        <a:gradFill rotWithShape="0">
          <a:gsLst>
            <a:gs pos="0">
              <a:schemeClr val="accent2">
                <a:hueOff val="-460858"/>
                <a:satOff val="-12098"/>
                <a:lumOff val="6144"/>
                <a:alphaOff val="0"/>
                <a:shade val="51000"/>
                <a:satMod val="130000"/>
              </a:schemeClr>
            </a:gs>
            <a:gs pos="80000">
              <a:schemeClr val="accent2">
                <a:hueOff val="-460858"/>
                <a:satOff val="-12098"/>
                <a:lumOff val="6144"/>
                <a:alphaOff val="0"/>
                <a:shade val="93000"/>
                <a:satMod val="130000"/>
              </a:schemeClr>
            </a:gs>
            <a:gs pos="100000">
              <a:schemeClr val="accent2">
                <a:hueOff val="-460858"/>
                <a:satOff val="-12098"/>
                <a:lumOff val="6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9AB20-AF8B-4AD3-B3D5-79C5C513C3E9}">
      <dsp:nvSpPr>
        <dsp:cNvPr id="0" name=""/>
        <dsp:cNvSpPr/>
      </dsp:nvSpPr>
      <dsp:spPr>
        <a:xfrm>
          <a:off x="2046563" y="2606725"/>
          <a:ext cx="2504717" cy="21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79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Development of Quality Criteria &amp; Standards</a:t>
          </a:r>
        </a:p>
      </dsp:txBody>
      <dsp:txXfrm>
        <a:off x="2046563" y="2606725"/>
        <a:ext cx="2504717" cy="2193874"/>
      </dsp:txXfrm>
    </dsp:sp>
    <dsp:sp modelId="{4799376E-6E40-4C99-929F-9766A26D4032}">
      <dsp:nvSpPr>
        <dsp:cNvPr id="0" name=""/>
        <dsp:cNvSpPr/>
      </dsp:nvSpPr>
      <dsp:spPr>
        <a:xfrm>
          <a:off x="3932601" y="1630283"/>
          <a:ext cx="407090" cy="407090"/>
        </a:xfrm>
        <a:prstGeom prst="ellipse">
          <a:avLst/>
        </a:prstGeom>
        <a:gradFill rotWithShape="0">
          <a:gsLst>
            <a:gs pos="0">
              <a:schemeClr val="accent2">
                <a:hueOff val="-921716"/>
                <a:satOff val="-24197"/>
                <a:lumOff val="12287"/>
                <a:alphaOff val="0"/>
                <a:shade val="51000"/>
                <a:satMod val="130000"/>
              </a:schemeClr>
            </a:gs>
            <a:gs pos="80000">
              <a:schemeClr val="accent2">
                <a:hueOff val="-921716"/>
                <a:satOff val="-24197"/>
                <a:lumOff val="12287"/>
                <a:alphaOff val="0"/>
                <a:shade val="93000"/>
                <a:satMod val="130000"/>
              </a:schemeClr>
            </a:gs>
            <a:gs pos="100000">
              <a:schemeClr val="accent2">
                <a:hueOff val="-921716"/>
                <a:satOff val="-24197"/>
                <a:lumOff val="122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E57D0-9337-4403-B891-B9E6BEEA659D}">
      <dsp:nvSpPr>
        <dsp:cNvPr id="0" name=""/>
        <dsp:cNvSpPr/>
      </dsp:nvSpPr>
      <dsp:spPr>
        <a:xfrm>
          <a:off x="3276618" y="1833829"/>
          <a:ext cx="3332058" cy="2966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70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Development of QA Processes &amp; Capacity Building of Universities</a:t>
          </a:r>
        </a:p>
      </dsp:txBody>
      <dsp:txXfrm>
        <a:off x="3276618" y="1833829"/>
        <a:ext cx="3332058" cy="2966770"/>
      </dsp:txXfrm>
    </dsp:sp>
    <dsp:sp modelId="{75D17776-6C3A-451E-9BC5-F598D4D70B94}">
      <dsp:nvSpPr>
        <dsp:cNvPr id="0" name=""/>
        <dsp:cNvSpPr/>
      </dsp:nvSpPr>
      <dsp:spPr>
        <a:xfrm>
          <a:off x="5668498" y="1085895"/>
          <a:ext cx="545348" cy="545348"/>
        </a:xfrm>
        <a:prstGeom prst="ellipse">
          <a:avLst/>
        </a:prstGeom>
        <a:gradFill rotWithShape="0">
          <a:gsLst>
            <a:gs pos="0">
              <a:schemeClr val="accent2">
                <a:hueOff val="-1382574"/>
                <a:satOff val="-36295"/>
                <a:lumOff val="18431"/>
                <a:alphaOff val="0"/>
                <a:shade val="51000"/>
                <a:satMod val="130000"/>
              </a:schemeClr>
            </a:gs>
            <a:gs pos="80000">
              <a:schemeClr val="accent2">
                <a:hueOff val="-1382574"/>
                <a:satOff val="-36295"/>
                <a:lumOff val="18431"/>
                <a:alphaOff val="0"/>
                <a:shade val="93000"/>
                <a:satMod val="130000"/>
              </a:schemeClr>
            </a:gs>
            <a:gs pos="100000">
              <a:schemeClr val="accent2">
                <a:hueOff val="-1382574"/>
                <a:satOff val="-36295"/>
                <a:lumOff val="1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26DBDE-24A3-4E5B-98C5-A1CB700AFB21}">
      <dsp:nvSpPr>
        <dsp:cNvPr id="0" name=""/>
        <dsp:cNvSpPr/>
      </dsp:nvSpPr>
      <dsp:spPr>
        <a:xfrm>
          <a:off x="4981670" y="1358569"/>
          <a:ext cx="3532005" cy="3442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96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Monitoring and Evaluation for QA</a:t>
          </a:r>
        </a:p>
      </dsp:txBody>
      <dsp:txXfrm>
        <a:off x="4981670" y="1358569"/>
        <a:ext cx="3532005" cy="34420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0BC126-A4B9-44DA-B857-ECFB28BB8D2B}">
      <dsp:nvSpPr>
        <dsp:cNvPr id="0" name=""/>
        <dsp:cNvSpPr/>
      </dsp:nvSpPr>
      <dsp:spPr>
        <a:xfrm>
          <a:off x="193952" y="1524"/>
          <a:ext cx="2367055" cy="745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0" i="0" u="none" strike="noStrike" kern="1200" cap="none" normalizeH="0" baseline="0" dirty="0" smtClean="0">
              <a:ln/>
              <a:effectLst/>
              <a:latin typeface="Arial" charset="0"/>
            </a:rPr>
            <a:t>Bachelors Degree</a:t>
          </a:r>
          <a:endParaRPr lang="en-US" sz="1800" kern="1200" dirty="0"/>
        </a:p>
      </dsp:txBody>
      <dsp:txXfrm>
        <a:off x="193952" y="1524"/>
        <a:ext cx="2367055" cy="745228"/>
      </dsp:txXfrm>
    </dsp:sp>
    <dsp:sp modelId="{597F6A15-F3E1-4121-8EC8-B2BED4382B06}">
      <dsp:nvSpPr>
        <dsp:cNvPr id="0" name=""/>
        <dsp:cNvSpPr/>
      </dsp:nvSpPr>
      <dsp:spPr>
        <a:xfrm>
          <a:off x="430658" y="746753"/>
          <a:ext cx="563130" cy="90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022"/>
              </a:lnTo>
              <a:lnTo>
                <a:pt x="563130" y="90102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11716-87CC-470D-9294-011594B7316E}">
      <dsp:nvSpPr>
        <dsp:cNvPr id="0" name=""/>
        <dsp:cNvSpPr/>
      </dsp:nvSpPr>
      <dsp:spPr>
        <a:xfrm>
          <a:off x="993788" y="839922"/>
          <a:ext cx="2536663" cy="1615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solidFill>
                <a:schemeClr val="bg1"/>
              </a:solidFill>
            </a:rPr>
            <a:t>i- Engineering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0" kern="1200" dirty="0" smtClean="0">
              <a:solidFill>
                <a:schemeClr val="bg1"/>
              </a:solidFill>
            </a:rPr>
            <a:t>Duration:</a:t>
          </a:r>
          <a:r>
            <a:rPr lang="en-US" sz="1100" b="1" i="0" kern="1200" dirty="0" smtClean="0">
              <a:solidFill>
                <a:schemeClr val="bg1"/>
              </a:solidFill>
            </a:rPr>
            <a:t> </a:t>
          </a:r>
          <a:r>
            <a:rPr lang="en-US" sz="1100" i="0" kern="1200" dirty="0" smtClean="0">
              <a:solidFill>
                <a:schemeClr val="bg1"/>
              </a:solidFill>
            </a:rPr>
            <a:t>4 years [8 Semesters]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0" kern="1200" dirty="0" smtClean="0">
              <a:solidFill>
                <a:schemeClr val="bg1"/>
              </a:solidFill>
            </a:rPr>
            <a:t>Total Credit Hours: 130 –136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solidFill>
                <a:schemeClr val="bg1"/>
              </a:solidFill>
            </a:rPr>
            <a:t>Curricula Description: </a:t>
          </a:r>
          <a:r>
            <a:rPr lang="en-US" sz="1100" i="0" kern="1200" baseline="0" dirty="0" smtClean="0">
              <a:solidFill>
                <a:schemeClr val="bg1"/>
              </a:solidFill>
            </a:rPr>
            <a:t>65-70 % devoted to engineering courses,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0" kern="1200" baseline="0" dirty="0" smtClean="0">
              <a:solidFill>
                <a:schemeClr val="bg1"/>
              </a:solidFill>
            </a:rPr>
            <a:t>30-35% devoted </a:t>
          </a:r>
          <a:r>
            <a:rPr lang="en-US" sz="1100" i="0" kern="1200" dirty="0" smtClean="0">
              <a:solidFill>
                <a:schemeClr val="bg1"/>
              </a:solidFill>
            </a:rPr>
            <a:t>to non-engineering courses (general + compulsory + basic science courses)</a:t>
          </a:r>
          <a:endParaRPr lang="en-US" sz="1100" i="0" kern="1200" dirty="0">
            <a:solidFill>
              <a:schemeClr val="bg1"/>
            </a:solidFill>
          </a:endParaRPr>
        </a:p>
      </dsp:txBody>
      <dsp:txXfrm>
        <a:off x="993788" y="839922"/>
        <a:ext cx="2536663" cy="1615708"/>
      </dsp:txXfrm>
    </dsp:sp>
    <dsp:sp modelId="{17E25937-BD71-468E-982F-2673E606C89B}">
      <dsp:nvSpPr>
        <dsp:cNvPr id="0" name=""/>
        <dsp:cNvSpPr/>
      </dsp:nvSpPr>
      <dsp:spPr>
        <a:xfrm>
          <a:off x="430658" y="746753"/>
          <a:ext cx="563130" cy="2501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1767"/>
              </a:lnTo>
              <a:lnTo>
                <a:pt x="563130" y="2501767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1136C-554F-4FFB-86B1-536021C7A7BE}">
      <dsp:nvSpPr>
        <dsp:cNvPr id="0" name=""/>
        <dsp:cNvSpPr/>
      </dsp:nvSpPr>
      <dsp:spPr>
        <a:xfrm>
          <a:off x="993788" y="2590837"/>
          <a:ext cx="2506473" cy="1315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97837"/>
              <a:satOff val="5111"/>
              <a:lumOff val="650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(</a:t>
          </a:r>
          <a:r>
            <a:rPr lang="en-US" sz="1100" b="1" kern="1200" baseline="0" dirty="0" smtClean="0">
              <a:solidFill>
                <a:schemeClr val="bg1"/>
              </a:solidFill>
            </a:rPr>
            <a:t>ii)</a:t>
          </a:r>
          <a:r>
            <a:rPr lang="en-US" sz="1100" kern="1200" baseline="0" dirty="0" smtClean="0">
              <a:solidFill>
                <a:schemeClr val="bg1"/>
              </a:solidFill>
            </a:rPr>
            <a:t> </a:t>
          </a:r>
          <a:r>
            <a:rPr lang="en-US" sz="1100" b="1" kern="1200" baseline="0" dirty="0" smtClean="0">
              <a:solidFill>
                <a:schemeClr val="bg1"/>
              </a:solidFill>
            </a:rPr>
            <a:t>General Degree  (BS 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baseline="0" dirty="0" smtClean="0">
              <a:solidFill>
                <a:schemeClr val="bg1"/>
              </a:solidFill>
            </a:rPr>
            <a:t>Total credit hours: 130-136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baseline="0" dirty="0" smtClean="0">
              <a:solidFill>
                <a:schemeClr val="bg1"/>
              </a:solidFill>
            </a:rPr>
            <a:t>Duration: 4 years [8 semester]</a:t>
          </a:r>
          <a:endParaRPr lang="en-US" sz="1100" i="1" kern="1200" baseline="0" dirty="0" smtClean="0">
            <a:solidFill>
              <a:schemeClr val="bg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baseline="0" dirty="0" smtClean="0">
              <a:solidFill>
                <a:schemeClr val="bg1"/>
              </a:solidFill>
            </a:rPr>
            <a:t>Curricula Description</a:t>
          </a:r>
          <a:r>
            <a:rPr lang="en-US" sz="1100" kern="1200" baseline="0" dirty="0" smtClean="0">
              <a:solidFill>
                <a:schemeClr val="bg1"/>
              </a:solidFill>
            </a:rPr>
            <a:t>: </a:t>
          </a:r>
          <a:r>
            <a:rPr lang="en-US" sz="1100" kern="1200" baseline="0" dirty="0" smtClean="0">
              <a:solidFill>
                <a:schemeClr val="bg1"/>
              </a:solidFill>
              <a:cs typeface="Arial" charset="0"/>
            </a:rPr>
            <a:t>~ </a:t>
          </a:r>
          <a:r>
            <a:rPr lang="en-US" sz="1100" kern="1200" baseline="0" dirty="0" smtClean="0">
              <a:solidFill>
                <a:schemeClr val="bg1"/>
              </a:solidFill>
            </a:rPr>
            <a:t>63.50 % devoted to disciplinary courses, 	</a:t>
          </a:r>
          <a:r>
            <a:rPr lang="en-US" sz="1100" kern="1200" baseline="0" dirty="0" smtClean="0">
              <a:solidFill>
                <a:schemeClr val="bg1"/>
              </a:solidFill>
              <a:cs typeface="Arial" charset="0"/>
            </a:rPr>
            <a:t>~ </a:t>
          </a:r>
          <a:r>
            <a:rPr lang="en-US" sz="1100" kern="1200" baseline="0" dirty="0" smtClean="0">
              <a:solidFill>
                <a:schemeClr val="bg1"/>
              </a:solidFill>
            </a:rPr>
            <a:t>36.50% devoted to general + compulsory education</a:t>
          </a:r>
          <a:endParaRPr lang="en-US" sz="1100" kern="1200" baseline="0" dirty="0">
            <a:solidFill>
              <a:schemeClr val="bg1"/>
            </a:solidFill>
          </a:endParaRPr>
        </a:p>
      </dsp:txBody>
      <dsp:txXfrm>
        <a:off x="993788" y="2590837"/>
        <a:ext cx="2506473" cy="1315366"/>
      </dsp:txXfrm>
    </dsp:sp>
    <dsp:sp modelId="{B3A691B9-B7CC-4CD6-960B-68394209A206}">
      <dsp:nvSpPr>
        <dsp:cNvPr id="0" name=""/>
        <dsp:cNvSpPr/>
      </dsp:nvSpPr>
      <dsp:spPr>
        <a:xfrm>
          <a:off x="430658" y="746753"/>
          <a:ext cx="639251" cy="3798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8532"/>
              </a:lnTo>
              <a:lnTo>
                <a:pt x="639251" y="379853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E0110-7A2D-450B-A002-51DFEF0763B1}">
      <dsp:nvSpPr>
        <dsp:cNvPr id="0" name=""/>
        <dsp:cNvSpPr/>
      </dsp:nvSpPr>
      <dsp:spPr>
        <a:xfrm>
          <a:off x="1069909" y="4037244"/>
          <a:ext cx="2409784" cy="1016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95674"/>
              <a:satOff val="10222"/>
              <a:lumOff val="130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smtClean="0"/>
            <a:t>Other Professional Degrees – Similarly, the features for nursing, MBBS, BDS, Pharm D., Law, and Agriculture degrees have been defined.  MBBS and BDS are annual, while the rest are </a:t>
          </a:r>
          <a:r>
            <a:rPr lang="en-US" sz="1100" b="0" kern="1200" dirty="0" smtClean="0"/>
            <a:t>semester wise</a:t>
          </a:r>
          <a:endParaRPr lang="en-US" sz="1000" kern="1200" dirty="0"/>
        </a:p>
      </dsp:txBody>
      <dsp:txXfrm>
        <a:off x="1069909" y="4037244"/>
        <a:ext cx="2409784" cy="1016082"/>
      </dsp:txXfrm>
    </dsp:sp>
    <dsp:sp modelId="{2CED6EE9-2976-42D5-9B04-E990EF0ECD93}">
      <dsp:nvSpPr>
        <dsp:cNvPr id="0" name=""/>
        <dsp:cNvSpPr/>
      </dsp:nvSpPr>
      <dsp:spPr>
        <a:xfrm>
          <a:off x="3449172" y="3246"/>
          <a:ext cx="2188990" cy="745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95674"/>
                <a:satOff val="10222"/>
                <a:lumOff val="1300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95674"/>
                <a:satOff val="10222"/>
                <a:lumOff val="1300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95674"/>
                <a:satOff val="10222"/>
                <a:lumOff val="130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Post Graduate Degrees (MS/ MPhil) </a:t>
          </a:r>
          <a:endParaRPr lang="en-US" sz="1800" kern="1200" dirty="0"/>
        </a:p>
      </dsp:txBody>
      <dsp:txXfrm>
        <a:off x="3449172" y="3246"/>
        <a:ext cx="2188990" cy="745228"/>
      </dsp:txXfrm>
    </dsp:sp>
    <dsp:sp modelId="{5058E776-E795-4B5D-8A02-E0989B0D1669}">
      <dsp:nvSpPr>
        <dsp:cNvPr id="0" name=""/>
        <dsp:cNvSpPr/>
      </dsp:nvSpPr>
      <dsp:spPr>
        <a:xfrm>
          <a:off x="3668071" y="748475"/>
          <a:ext cx="198354" cy="557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200"/>
              </a:lnTo>
              <a:lnTo>
                <a:pt x="198354" y="55720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15274-AB25-42AA-9D57-3B1E61C4DFED}">
      <dsp:nvSpPr>
        <dsp:cNvPr id="0" name=""/>
        <dsp:cNvSpPr/>
      </dsp:nvSpPr>
      <dsp:spPr>
        <a:xfrm>
          <a:off x="3866425" y="933060"/>
          <a:ext cx="1920615" cy="74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93511"/>
              <a:satOff val="15333"/>
              <a:lumOff val="195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0" kern="1200" dirty="0" smtClean="0"/>
            <a:t>Duration:</a:t>
          </a:r>
          <a:r>
            <a:rPr lang="en-US" sz="1000" b="1" i="0" kern="1200" dirty="0" smtClean="0"/>
            <a:t> </a:t>
          </a:r>
          <a:r>
            <a:rPr lang="en-US" sz="1000" i="0" kern="1200" dirty="0" smtClean="0"/>
            <a:t>2 years [4 Semesters]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0" kern="1200" dirty="0" smtClean="0"/>
            <a:t>Total Credit Hours</a:t>
          </a:r>
          <a:r>
            <a:rPr lang="en-US" sz="1000" b="1" i="0" kern="1200" dirty="0" smtClean="0"/>
            <a:t>:  </a:t>
          </a:r>
          <a:r>
            <a:rPr lang="en-US" sz="1000" i="0" kern="1200" dirty="0" smtClean="0"/>
            <a:t>24 credit hrs. course work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0" kern="1200" dirty="0" smtClean="0"/>
            <a:t>6 credit. hrs. for research</a:t>
          </a:r>
          <a:endParaRPr lang="en-US" sz="1000" i="0" kern="1200" dirty="0"/>
        </a:p>
      </dsp:txBody>
      <dsp:txXfrm>
        <a:off x="3866425" y="933060"/>
        <a:ext cx="1920615" cy="745228"/>
      </dsp:txXfrm>
    </dsp:sp>
    <dsp:sp modelId="{562373E7-C38C-4F58-B3B5-E62B675103ED}">
      <dsp:nvSpPr>
        <dsp:cNvPr id="0" name=""/>
        <dsp:cNvSpPr/>
      </dsp:nvSpPr>
      <dsp:spPr>
        <a:xfrm>
          <a:off x="6010777" y="3246"/>
          <a:ext cx="2063538" cy="745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91349"/>
                <a:satOff val="20444"/>
                <a:lumOff val="2601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91349"/>
                <a:satOff val="20444"/>
                <a:lumOff val="2601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91349"/>
                <a:satOff val="20444"/>
                <a:lumOff val="260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800" b="0" i="0" u="none" strike="noStrike" kern="1200" cap="none" normalizeH="0" baseline="0" dirty="0" smtClean="0">
              <a:ln/>
              <a:effectLst/>
              <a:latin typeface="Arial" charset="0"/>
            </a:rPr>
            <a:t>Doctoral Degrees (PHD)</a:t>
          </a:r>
          <a:endParaRPr kumimoji="0" lang="en-US" sz="1800" b="0" i="0" u="none" strike="noStrike" kern="1200" cap="none" normalizeH="0" baseline="0" dirty="0">
            <a:ln/>
            <a:effectLst/>
            <a:latin typeface="Arial" charset="0"/>
          </a:endParaRPr>
        </a:p>
      </dsp:txBody>
      <dsp:txXfrm>
        <a:off x="6010777" y="3246"/>
        <a:ext cx="2063538" cy="745228"/>
      </dsp:txXfrm>
    </dsp:sp>
    <dsp:sp modelId="{C40930BE-84F1-48B5-B6FE-27E9F5458342}">
      <dsp:nvSpPr>
        <dsp:cNvPr id="0" name=""/>
        <dsp:cNvSpPr/>
      </dsp:nvSpPr>
      <dsp:spPr>
        <a:xfrm>
          <a:off x="6217131" y="748475"/>
          <a:ext cx="206353" cy="558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921"/>
              </a:lnTo>
              <a:lnTo>
                <a:pt x="206353" y="558921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AD79B-54B7-4EBB-9B46-DDE4C1D68162}">
      <dsp:nvSpPr>
        <dsp:cNvPr id="0" name=""/>
        <dsp:cNvSpPr/>
      </dsp:nvSpPr>
      <dsp:spPr>
        <a:xfrm>
          <a:off x="6423485" y="934782"/>
          <a:ext cx="1682834" cy="745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91349"/>
              <a:satOff val="20444"/>
              <a:lumOff val="260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0" kern="1200" dirty="0" smtClean="0"/>
            <a:t>Duration: 4-5 years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i="0" kern="1200" dirty="0" smtClean="0"/>
            <a:t>Course Work</a:t>
          </a:r>
          <a:r>
            <a:rPr lang="en-US" sz="1000" b="1" i="0" kern="1200" dirty="0" smtClean="0"/>
            <a:t>:  </a:t>
          </a:r>
          <a:r>
            <a:rPr lang="en-US" sz="1000" i="0" kern="1200" dirty="0" smtClean="0"/>
            <a:t>18 credit hours plus research</a:t>
          </a:r>
          <a:endParaRPr lang="en-US" sz="1000" i="0" kern="1200" dirty="0"/>
        </a:p>
      </dsp:txBody>
      <dsp:txXfrm>
        <a:off x="6423485" y="934782"/>
        <a:ext cx="1682834" cy="7452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785EE8-0E98-41BA-933B-CA9EE3C4F9D7}">
      <dsp:nvSpPr>
        <dsp:cNvPr id="0" name=""/>
        <dsp:cNvSpPr/>
      </dsp:nvSpPr>
      <dsp:spPr>
        <a:xfrm>
          <a:off x="544076" y="1665"/>
          <a:ext cx="2232808" cy="1666744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baseline="0" dirty="0" smtClean="0">
              <a:solidFill>
                <a:schemeClr val="tx1"/>
              </a:solidFill>
            </a:rPr>
            <a:t>17 </a:t>
          </a:r>
          <a:r>
            <a:rPr lang="en-US" sz="1800" b="0" kern="1200" dirty="0" smtClean="0"/>
            <a:t>Engineering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baseline="0" dirty="0" smtClean="0">
              <a:solidFill>
                <a:schemeClr val="tx1"/>
              </a:solidFill>
            </a:rPr>
            <a:t>31 </a:t>
          </a:r>
          <a:r>
            <a:rPr lang="en-US" sz="1800" b="0" kern="1200" dirty="0" smtClean="0"/>
            <a:t>Social /Basic Sciences and humanities subjects</a:t>
          </a:r>
          <a:endParaRPr lang="en-US" sz="1800" b="0" kern="1200" dirty="0"/>
        </a:p>
      </dsp:txBody>
      <dsp:txXfrm>
        <a:off x="544076" y="1665"/>
        <a:ext cx="2232808" cy="1666744"/>
      </dsp:txXfrm>
    </dsp:sp>
    <dsp:sp modelId="{4B50B3F4-E71E-41D7-90E0-0FACAB819C5A}">
      <dsp:nvSpPr>
        <dsp:cNvPr id="0" name=""/>
        <dsp:cNvSpPr/>
      </dsp:nvSpPr>
      <dsp:spPr>
        <a:xfrm>
          <a:off x="533404" y="1295403"/>
          <a:ext cx="2232808" cy="85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Standardization Completed</a:t>
          </a:r>
          <a:endParaRPr lang="en-US" sz="1800" b="0" kern="1200" dirty="0"/>
        </a:p>
      </dsp:txBody>
      <dsp:txXfrm>
        <a:off x="533404" y="1295403"/>
        <a:ext cx="1572400" cy="853116"/>
      </dsp:txXfrm>
    </dsp:sp>
    <dsp:sp modelId="{79859E5D-8D54-48B6-A206-6BAE388E104E}">
      <dsp:nvSpPr>
        <dsp:cNvPr id="0" name=""/>
        <dsp:cNvSpPr/>
      </dsp:nvSpPr>
      <dsp:spPr>
        <a:xfrm>
          <a:off x="2179639" y="1782251"/>
          <a:ext cx="781483" cy="781483"/>
        </a:xfrm>
        <a:prstGeom prst="ellipse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B10589ED-3A3C-4E2F-8D2A-252A68C4C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68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4C08AE26-9D71-4A2A-9379-746A274AA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5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44460C-CDD2-4030-AD8A-C0D707CA1430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5075" y="719138"/>
            <a:ext cx="4598988" cy="3448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71" y="4383511"/>
            <a:ext cx="5162056" cy="423825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63D521-A499-4AAB-8966-9C81BFB41096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82" tIns="47442" rIns="94882" bIns="47442" anchor="b"/>
          <a:lstStyle/>
          <a:p>
            <a:pPr algn="r" defTabSz="949568"/>
            <a:fld id="{B3E91918-C89C-4175-9A98-6E141A0C8918}" type="slidenum">
              <a:rPr lang="en-US" sz="1200"/>
              <a:pPr algn="r" defTabSz="949568"/>
              <a:t>12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91B7E5-6123-4D3F-A478-9606E3AB1720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631C8F-9674-4927-8D8E-3F640C8539B1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5075" y="719138"/>
            <a:ext cx="4598988" cy="3448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71" y="4383511"/>
            <a:ext cx="5162056" cy="423825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E6A8F3-C291-401F-9A30-0D5582E45F9D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5075" y="719138"/>
            <a:ext cx="4598988" cy="3448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71" y="4383511"/>
            <a:ext cx="5162056" cy="423825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28CB2E-0915-44B9-846D-862C8C2A1474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9ECE6F-1050-4AB3-8191-EDACAB0A7492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35C7A-D5EA-42F3-859B-F0263E857E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97230"/>
            <a:ext cx="4673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3"/>
          </a:xfrm>
          <a:noFill/>
          <a:ln/>
        </p:spPr>
        <p:txBody>
          <a:bodyPr lIns="93177" tIns="46589" rIns="93177" bIns="46589"/>
          <a:lstStyle/>
          <a:p>
            <a:endParaRPr lang="en-US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3FA8F400-BC0F-4683-96CC-9E28AE475A6A}" type="slidenum">
              <a:rPr lang="en-US" sz="1200"/>
              <a:pPr algn="r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35C7A-D5EA-42F3-859B-F0263E857E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8400" y="697230"/>
            <a:ext cx="4673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6425"/>
            <a:ext cx="5608320" cy="4183063"/>
          </a:xfrm>
          <a:noFill/>
          <a:ln/>
        </p:spPr>
        <p:txBody>
          <a:bodyPr lIns="93177" tIns="46589" rIns="93177" bIns="46589"/>
          <a:lstStyle/>
          <a:p>
            <a:endParaRPr lang="en-US" smtClean="0"/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46CF4A99-3A83-4235-9667-4A8471AE3222}" type="slidenum">
              <a:rPr lang="en-US" sz="1200"/>
              <a:pPr algn="r"/>
              <a:t>10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512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12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A78A-5E90-4A0D-9D3B-BBAF3EF6F830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E7CA-D5CB-40EB-8D70-72FC286F4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EEC7-A7EB-4C47-8640-F443961AEC32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DDA2B-5B22-4796-93C1-754ED5BE3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BC64-8BFE-4180-82C5-B9307D4A4792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DA8D-4080-4FBF-8A95-ED34FD42A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D8648-4355-4343-A9C8-F1ABBB696CEE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640E8-6586-4ECF-BB48-94F34AAC5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02E6A-4B59-4E1C-84B2-4A4E34DE2C49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93197-D8FC-4E7B-B3C0-0DEA625FE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18FB-7D53-4DBC-934D-9105979C2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BF6C-8EFF-41D1-BA3D-ABDE71763C3E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678E3-9D6A-4697-BC32-106824F79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8452E-421B-4383-BC93-6A9B9CB832AC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6FBF-78F2-4BC9-B6C9-F577B8214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754C1-2A39-4B15-9438-0DBD3F4B5BCF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C3A4-F38D-46FC-9257-ECF912936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DEBA7-4C0A-4236-84CE-3A1D3E518B8D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35943-B799-428B-A13B-07386E0BA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B86E5-2AEC-4D73-863F-33B5CA93EE29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51D27-7006-4D4C-B345-9B6EFB098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86AAF-8DE9-4BD2-BD6C-118223FA388D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5CCE6-FC4B-4E61-81D2-14B35FF17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807A-DDE3-43AE-97BD-09A1DE9E2972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A1DE-E74B-4E9D-9997-083182C8D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C057C-68C7-4747-92A9-745FB5A07E42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979D-856F-4590-BAFD-42424F226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502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502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02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502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02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02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61C3EE-00C3-4B4B-B017-68A7F3A3955E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3502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C6B020D-229E-45E7-ADDB-B03844573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1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u.org/university-partnerships/faculty-student-programs/default.aspx" TargetMode="External"/><Relationship Id="rId2" Type="http://schemas.openxmlformats.org/officeDocument/2006/relationships/hyperlink" Target="http://www.orau.org/university-partnerships/default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457200" y="457200"/>
            <a:ext cx="8229600" cy="182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 smtClean="0"/>
              <a:t>Higher Education Reforms</a:t>
            </a:r>
            <a:r>
              <a:rPr lang="en-US" sz="3600" dirty="0" smtClean="0"/>
              <a:t>: A Perspective from a Developing Country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1447800" y="4800600"/>
            <a:ext cx="6400800" cy="1447800"/>
          </a:xfrm>
        </p:spPr>
        <p:txBody>
          <a:bodyPr/>
          <a:lstStyle/>
          <a:p>
            <a:r>
              <a:rPr lang="en-US" sz="2400" b="1" dirty="0" smtClean="0"/>
              <a:t>Prof Dr. Masoom Yasinzai</a:t>
            </a:r>
          </a:p>
          <a:p>
            <a:r>
              <a:rPr lang="en-US" sz="2000" dirty="0" smtClean="0"/>
              <a:t>Vice Chancellor</a:t>
            </a:r>
          </a:p>
          <a:p>
            <a:r>
              <a:rPr lang="en-US" sz="2000" dirty="0" err="1" smtClean="0"/>
              <a:t>Quaid</a:t>
            </a:r>
            <a:r>
              <a:rPr lang="en-US" sz="2000" dirty="0" smtClean="0"/>
              <a:t>-E-Azam University, Islamabad. Pakistan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92A78A-5E90-4A0D-9D3B-BBAF3EF6F830}" type="datetime1">
              <a:rPr lang="en-US" smtClean="0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8E7CA-D5CB-40EB-8D70-72FC286F46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SCN5340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4343400" y="0"/>
            <a:ext cx="457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6200" y="0"/>
            <a:ext cx="426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371600"/>
            <a:ext cx="5486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828800"/>
            <a:ext cx="2819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DSCN34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8288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DSCN30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00" y="3886200"/>
            <a:ext cx="1968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DSC_01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1828800"/>
            <a:ext cx="32004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2509200840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3400" y="1752600"/>
            <a:ext cx="91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SANY06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3962400"/>
            <a:ext cx="32766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DSC_03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9725" y="3962400"/>
            <a:ext cx="26574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UDL"/>
          <p:cNvPicPr>
            <a:picLocks noChangeAspect="1" noChangeArrowheads="1"/>
          </p:cNvPicPr>
          <p:nvPr/>
        </p:nvPicPr>
        <p:blipFill>
          <a:blip r:embed="rId13" cstate="print"/>
          <a:srcRect r="9773" b="7922"/>
          <a:stretch>
            <a:fillRect/>
          </a:stretch>
        </p:blipFill>
        <p:spPr bwMode="auto">
          <a:xfrm>
            <a:off x="2057400" y="5772150"/>
            <a:ext cx="1828800" cy="1085850"/>
          </a:xfrm>
          <a:prstGeom prst="rect">
            <a:avLst/>
          </a:prstGeom>
          <a:noFill/>
          <a:ln w="57150" cmpd="thickThin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51213" name="Picture 13" descr="DSC_618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57912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DSCN74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9800" y="5715000"/>
            <a:ext cx="2028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91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Pakistan Education &amp; Research Network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228600" y="1117600"/>
          <a:ext cx="4864100" cy="215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6404"/>
                <a:gridCol w="1457696"/>
              </a:tblGrid>
              <a:tr h="4318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PERN – I Status (2003 – 08)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Universities/</a:t>
                      </a:r>
                      <a:r>
                        <a:rPr lang="en-US" baseline="0" dirty="0" smtClean="0"/>
                        <a:t> Institutes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Core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 Mbps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Last Mile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4-24 Mbps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Leased Circuit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 Mbps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4" descr="pern2_high_lev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2400" y="3657600"/>
            <a:ext cx="4038600" cy="30289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4" descr="pern2_high_le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43945" y="1143000"/>
            <a:ext cx="374765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4419600" y="4114798"/>
          <a:ext cx="4572000" cy="242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1842"/>
                <a:gridCol w="1370158"/>
              </a:tblGrid>
              <a:tr h="42407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PERN – II Plans (2009 - 2013)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1958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Universities/</a:t>
                      </a:r>
                      <a:r>
                        <a:rPr lang="en-US" baseline="0" dirty="0" smtClean="0"/>
                        <a:t> Institutes/R&amp;E Org.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250+</a:t>
                      </a:r>
                      <a:endParaRPr lang="en-US" dirty="0"/>
                    </a:p>
                  </a:txBody>
                  <a:tcPr/>
                </a:tc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 smtClean="0"/>
                        <a:t>Core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 smtClean="0"/>
                        <a:t>Last Mile 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Leased Circuit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 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534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Relevance to National Economy &amp; Regional Needs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530725"/>
          </a:xfrm>
        </p:spPr>
        <p:txBody>
          <a:bodyPr/>
          <a:lstStyle/>
          <a:p>
            <a:r>
              <a:rPr lang="en-US" sz="2000" dirty="0" smtClean="0"/>
              <a:t>Date Palm Research Centre at Shah Abdul Latif University, </a:t>
            </a:r>
            <a:r>
              <a:rPr lang="en-US" sz="2000" dirty="0" err="1" smtClean="0"/>
              <a:t>Khairpur</a:t>
            </a:r>
            <a:endParaRPr lang="en-US" sz="2000" dirty="0" smtClean="0"/>
          </a:p>
          <a:p>
            <a:r>
              <a:rPr lang="en-US" sz="2000" dirty="0" smtClean="0"/>
              <a:t>Fruit and Vegetable Processing, </a:t>
            </a:r>
            <a:r>
              <a:rPr lang="en-US" sz="2000" dirty="0" err="1" smtClean="0"/>
              <a:t>Sindh</a:t>
            </a:r>
            <a:r>
              <a:rPr lang="en-US" sz="2000" dirty="0" smtClean="0"/>
              <a:t> Agricultural University, </a:t>
            </a:r>
            <a:r>
              <a:rPr lang="en-US" sz="2000" dirty="0" err="1" smtClean="0"/>
              <a:t>Tandojam</a:t>
            </a:r>
            <a:endParaRPr lang="en-US" sz="2000" dirty="0" smtClean="0"/>
          </a:p>
          <a:p>
            <a:r>
              <a:rPr lang="en-US" sz="2000" dirty="0" smtClean="0"/>
              <a:t>Food Technology, University of Agriculture, Faisalabad</a:t>
            </a:r>
          </a:p>
          <a:p>
            <a:r>
              <a:rPr lang="en-US" sz="2000" dirty="0" smtClean="0"/>
              <a:t>Advance Manufacturing Engineering at UET Lahore</a:t>
            </a:r>
          </a:p>
          <a:p>
            <a:r>
              <a:rPr lang="en-US" sz="2000" dirty="0" smtClean="0"/>
              <a:t>Earthquake Engineering Centre, UET Peshawar &amp; NED, Karachi</a:t>
            </a:r>
          </a:p>
        </p:txBody>
      </p:sp>
      <p:sp>
        <p:nvSpPr>
          <p:cNvPr id="4915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30725"/>
          </a:xfrm>
        </p:spPr>
        <p:txBody>
          <a:bodyPr/>
          <a:lstStyle/>
          <a:p>
            <a:r>
              <a:rPr lang="en-US" sz="2000" dirty="0" smtClean="0"/>
              <a:t>Gemstone Training Centre at </a:t>
            </a:r>
            <a:r>
              <a:rPr lang="en-US" sz="2000" dirty="0" err="1" smtClean="0"/>
              <a:t>UET</a:t>
            </a:r>
            <a:r>
              <a:rPr lang="en-US" sz="2000" dirty="0" smtClean="0"/>
              <a:t> Peshawar</a:t>
            </a:r>
          </a:p>
          <a:p>
            <a:r>
              <a:rPr lang="en-US" sz="2000" dirty="0" smtClean="0"/>
              <a:t>Institute for Sustainable Halophyte Utilization, University of Karachi</a:t>
            </a:r>
          </a:p>
          <a:p>
            <a:r>
              <a:rPr lang="en-US" sz="2000" dirty="0" smtClean="0"/>
              <a:t>Lab for Nuclear Physics, </a:t>
            </a:r>
            <a:r>
              <a:rPr lang="en-US" sz="2000" dirty="0" err="1" smtClean="0"/>
              <a:t>QAU</a:t>
            </a:r>
            <a:r>
              <a:rPr lang="en-US" sz="2000" dirty="0" smtClean="0"/>
              <a:t>, Islamabad</a:t>
            </a:r>
          </a:p>
          <a:p>
            <a:r>
              <a:rPr lang="en-US" sz="2000" dirty="0" smtClean="0"/>
              <a:t>National Institute of Vacuum </a:t>
            </a:r>
            <a:r>
              <a:rPr lang="en-US" sz="2000" dirty="0" err="1" smtClean="0"/>
              <a:t>Sci</a:t>
            </a:r>
            <a:r>
              <a:rPr lang="en-US" sz="2000" dirty="0" smtClean="0"/>
              <a:t>, </a:t>
            </a:r>
            <a:r>
              <a:rPr lang="en-US" sz="2000" dirty="0" err="1" smtClean="0"/>
              <a:t>QAU</a:t>
            </a:r>
            <a:r>
              <a:rPr lang="en-US" sz="2000" dirty="0" smtClean="0"/>
              <a:t>, Islamabad</a:t>
            </a:r>
          </a:p>
          <a:p>
            <a:r>
              <a:rPr lang="en-US" sz="2000" dirty="0" smtClean="0"/>
              <a:t>Product Development Centre at NED</a:t>
            </a:r>
          </a:p>
          <a:p>
            <a:pPr>
              <a:buFont typeface="Wingdings 2" pitchFamily="18" charset="2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228600" y="274638"/>
            <a:ext cx="85534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Distribution of Approved Project Cost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76200" y="1600200"/>
          <a:ext cx="8915400" cy="5105400"/>
        </p:xfrm>
        <a:graphic>
          <a:graphicData uri="http://schemas.openxmlformats.org/presentationml/2006/ole">
            <p:oleObj spid="_x0000_s24578" name="Worksheet" r:id="rId4" imgW="7391521" imgH="4391010" progId="Excel.Sheet.8">
              <p:embed/>
            </p:oleObj>
          </a:graphicData>
        </a:graphic>
      </p:graphicFrame>
      <p:sp>
        <p:nvSpPr>
          <p:cNvPr id="67595" name="Rectangle 11"/>
          <p:cNvSpPr>
            <a:spLocks noRot="1" noChangeArrowheads="1"/>
          </p:cNvSpPr>
          <p:nvPr/>
        </p:nvSpPr>
        <p:spPr bwMode="auto">
          <a:xfrm>
            <a:off x="685800" y="4572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5400" b="1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Rot="1" noChangeArrowheads="1"/>
          </p:cNvSpPr>
          <p:nvPr/>
        </p:nvSpPr>
        <p:spPr bwMode="auto">
          <a:xfrm>
            <a:off x="457200" y="5334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Sector-wise Development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/>
          </p:nvPr>
        </p:nvGraphicFramePr>
        <p:xfrm>
          <a:off x="0" y="1600200"/>
          <a:ext cx="9144000" cy="5021263"/>
        </p:xfrm>
        <a:graphic>
          <a:graphicData uri="http://schemas.openxmlformats.org/presentationml/2006/ole">
            <p:oleObj spid="_x0000_s25602" name="Chart" r:id="rId3" imgW="4076700" imgH="2238375" progId="Excel.Char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3200" b="1">
              <a:solidFill>
                <a:schemeClr val="tx2"/>
              </a:solidFill>
              <a:cs typeface="Arial" charset="0"/>
            </a:endParaRPr>
          </a:p>
          <a:p>
            <a:pPr algn="ctr" eaLnBrk="1" hangingPunct="1"/>
            <a:endParaRPr lang="en-US" sz="3200" b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-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304800" y="18288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3600" dirty="0">
              <a:solidFill>
                <a:srgbClr val="00228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3600" dirty="0">
              <a:solidFill>
                <a:srgbClr val="00228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3600" dirty="0">
              <a:solidFill>
                <a:srgbClr val="00228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3600" dirty="0">
              <a:solidFill>
                <a:srgbClr val="00228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3600" dirty="0">
              <a:solidFill>
                <a:srgbClr val="00228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2000" dirty="0">
              <a:solidFill>
                <a:srgbClr val="00228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dirty="0">
              <a:solidFill>
                <a:srgbClr val="00228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2400" dirty="0">
              <a:solidFill>
                <a:srgbClr val="00228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QUAID-I-AZAM UNIVERSITY</a:t>
            </a:r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6172200" y="1371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103" name="Picture 13" descr="animflag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3048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D4BF61-8084-458A-911E-25908D3B2467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01DA5-D3AC-4659-B216-29E489DE857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098" name="Slide Number Placeholder 5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 eaLnBrk="1" hangingPunct="1">
              <a:defRPr/>
            </a:pPr>
            <a:fld id="{0A918CA1-D028-4690-BB97-0EBE4CFCEB87}" type="slidenum">
              <a:rPr lang="en-US" sz="1400" smtClean="0">
                <a:latin typeface="+mj-lt"/>
                <a:cs typeface="Times New Roman" pitchFamily="18" charset="0"/>
              </a:rPr>
              <a:pPr algn="r" eaLnBrk="1" hangingPunct="1">
                <a:defRPr/>
              </a:pPr>
              <a:t>16</a:t>
            </a:fld>
            <a:endParaRPr lang="en-US" sz="1400" smtClean="0">
              <a:latin typeface="+mj-lt"/>
              <a:cs typeface="Times New Roman" pitchFamily="18" charset="0"/>
            </a:endParaRPr>
          </a:p>
        </p:txBody>
      </p:sp>
      <p:sp>
        <p:nvSpPr>
          <p:cNvPr id="5125" name="Rectangle 1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marL="1030288" indent="-1030288" eaLnBrk="1" hangingPunct="1">
              <a:spcBef>
                <a:spcPts val="1200"/>
              </a:spcBef>
            </a:pPr>
            <a:r>
              <a:rPr lang="en-US" sz="2400" dirty="0" smtClean="0">
                <a:effectLst/>
                <a:cs typeface="Times New Roman" pitchFamily="18" charset="0"/>
              </a:rPr>
              <a:t>Established as University of Islamabad in July 1967 </a:t>
            </a:r>
          </a:p>
          <a:p>
            <a:pPr marL="1030288" indent="-1030288" eaLnBrk="1" hangingPunct="1">
              <a:spcBef>
                <a:spcPts val="1200"/>
              </a:spcBef>
            </a:pPr>
            <a:r>
              <a:rPr lang="en-US" sz="2400" dirty="0" smtClean="0">
                <a:effectLst/>
                <a:cs typeface="Times New Roman" pitchFamily="18" charset="0"/>
              </a:rPr>
              <a:t>Renamed as </a:t>
            </a:r>
            <a:r>
              <a:rPr lang="en-US" sz="2400" dirty="0" err="1" smtClean="0">
                <a:effectLst/>
                <a:cs typeface="Times New Roman" pitchFamily="18" charset="0"/>
              </a:rPr>
              <a:t>Quaid</a:t>
            </a:r>
            <a:r>
              <a:rPr lang="en-US" sz="2400" dirty="0" smtClean="0">
                <a:effectLst/>
                <a:cs typeface="Times New Roman" pitchFamily="18" charset="0"/>
              </a:rPr>
              <a:t>-</a:t>
            </a:r>
            <a:r>
              <a:rPr lang="en-US" sz="2400" dirty="0" err="1" smtClean="0">
                <a:effectLst/>
                <a:cs typeface="Times New Roman" pitchFamily="18" charset="0"/>
              </a:rPr>
              <a:t>i</a:t>
            </a:r>
            <a:r>
              <a:rPr lang="en-US" sz="2400" dirty="0" smtClean="0">
                <a:effectLst/>
                <a:cs typeface="Times New Roman" pitchFamily="18" charset="0"/>
              </a:rPr>
              <a:t>-Azam University in 1976</a:t>
            </a:r>
          </a:p>
          <a:p>
            <a:pPr marL="1030288" indent="-1030288" eaLnBrk="1" hangingPunct="1">
              <a:spcBef>
                <a:spcPts val="1200"/>
              </a:spcBef>
            </a:pPr>
            <a:r>
              <a:rPr lang="en-US" sz="3600" u="sng" dirty="0" smtClean="0">
                <a:effectLst/>
                <a:cs typeface="Times New Roman" pitchFamily="18" charset="0"/>
              </a:rPr>
              <a:t>Program Offered:</a:t>
            </a:r>
          </a:p>
          <a:p>
            <a:pPr marL="1144588" lvl="1" indent="346075" eaLnBrk="1" hangingPunct="1">
              <a:spcBef>
                <a:spcPts val="1200"/>
              </a:spcBef>
            </a:pPr>
            <a:r>
              <a:rPr lang="en-US" dirty="0" smtClean="0">
                <a:effectLst/>
                <a:cs typeface="Times New Roman" pitchFamily="18" charset="0"/>
              </a:rPr>
              <a:t>M.Sc. </a:t>
            </a:r>
          </a:p>
          <a:p>
            <a:pPr marL="1144588" lvl="1" indent="346075" eaLnBrk="1" hangingPunct="1">
              <a:spcBef>
                <a:spcPts val="1200"/>
              </a:spcBef>
            </a:pPr>
            <a:r>
              <a:rPr lang="en-US" dirty="0" err="1" smtClean="0">
                <a:effectLst/>
                <a:cs typeface="Times New Roman" pitchFamily="18" charset="0"/>
              </a:rPr>
              <a:t>M.Phil.</a:t>
            </a:r>
            <a:endParaRPr lang="en-US" dirty="0" smtClean="0">
              <a:effectLst/>
              <a:cs typeface="Times New Roman" pitchFamily="18" charset="0"/>
            </a:endParaRPr>
          </a:p>
          <a:p>
            <a:pPr marL="1144588" lvl="1" indent="346075" eaLnBrk="1" hangingPunct="1">
              <a:spcBef>
                <a:spcPts val="1200"/>
              </a:spcBef>
            </a:pPr>
            <a:r>
              <a:rPr lang="en-US" dirty="0" smtClean="0">
                <a:effectLst/>
                <a:cs typeface="Times New Roman" pitchFamily="18" charset="0"/>
              </a:rPr>
              <a:t>Ph.D.</a:t>
            </a:r>
          </a:p>
          <a:p>
            <a:pPr marL="1144588" lvl="1" indent="346075" eaLnBrk="1" hangingPunct="1">
              <a:spcBef>
                <a:spcPts val="1200"/>
              </a:spcBef>
              <a:buFontTx/>
              <a:buNone/>
            </a:pPr>
            <a:r>
              <a:rPr lang="en-US" dirty="0" smtClean="0">
                <a:effectLst/>
                <a:cs typeface="Times New Roman" pitchFamily="18" charset="0"/>
              </a:rPr>
              <a:t>No. of Faculties:			03</a:t>
            </a:r>
          </a:p>
          <a:p>
            <a:pPr marL="1144588" lvl="1" indent="346075" eaLnBrk="1" hangingPunct="1">
              <a:spcBef>
                <a:spcPts val="1200"/>
              </a:spcBef>
              <a:buFontTx/>
              <a:buNone/>
            </a:pPr>
            <a:r>
              <a:rPr lang="en-US" dirty="0" smtClean="0">
                <a:effectLst/>
                <a:cs typeface="Times New Roman" pitchFamily="18" charset="0"/>
              </a:rPr>
              <a:t>No. of Departments/Institutes	24</a:t>
            </a:r>
          </a:p>
          <a:p>
            <a:pPr marL="1030288" indent="-1030288">
              <a:spcBef>
                <a:spcPts val="1200"/>
              </a:spcBef>
            </a:pPr>
            <a:endParaRPr lang="en-US" sz="3600" dirty="0" smtClean="0">
              <a:effectLst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5D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INTRODUCTION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30725"/>
          </a:xfrm>
        </p:spPr>
        <p:txBody>
          <a:bodyPr/>
          <a:lstStyle/>
          <a:p>
            <a:pPr algn="just">
              <a:spcBef>
                <a:spcPts val="1200"/>
              </a:spcBef>
              <a:defRPr/>
            </a:pPr>
            <a:r>
              <a:rPr lang="en-US" sz="2800" dirty="0" smtClean="0">
                <a:effectLst/>
              </a:rPr>
              <a:t>Quaid-i-Azam University is well-known for its accomplishments in promoting excellence in science, technology and education.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800" dirty="0" smtClean="0">
                <a:effectLst/>
              </a:rPr>
              <a:t>Our </a:t>
            </a:r>
            <a:r>
              <a:rPr lang="en-US" sz="2800" dirty="0" smtClean="0">
                <a:effectLst/>
                <a:hlinkClick r:id="rId2" tooltip="University Partnership"/>
              </a:rPr>
              <a:t>University Partnership</a:t>
            </a:r>
            <a:r>
              <a:rPr lang="en-US" sz="2800" dirty="0" smtClean="0">
                <a:effectLst/>
              </a:rPr>
              <a:t> initiatives contribute to enhancing investment in the </a:t>
            </a:r>
            <a:r>
              <a:rPr lang="en-US" sz="2800" dirty="0" smtClean="0">
                <a:effectLst/>
                <a:hlinkClick r:id="rId3" tooltip="professional growth of faculty and students"/>
              </a:rPr>
              <a:t>professional growth of faculty and students</a:t>
            </a:r>
            <a:r>
              <a:rPr lang="en-US" sz="2800" dirty="0" smtClean="0">
                <a:effectLst/>
              </a:rPr>
              <a:t> through grants, competitions and various academic enrichment programs.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800" dirty="0" smtClean="0">
                <a:effectLst/>
              </a:rPr>
              <a:t>QAU also engages academia in the research- and education-related activities</a:t>
            </a:r>
            <a:endParaRPr lang="en-US" sz="28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922E93-4D53-412F-A4BA-92FDABF44D32}" type="datetime1">
              <a:rPr lang="en-US" smtClean="0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5D83B-0846-4C14-8DA8-D166441AF2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5D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62E3D8-1AB0-4AF7-8C16-ED3637BBD348}" type="datetime1">
              <a:rPr lang="en-US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F277D-1106-48BD-B2D5-AFC6C814207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1379538"/>
          <a:ext cx="8915399" cy="5783261"/>
        </p:xfrm>
        <a:graphic>
          <a:graphicData uri="http://schemas.openxmlformats.org/presentationml/2006/ole">
            <p:oleObj spid="_x0000_s1030" name="Document" r:id="rId3" imgW="8805267" imgH="6421540" progId="Word.Document.8">
              <p:embed/>
            </p:oleObj>
          </a:graphicData>
        </a:graphic>
      </p:graphicFrame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C5D3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STUDENTS ENROLLED DURING LAST FIVE YEARS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6248400"/>
            <a:ext cx="46482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80% of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QAU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faculty is with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Ph.D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81000" y="16764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/>
              <a:t>Foreign Scholarship </a:t>
            </a:r>
            <a:r>
              <a:rPr lang="en-US" sz="2800" dirty="0" smtClean="0"/>
              <a:t>Program</a:t>
            </a:r>
            <a:endParaRPr lang="en-US" sz="280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280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/>
              <a:t>Foreign Faculty Hiring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280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/>
              <a:t>Tenure Track System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2800" dirty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/>
              <a:t>BPS Incentives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C5D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FACULTY DEVELOPMENT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Gross Tertiary Enrolment Ratio In Selected Countries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2925A-AD57-4696-B43A-1244882531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04800" y="1676400"/>
          <a:ext cx="88392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0" y="6400801"/>
            <a:ext cx="175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UNdata  website 2006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3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Curriculum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Students &amp; Faculty Exchange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Joint Ventures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DBF6C-8EFF-41D1-BA3D-ABDE71763C3E}" type="datetime1">
              <a:rPr lang="en-US" smtClean="0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678E3-9D6A-4697-BC32-106824F793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C5D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INTERNATIONALIZATION OF QAU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0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307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Quality Enhancement Cell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Financial Aid Office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University Advancement Office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Legal Section in Registrar’s Office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B86E5-2AEC-4D73-863F-33B5CA93EE29}" type="datetime1">
              <a:rPr lang="en-US" smtClean="0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D27-7006-4D4C-B345-9B6EFB098A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C5D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UNIVERSITY DEVELOPMENT – OFFICES ESTABLISHED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C5D3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FUTURE PLANNING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28600" y="15240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>
              <a:spcBef>
                <a:spcPts val="1800"/>
              </a:spcBef>
              <a:buClr>
                <a:schemeClr val="hlink"/>
              </a:buClr>
              <a:buSzPct val="90000"/>
              <a:buFont typeface="Wingdings" pitchFamily="2" charset="2"/>
              <a:buAutoNum type="arabicPeriod"/>
            </a:pPr>
            <a:r>
              <a:rPr lang="en-US" sz="2800" dirty="0"/>
              <a:t>Focus on Faculty Development (Training/ Research)</a:t>
            </a:r>
          </a:p>
          <a:p>
            <a:pPr marL="609600" indent="-609600" algn="just">
              <a:spcBef>
                <a:spcPts val="1800"/>
              </a:spcBef>
              <a:buClr>
                <a:schemeClr val="hlink"/>
              </a:buClr>
              <a:buSzPct val="90000"/>
              <a:buFont typeface="Wingdings" pitchFamily="2" charset="2"/>
              <a:buAutoNum type="arabicPeriod"/>
            </a:pPr>
            <a:r>
              <a:rPr lang="en-US" sz="2800" dirty="0"/>
              <a:t>Hiring Faculty from outside</a:t>
            </a:r>
          </a:p>
          <a:p>
            <a:pPr marL="609600" indent="-609600" algn="just">
              <a:spcBef>
                <a:spcPts val="1800"/>
              </a:spcBef>
              <a:buClr>
                <a:schemeClr val="hlink"/>
              </a:buClr>
              <a:buSzPct val="90000"/>
              <a:buFont typeface="Wingdings" pitchFamily="2" charset="2"/>
              <a:buAutoNum type="arabicPeriod"/>
            </a:pPr>
            <a:r>
              <a:rPr lang="en-US" sz="2800" dirty="0"/>
              <a:t>BS Programs of Studies</a:t>
            </a:r>
          </a:p>
          <a:p>
            <a:pPr marL="990600" lvl="1" indent="-533400" algn="just">
              <a:spcBef>
                <a:spcPts val="1800"/>
              </a:spcBef>
              <a:buFont typeface="Wingdings" pitchFamily="2" charset="2"/>
              <a:buAutoNum type="alphaLcPeriod"/>
            </a:pPr>
            <a:r>
              <a:rPr lang="en-US" sz="2400" dirty="0"/>
              <a:t>Quaid-i-Azam School of Business Management (Under Public Private Partnership Arrangement)</a:t>
            </a:r>
          </a:p>
          <a:p>
            <a:pPr marL="990600" lvl="1" indent="-533400" algn="just">
              <a:spcBef>
                <a:spcPts val="1800"/>
              </a:spcBef>
              <a:buFont typeface="Wingdings" pitchFamily="2" charset="2"/>
              <a:buAutoNum type="alphaLcPeriod"/>
            </a:pPr>
            <a:r>
              <a:rPr lang="en-US" sz="2400" dirty="0"/>
              <a:t>School of Economics</a:t>
            </a:r>
          </a:p>
          <a:p>
            <a:pPr marL="990600" lvl="1" indent="-533400" algn="just">
              <a:spcBef>
                <a:spcPts val="1800"/>
              </a:spcBef>
              <a:buFont typeface="Wingdings" pitchFamily="2" charset="2"/>
              <a:buAutoNum type="alphaLcPeriod"/>
            </a:pPr>
            <a:r>
              <a:rPr lang="en-US" sz="2400" dirty="0"/>
              <a:t>School of </a:t>
            </a:r>
            <a:r>
              <a:rPr lang="en-US" sz="2400" dirty="0" smtClean="0"/>
              <a:t>Mathematics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Challenges 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3072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>
                <a:effectLst/>
              </a:rPr>
              <a:t>Terrorism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effectLst/>
              </a:rPr>
              <a:t>Financial constraints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effectLst/>
              </a:rPr>
              <a:t>Inability to involve industry 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effectLst/>
              </a:rPr>
              <a:t>Linking Research to local needs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effectLst/>
              </a:rPr>
              <a:t>Difficulties to attract and retain the </a:t>
            </a:r>
            <a:r>
              <a:rPr lang="en-US" dirty="0" err="1" smtClean="0">
                <a:effectLst/>
              </a:rPr>
              <a:t>qulaity</a:t>
            </a:r>
            <a:r>
              <a:rPr lang="en-US" dirty="0" smtClean="0">
                <a:effectLst/>
              </a:rPr>
              <a:t> Faculty/Researchers </a:t>
            </a:r>
            <a:endParaRPr lang="en-US" dirty="0">
              <a:effectLst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86AAF-8DE9-4BD2-BD6C-118223FA388D}" type="datetime1">
              <a:rPr lang="en-US" smtClean="0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5CCE6-FC4B-4E61-81D2-14B35FF172A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err="1" smtClean="0"/>
              <a:t>QAU</a:t>
            </a:r>
            <a:r>
              <a:rPr lang="en-US" dirty="0" smtClean="0"/>
              <a:t> is ready to develop linkages with our foreign partners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We are already on the agenda of Internationalization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 </a:t>
            </a:r>
            <a:r>
              <a:rPr lang="en-US" dirty="0" smtClean="0"/>
              <a:t>We are ready…..what about you?</a:t>
            </a:r>
          </a:p>
          <a:p>
            <a:pPr>
              <a:spcBef>
                <a:spcPts val="2400"/>
              </a:spcBef>
            </a:pPr>
            <a:endParaRPr lang="en-US" dirty="0" smtClean="0"/>
          </a:p>
          <a:p>
            <a:pPr algn="r">
              <a:spcBef>
                <a:spcPts val="2400"/>
              </a:spcBef>
              <a:buNone/>
            </a:pPr>
            <a:r>
              <a:rPr lang="en-US" dirty="0" smtClean="0"/>
              <a:t>		</a:t>
            </a:r>
            <a:r>
              <a:rPr lang="en-US" sz="6600" b="1" dirty="0" smtClean="0"/>
              <a:t>Thanks </a:t>
            </a:r>
            <a:endParaRPr lang="en-US" sz="6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DBF6C-8EFF-41D1-BA3D-ABDE71763C3E}" type="datetime1">
              <a:rPr lang="en-US" smtClean="0"/>
              <a:pPr>
                <a:defRPr/>
              </a:pPr>
              <a:t>5/29/2010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678E3-9D6A-4697-BC32-106824F7932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Key Challenges in Higher Education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146422"/>
          <a:ext cx="8367712" cy="517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Strategic Aims: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Responding to Challenges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DE264-B62A-46CB-822C-7B994590F83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1" y="1957388"/>
            <a:ext cx="8839200" cy="4062412"/>
            <a:chOff x="294" y="1041"/>
            <a:chExt cx="5041" cy="2367"/>
          </a:xfrm>
        </p:grpSpPr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657" y="2516"/>
              <a:ext cx="4672" cy="4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>
                <a:spcBef>
                  <a:spcPct val="20000"/>
                </a:spcBef>
                <a:buClr>
                  <a:srgbClr val="006600"/>
                </a:buClr>
                <a:buFont typeface="Wingdings" pitchFamily="2" charset="2"/>
                <a:buNone/>
                <a:defRPr/>
              </a:pPr>
              <a:r>
                <a:rPr lang="en-US" sz="2000" b="1" dirty="0"/>
                <a:t>Good Governance &amp; Management</a:t>
              </a:r>
              <a:endParaRPr lang="en-US" b="1" dirty="0"/>
            </a:p>
          </p:txBody>
        </p:sp>
        <p:sp>
          <p:nvSpPr>
            <p:cNvPr id="59398" name="Text Box 6"/>
            <p:cNvSpPr txBox="1">
              <a:spLocks noChangeArrowheads="1"/>
            </p:cNvSpPr>
            <p:nvPr/>
          </p:nvSpPr>
          <p:spPr bwMode="auto">
            <a:xfrm>
              <a:off x="663" y="2064"/>
              <a:ext cx="4672" cy="4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en-US" sz="2000" b="1" dirty="0"/>
                <a:t>Quality Assurance: </a:t>
              </a:r>
              <a:r>
                <a:rPr lang="en-US" sz="2000" dirty="0"/>
                <a:t>Standards, Assessment, Accreditation</a:t>
              </a: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657" y="1041"/>
              <a:ext cx="1134" cy="8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20000"/>
                </a:spcBef>
                <a:buClr>
                  <a:srgbClr val="006600"/>
                </a:buClr>
                <a:buFont typeface="Wingdings" pitchFamily="2" charset="2"/>
                <a:buNone/>
              </a:pPr>
              <a:r>
                <a:rPr lang="en-US" sz="2000" b="1">
                  <a:solidFill>
                    <a:srgbClr val="CC0000"/>
                  </a:solidFill>
                </a:rPr>
                <a:t>Faculty</a:t>
              </a:r>
            </a:p>
            <a:p>
              <a:pPr algn="ctr">
                <a:spcBef>
                  <a:spcPct val="20000"/>
                </a:spcBef>
                <a:buClr>
                  <a:srgbClr val="006600"/>
                </a:buClr>
                <a:buFont typeface="Wingdings" pitchFamily="2" charset="2"/>
                <a:buNone/>
              </a:pPr>
              <a:r>
                <a:rPr lang="en-US" sz="2000" b="1">
                  <a:solidFill>
                    <a:srgbClr val="CC0000"/>
                  </a:solidFill>
                </a:rPr>
                <a:t>Development</a:t>
              </a:r>
              <a:r>
                <a:rPr lang="en-US" sz="2000"/>
                <a:t> </a:t>
              </a:r>
              <a:endParaRPr lang="en-US"/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1836" y="1041"/>
              <a:ext cx="1134" cy="8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20000"/>
                </a:spcBef>
                <a:buClr>
                  <a:srgbClr val="006600"/>
                </a:buClr>
                <a:buFont typeface="Wingdings" pitchFamily="2" charset="2"/>
                <a:buNone/>
              </a:pPr>
              <a:r>
                <a:rPr lang="en-US" sz="2000" b="1">
                  <a:solidFill>
                    <a:srgbClr val="CC0099"/>
                  </a:solidFill>
                </a:rPr>
                <a:t>Improving Access &amp; Learning</a:t>
              </a:r>
              <a:r>
                <a:rPr lang="en-US" sz="2000">
                  <a:solidFill>
                    <a:srgbClr val="CC0099"/>
                  </a:solidFill>
                </a:rPr>
                <a:t> </a:t>
              </a:r>
              <a:endParaRPr lang="en-US">
                <a:solidFill>
                  <a:srgbClr val="CC0099"/>
                </a:solidFill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3016" y="1041"/>
              <a:ext cx="1134" cy="8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20000"/>
                </a:spcBef>
                <a:buClr>
                  <a:srgbClr val="006600"/>
                </a:buClr>
                <a:buFont typeface="Wingdings" pitchFamily="2" charset="2"/>
                <a:buNone/>
              </a:pPr>
              <a:r>
                <a:rPr lang="en-US" sz="2000" b="1">
                  <a:solidFill>
                    <a:srgbClr val="996633"/>
                  </a:solidFill>
                </a:rPr>
                <a:t>Excellence in      Research</a:t>
              </a: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4195" y="1041"/>
              <a:ext cx="1134" cy="8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20000"/>
                </a:spcBef>
                <a:buClr>
                  <a:srgbClr val="006600"/>
                </a:buClr>
                <a:buFont typeface="Wingdings" pitchFamily="2" charset="2"/>
                <a:buNone/>
              </a:pPr>
              <a:r>
                <a:rPr lang="en-US" sz="2000" b="1">
                  <a:solidFill>
                    <a:srgbClr val="008000"/>
                  </a:solidFill>
                </a:rPr>
                <a:t>Relevance to National Priorities</a:t>
              </a:r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 rot="-5400000">
              <a:off x="12" y="1347"/>
              <a:ext cx="8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81000" indent="-381000" algn="ctr" eaLnBrk="0" hangingPunct="0">
                <a:spcBef>
                  <a:spcPct val="30000"/>
                </a:spcBef>
                <a:buClr>
                  <a:srgbClr val="DCC204"/>
                </a:buClr>
                <a:buFont typeface="Wingdings" pitchFamily="2" charset="2"/>
                <a:buNone/>
              </a:pPr>
              <a:r>
                <a:rPr lang="en-US" sz="2000" b="1"/>
                <a:t>Core</a:t>
              </a: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 rot="-5400000">
              <a:off x="-12" y="2562"/>
              <a:ext cx="8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381000" indent="-381000" algn="ctr" eaLnBrk="0" hangingPunct="0">
                <a:spcBef>
                  <a:spcPct val="30000"/>
                </a:spcBef>
                <a:buClr>
                  <a:srgbClr val="DCC204"/>
                </a:buClr>
                <a:buFont typeface="Wingdings" pitchFamily="2" charset="2"/>
                <a:buNone/>
              </a:pPr>
              <a:r>
                <a:rPr lang="en-US" sz="2000" b="1"/>
                <a:t>Support</a:t>
              </a:r>
            </a:p>
          </p:txBody>
        </p:sp>
        <p:sp>
          <p:nvSpPr>
            <p:cNvPr id="59405" name="Text Box 14"/>
            <p:cNvSpPr txBox="1">
              <a:spLocks noChangeArrowheads="1"/>
            </p:cNvSpPr>
            <p:nvPr/>
          </p:nvSpPr>
          <p:spPr bwMode="auto">
            <a:xfrm>
              <a:off x="657" y="3005"/>
              <a:ext cx="4672" cy="4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en-US" sz="2000" b="1" dirty="0"/>
                <a:t>Infrastructure Development: </a:t>
              </a:r>
              <a:r>
                <a:rPr lang="en-US" sz="2000" dirty="0"/>
                <a:t>Physical, Technology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Quality Assurance </a:t>
            </a:r>
            <a:r>
              <a:rPr lang="en-US" sz="3600" dirty="0" smtClean="0"/>
              <a:t>Programme</a:t>
            </a:r>
            <a:br>
              <a:rPr lang="en-US" sz="3600" dirty="0" smtClean="0"/>
            </a:br>
            <a:r>
              <a:rPr lang="en-US" sz="2800" i="1" dirty="0" smtClean="0"/>
              <a:t>(Quality Adds value to HE)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47800"/>
          <a:ext cx="87058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1D896-7BF7-4581-9194-7FF0D6980E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010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Standardization of Degree Programs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45C12-AAB3-435C-BDBA-B8ABA960A3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228600" y="1447800"/>
          <a:ext cx="861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5105400" y="3886200"/>
          <a:ext cx="3505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Human Resource Development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Foreign PhD Program : 	3800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Completed:				303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Local PhD Program:  		3508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Completed                               </a:t>
            </a:r>
            <a:r>
              <a:rPr lang="en-US" dirty="0" smtClean="0"/>
              <a:t>336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Post-doc Fellowships:  		489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Completed                                298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Masters/Bachelors:  		1502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Completed				109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kust pictures sep-08 001"/>
          <p:cNvPicPr>
            <a:picLocks noChangeAspect="1" noChangeArrowheads="1"/>
          </p:cNvPicPr>
          <p:nvPr/>
        </p:nvPicPr>
        <p:blipFill>
          <a:blip r:embed="rId3" cstate="print"/>
          <a:srcRect b="34386"/>
          <a:stretch>
            <a:fillRect/>
          </a:stretch>
        </p:blipFill>
        <p:spPr bwMode="auto">
          <a:xfrm>
            <a:off x="1600200" y="152400"/>
            <a:ext cx="640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133600" y="25908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rIns="822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Kohat University of Science &amp; Technology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3500" y="3048000"/>
            <a:ext cx="3516313" cy="1830388"/>
            <a:chOff x="0" y="1920"/>
            <a:chExt cx="2215" cy="1153"/>
          </a:xfrm>
        </p:grpSpPr>
        <p:pic>
          <p:nvPicPr>
            <p:cNvPr id="25617" name="Picture 7" descr="P40700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920"/>
              <a:ext cx="1537" cy="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8" name="Picture 8" descr="P40700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1920"/>
              <a:ext cx="1543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5" name="Picture 11" descr="C:\Documents and Settings\Zulfiqar\Desktop\Pic july 21-08\P20401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048000"/>
            <a:ext cx="246856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 descr="kust pictures sep-08 0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53000"/>
            <a:ext cx="2439988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" descr="C:\Documents and Settings\Zulfiqar\Desktop\KUST Pics Civil Work February 2008\P1280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4300" y="3048000"/>
            <a:ext cx="2439988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304800" y="46482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rIns="822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Central Library</a:t>
            </a:r>
          </a:p>
        </p:txBody>
      </p:sp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3733800" y="46482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rIns="822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Video Conferencing Room</a:t>
            </a:r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6248400" y="46482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rIns="822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Cluster Room</a:t>
            </a:r>
          </a:p>
        </p:txBody>
      </p:sp>
      <p:pic>
        <p:nvPicPr>
          <p:cNvPr id="25611" name="Picture 26" descr="C:\Documents and Settings\Zulfiqar\Desktop\17-07-08\P131008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4968875"/>
            <a:ext cx="28194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31" descr="C:\Documents and Settings\Zulfiqar\Desktop\pic dated 16.06.2008\Picture 0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4953000"/>
            <a:ext cx="24765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32" descr="C:\Documents and Settings\Zulfiqar\Desktop\pic dated 16.06.2008\Picture 02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4956175"/>
            <a:ext cx="244951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0" y="6553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rIns="822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Girls Hostel 250 Students</a:t>
            </a:r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2667000" y="65405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rIns="822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Girls Hostel 200 Students</a:t>
            </a:r>
          </a:p>
        </p:txBody>
      </p:sp>
      <p:sp>
        <p:nvSpPr>
          <p:cNvPr id="25616" name="Text Box 20"/>
          <p:cNvSpPr txBox="1">
            <a:spLocks noChangeArrowheads="1"/>
          </p:cNvSpPr>
          <p:nvPr/>
        </p:nvSpPr>
        <p:spPr bwMode="auto">
          <a:xfrm>
            <a:off x="5791200" y="65405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rIns="822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Student Service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cademic Block at City Campus- 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0" y="3810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Academic Block at City Campus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3810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Academic Block at City Campus-A_1"/>
          <p:cNvPicPr>
            <a:picLocks noChangeAspect="1" noChangeArrowheads="1"/>
          </p:cNvPicPr>
          <p:nvPr/>
        </p:nvPicPr>
        <p:blipFill>
          <a:blip r:embed="rId5" cstate="print"/>
          <a:srcRect l="5263" t="16231" r="5263" b="6677"/>
          <a:stretch>
            <a:fillRect/>
          </a:stretch>
        </p:blipFill>
        <p:spPr bwMode="auto">
          <a:xfrm>
            <a:off x="177800" y="381000"/>
            <a:ext cx="302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Academic Block at Main Camp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7300" y="2590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Administration Block at Main Camp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5908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 descr="Hostel at City Camp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725988"/>
            <a:ext cx="30480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 descr="Main Entranc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9300" y="47244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3" descr="Multipurpose Hal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4724400"/>
            <a:ext cx="2743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838200" y="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rIns="822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University of Science &amp; Technology, Bannu</a:t>
            </a:r>
          </a:p>
        </p:txBody>
      </p:sp>
      <p:pic>
        <p:nvPicPr>
          <p:cNvPr id="26635" name="Picture 15" descr="Academic Block at City Campus-A_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25908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4110</TotalTime>
  <Words>732</Words>
  <Application>Microsoft Office PowerPoint</Application>
  <PresentationFormat>On-screen Show (4:3)</PresentationFormat>
  <Paragraphs>190</Paragraphs>
  <Slides>24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Beam</vt:lpstr>
      <vt:lpstr>Document</vt:lpstr>
      <vt:lpstr>Microsoft Office Excel 97-2003 Worksheet</vt:lpstr>
      <vt:lpstr>Microsoft Office Excel Chart</vt:lpstr>
      <vt:lpstr>Higher Education Reforms: A Perspective from a Developing Country</vt:lpstr>
      <vt:lpstr>Gross Tertiary Enrolment Ratio In Selected Countries</vt:lpstr>
      <vt:lpstr>Key Challenges in Higher Education</vt:lpstr>
      <vt:lpstr>Strategic Aims:  Responding to Challenges</vt:lpstr>
      <vt:lpstr>Quality Assurance Programme (Quality Adds value to HE)</vt:lpstr>
      <vt:lpstr>Standardization of Degree Programs</vt:lpstr>
      <vt:lpstr>   Human Resource Development</vt:lpstr>
      <vt:lpstr>Slide 8</vt:lpstr>
      <vt:lpstr>Slide 9</vt:lpstr>
      <vt:lpstr>Slide 10</vt:lpstr>
      <vt:lpstr>Pakistan Education &amp; Research Network</vt:lpstr>
      <vt:lpstr>Relevance to National Economy &amp; Regional Needs</vt:lpstr>
      <vt:lpstr>Distribution of Approved Project Cost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Challenges </vt:lpstr>
      <vt:lpstr>Slide 24</vt:lpstr>
    </vt:vector>
  </TitlesOfParts>
  <Company>Uob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&amp; VISION</dc:title>
  <dc:creator>Rizwan</dc:creator>
  <cp:lastModifiedBy>mahmed</cp:lastModifiedBy>
  <cp:revision>466</cp:revision>
  <dcterms:created xsi:type="dcterms:W3CDTF">2006-01-15T17:56:04Z</dcterms:created>
  <dcterms:modified xsi:type="dcterms:W3CDTF">2010-05-29T09:56:57Z</dcterms:modified>
</cp:coreProperties>
</file>